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8" r:id="rId2"/>
    <p:sldId id="386" r:id="rId3"/>
    <p:sldId id="377" r:id="rId4"/>
    <p:sldId id="379" r:id="rId5"/>
    <p:sldId id="385" r:id="rId6"/>
    <p:sldId id="382" r:id="rId7"/>
    <p:sldId id="354" r:id="rId8"/>
    <p:sldId id="344" r:id="rId9"/>
    <p:sldId id="371" r:id="rId10"/>
    <p:sldId id="372" r:id="rId11"/>
    <p:sldId id="352" r:id="rId12"/>
    <p:sldId id="339" r:id="rId13"/>
    <p:sldId id="291" r:id="rId14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5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87C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331" autoAdjust="0"/>
    <p:restoredTop sz="94906" autoAdjust="0"/>
  </p:normalViewPr>
  <p:slideViewPr>
    <p:cSldViewPr>
      <p:cViewPr varScale="1">
        <p:scale>
          <a:sx n="133" d="100"/>
          <a:sy n="133" d="100"/>
        </p:scale>
        <p:origin x="77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-776"/>
    </p:cViewPr>
  </p:sorterViewPr>
  <p:notesViewPr>
    <p:cSldViewPr>
      <p:cViewPr varScale="1">
        <p:scale>
          <a:sx n="85" d="100"/>
          <a:sy n="85" d="100"/>
        </p:scale>
        <p:origin x="-3150" y="-90"/>
      </p:cViewPr>
      <p:guideLst>
        <p:guide orient="horz" pos="3024"/>
        <p:guide pos="230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169920" cy="480060"/>
          </a:xfrm>
          <a:prstGeom prst="rect">
            <a:avLst/>
          </a:prstGeom>
        </p:spPr>
        <p:txBody>
          <a:bodyPr vert="horz" lIns="90428" tIns="45214" rIns="90428" bIns="45214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9" y="2"/>
            <a:ext cx="3169920" cy="480060"/>
          </a:xfrm>
          <a:prstGeom prst="rect">
            <a:avLst/>
          </a:prstGeom>
        </p:spPr>
        <p:txBody>
          <a:bodyPr vert="horz" lIns="90428" tIns="45214" rIns="90428" bIns="45214" rtlCol="0"/>
          <a:lstStyle>
            <a:lvl1pPr algn="r">
              <a:defRPr sz="1100"/>
            </a:lvl1pPr>
          </a:lstStyle>
          <a:p>
            <a:fld id="{D54BDD69-50DF-4AC3-BC32-BEBCF476ED8B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119476"/>
            <a:ext cx="3169920" cy="480060"/>
          </a:xfrm>
          <a:prstGeom prst="rect">
            <a:avLst/>
          </a:prstGeom>
        </p:spPr>
        <p:txBody>
          <a:bodyPr vert="horz" lIns="90428" tIns="45214" rIns="90428" bIns="45214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9" y="9119476"/>
            <a:ext cx="3169920" cy="480060"/>
          </a:xfrm>
          <a:prstGeom prst="rect">
            <a:avLst/>
          </a:prstGeom>
        </p:spPr>
        <p:txBody>
          <a:bodyPr vert="horz" lIns="90428" tIns="45214" rIns="90428" bIns="45214" rtlCol="0" anchor="b"/>
          <a:lstStyle>
            <a:lvl1pPr algn="r">
              <a:defRPr sz="1100"/>
            </a:lvl1pPr>
          </a:lstStyle>
          <a:p>
            <a:fld id="{78153854-F1DF-4C72-BAB9-E45F6854662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5262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70717" cy="480598"/>
          </a:xfrm>
          <a:prstGeom prst="rect">
            <a:avLst/>
          </a:prstGeom>
        </p:spPr>
        <p:txBody>
          <a:bodyPr vert="horz" lIns="90428" tIns="45214" rIns="90428" bIns="45214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2776" y="0"/>
            <a:ext cx="3170717" cy="480598"/>
          </a:xfrm>
          <a:prstGeom prst="rect">
            <a:avLst/>
          </a:prstGeom>
        </p:spPr>
        <p:txBody>
          <a:bodyPr vert="horz" lIns="90428" tIns="45214" rIns="90428" bIns="45214" rtlCol="0"/>
          <a:lstStyle>
            <a:lvl1pPr algn="r">
              <a:defRPr sz="1100"/>
            </a:lvl1pPr>
          </a:lstStyle>
          <a:p>
            <a:fld id="{B6F91E02-51DC-43C3-89C2-CE54F8556093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8888" y="720725"/>
            <a:ext cx="4797425" cy="3598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428" tIns="45214" rIns="90428" bIns="452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180" y="4560303"/>
            <a:ext cx="5852843" cy="4320770"/>
          </a:xfrm>
          <a:prstGeom prst="rect">
            <a:avLst/>
          </a:prstGeom>
        </p:spPr>
        <p:txBody>
          <a:bodyPr vert="horz" lIns="90428" tIns="45214" rIns="90428" bIns="4521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119069"/>
            <a:ext cx="3170717" cy="480597"/>
          </a:xfrm>
          <a:prstGeom prst="rect">
            <a:avLst/>
          </a:prstGeom>
        </p:spPr>
        <p:txBody>
          <a:bodyPr vert="horz" lIns="90428" tIns="45214" rIns="90428" bIns="45214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2776" y="9119069"/>
            <a:ext cx="3170717" cy="480597"/>
          </a:xfrm>
          <a:prstGeom prst="rect">
            <a:avLst/>
          </a:prstGeom>
        </p:spPr>
        <p:txBody>
          <a:bodyPr vert="horz" lIns="90428" tIns="45214" rIns="90428" bIns="45214" rtlCol="0" anchor="b"/>
          <a:lstStyle>
            <a:lvl1pPr algn="r">
              <a:defRPr sz="1100"/>
            </a:lvl1pPr>
          </a:lstStyle>
          <a:p>
            <a:fld id="{2482EF50-25C6-4DA5-B267-F279D6A5769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679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82EF50-25C6-4DA5-B267-F279D6A5769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177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ts val="4700"/>
              </a:lnSpc>
            </a:pPr>
            <a:r>
              <a:rPr lang="en-US" sz="1200" dirty="0">
                <a:solidFill>
                  <a:srgbClr val="1E628A"/>
                </a:solidFill>
                <a:latin typeface="Open Sauce Light"/>
              </a:rPr>
              <a:t>Our strength comes from our Europe-wide network of public research </a:t>
            </a:r>
            <a:r>
              <a:rPr lang="en-US" sz="1200" dirty="0" err="1">
                <a:solidFill>
                  <a:srgbClr val="1E628A"/>
                </a:solidFill>
                <a:latin typeface="Open Sauce Light"/>
              </a:rPr>
              <a:t>centres</a:t>
            </a:r>
            <a:r>
              <a:rPr lang="en-US" sz="1200" dirty="0">
                <a:solidFill>
                  <a:srgbClr val="1E628A"/>
                </a:solidFill>
                <a:latin typeface="Open Sauce Light"/>
              </a:rPr>
              <a:t> and universities. Together they represent </a:t>
            </a:r>
            <a:r>
              <a:rPr lang="en-US" sz="1200" dirty="0">
                <a:solidFill>
                  <a:srgbClr val="1E628A"/>
                </a:solidFill>
                <a:latin typeface="Open Sauce Light Bold"/>
              </a:rPr>
              <a:t>the most outstanding research and innovation (R&amp;I) players </a:t>
            </a:r>
            <a:r>
              <a:rPr lang="en-US" sz="1200" dirty="0">
                <a:solidFill>
                  <a:srgbClr val="1E628A"/>
                </a:solidFill>
                <a:latin typeface="Open Sauce Light"/>
              </a:rPr>
              <a:t>in the continent. </a:t>
            </a:r>
          </a:p>
          <a:p>
            <a:pPr marL="0" lvl="0" indent="0" algn="just">
              <a:lnSpc>
                <a:spcPts val="4700"/>
              </a:lnSpc>
            </a:pPr>
            <a:r>
              <a:rPr lang="en-US" sz="1200" dirty="0">
                <a:solidFill>
                  <a:srgbClr val="1E628A"/>
                </a:solidFill>
                <a:latin typeface="Open Sauce Light"/>
              </a:rPr>
              <a:t>Thanks to them, we are the </a:t>
            </a:r>
            <a:r>
              <a:rPr lang="en-US" sz="1200" dirty="0">
                <a:solidFill>
                  <a:srgbClr val="1E628A"/>
                </a:solidFill>
                <a:latin typeface="Open Sauce Light Bold"/>
              </a:rPr>
              <a:t>largest </a:t>
            </a:r>
            <a:r>
              <a:rPr lang="en-US" sz="1200" dirty="0">
                <a:solidFill>
                  <a:srgbClr val="1E628A"/>
                </a:solidFill>
                <a:latin typeface="Open Sauce Light"/>
              </a:rPr>
              <a:t>and </a:t>
            </a:r>
            <a:r>
              <a:rPr lang="en-US" sz="1200" dirty="0">
                <a:solidFill>
                  <a:srgbClr val="1E628A"/>
                </a:solidFill>
                <a:latin typeface="Open Sauce Light Bold"/>
              </a:rPr>
              <a:t>most influential</a:t>
            </a:r>
            <a:r>
              <a:rPr lang="en-US" sz="1200" dirty="0">
                <a:solidFill>
                  <a:srgbClr val="1E628A"/>
                </a:solidFill>
                <a:latin typeface="Open Sauce Light"/>
              </a:rPr>
              <a:t> low carbon energy research community.</a:t>
            </a:r>
            <a:r>
              <a:rPr lang="en-US" sz="800" dirty="0">
                <a:solidFill>
                  <a:srgbClr val="1E628A"/>
                </a:solidFill>
                <a:latin typeface="Arimo"/>
              </a:rPr>
              <a:t> </a:t>
            </a:r>
          </a:p>
          <a:p>
            <a:pPr marL="0" marR="0" lvl="0" indent="0" algn="just" defTabSz="914400" rtl="0" eaLnBrk="1" fontAlgn="auto" latinLnBrk="0" hangingPunct="1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 err="1">
                <a:solidFill>
                  <a:srgbClr val="FFFFFF"/>
                </a:solidFill>
                <a:latin typeface="Open Sauce Light Bold Italics"/>
              </a:rPr>
              <a:t>Catalysing</a:t>
            </a:r>
            <a:r>
              <a:rPr lang="en-US" sz="800" dirty="0">
                <a:solidFill>
                  <a:srgbClr val="FFFFFF"/>
                </a:solidFill>
                <a:latin typeface="Open Sauce Light Bold Italics"/>
              </a:rPr>
              <a:t> European energy research for a climate-neutral society by 2050". </a:t>
            </a:r>
          </a:p>
          <a:p>
            <a:pPr marL="0" lvl="0" indent="0" algn="just">
              <a:lnSpc>
                <a:spcPts val="4700"/>
              </a:lnSpc>
            </a:pPr>
            <a:endParaRPr lang="en-US" sz="800" dirty="0">
              <a:solidFill>
                <a:srgbClr val="1E628A"/>
              </a:solidFill>
              <a:latin typeface="Arimo"/>
            </a:endParaRPr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82EF50-25C6-4DA5-B267-F279D6A5769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000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ts val="4700"/>
              </a:lnSpc>
            </a:pPr>
            <a:r>
              <a:rPr lang="en-US" sz="1200" dirty="0">
                <a:solidFill>
                  <a:srgbClr val="1E628A"/>
                </a:solidFill>
                <a:latin typeface="Open Sauce Light"/>
              </a:rPr>
              <a:t>Our strength comes from our Europe-wide network of public research </a:t>
            </a:r>
            <a:r>
              <a:rPr lang="en-US" sz="1200" dirty="0" err="1">
                <a:solidFill>
                  <a:srgbClr val="1E628A"/>
                </a:solidFill>
                <a:latin typeface="Open Sauce Light"/>
              </a:rPr>
              <a:t>centres</a:t>
            </a:r>
            <a:r>
              <a:rPr lang="en-US" sz="1200" dirty="0">
                <a:solidFill>
                  <a:srgbClr val="1E628A"/>
                </a:solidFill>
                <a:latin typeface="Open Sauce Light"/>
              </a:rPr>
              <a:t> and universities. Together they represent </a:t>
            </a:r>
            <a:r>
              <a:rPr lang="en-US" sz="1200" dirty="0">
                <a:solidFill>
                  <a:srgbClr val="1E628A"/>
                </a:solidFill>
                <a:latin typeface="Open Sauce Light Bold"/>
              </a:rPr>
              <a:t>the most outstanding research and innovation (R&amp;I) players </a:t>
            </a:r>
            <a:r>
              <a:rPr lang="en-US" sz="1200" dirty="0">
                <a:solidFill>
                  <a:srgbClr val="1E628A"/>
                </a:solidFill>
                <a:latin typeface="Open Sauce Light"/>
              </a:rPr>
              <a:t>in the continent. </a:t>
            </a:r>
          </a:p>
          <a:p>
            <a:pPr marL="0" lvl="0" indent="0" algn="just">
              <a:lnSpc>
                <a:spcPts val="4700"/>
              </a:lnSpc>
            </a:pPr>
            <a:r>
              <a:rPr lang="en-US" sz="1200" dirty="0">
                <a:solidFill>
                  <a:srgbClr val="1E628A"/>
                </a:solidFill>
                <a:latin typeface="Open Sauce Light"/>
              </a:rPr>
              <a:t>Thanks to them, we are the </a:t>
            </a:r>
            <a:r>
              <a:rPr lang="en-US" sz="1200" dirty="0">
                <a:solidFill>
                  <a:srgbClr val="1E628A"/>
                </a:solidFill>
                <a:latin typeface="Open Sauce Light Bold"/>
              </a:rPr>
              <a:t>largest </a:t>
            </a:r>
            <a:r>
              <a:rPr lang="en-US" sz="1200" dirty="0">
                <a:solidFill>
                  <a:srgbClr val="1E628A"/>
                </a:solidFill>
                <a:latin typeface="Open Sauce Light"/>
              </a:rPr>
              <a:t>and </a:t>
            </a:r>
            <a:r>
              <a:rPr lang="en-US" sz="1200" dirty="0">
                <a:solidFill>
                  <a:srgbClr val="1E628A"/>
                </a:solidFill>
                <a:latin typeface="Open Sauce Light Bold"/>
              </a:rPr>
              <a:t>most influential</a:t>
            </a:r>
            <a:r>
              <a:rPr lang="en-US" sz="1200" dirty="0">
                <a:solidFill>
                  <a:srgbClr val="1E628A"/>
                </a:solidFill>
                <a:latin typeface="Open Sauce Light"/>
              </a:rPr>
              <a:t> low carbon energy research community.</a:t>
            </a:r>
            <a:r>
              <a:rPr lang="en-US" sz="800" dirty="0">
                <a:solidFill>
                  <a:srgbClr val="1E628A"/>
                </a:solidFill>
                <a:latin typeface="Arimo"/>
              </a:rPr>
              <a:t> </a:t>
            </a:r>
          </a:p>
          <a:p>
            <a:pPr marL="0" marR="0" lvl="0" indent="0" algn="just" defTabSz="914400" rtl="0" eaLnBrk="1" fontAlgn="auto" latinLnBrk="0" hangingPunct="1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 err="1">
                <a:solidFill>
                  <a:srgbClr val="FFFFFF"/>
                </a:solidFill>
                <a:latin typeface="Open Sauce Light Bold Italics"/>
              </a:rPr>
              <a:t>Catalysing</a:t>
            </a:r>
            <a:r>
              <a:rPr lang="en-US" sz="800" dirty="0">
                <a:solidFill>
                  <a:srgbClr val="FFFFFF"/>
                </a:solidFill>
                <a:latin typeface="Open Sauce Light Bold Italics"/>
              </a:rPr>
              <a:t> European energy research for a climate-neutral society by 2050". </a:t>
            </a:r>
          </a:p>
          <a:p>
            <a:pPr marL="0" lvl="0" indent="0" algn="just">
              <a:lnSpc>
                <a:spcPts val="4700"/>
              </a:lnSpc>
            </a:pPr>
            <a:endParaRPr lang="en-US" sz="800" dirty="0">
              <a:solidFill>
                <a:srgbClr val="1E628A"/>
              </a:solidFill>
              <a:latin typeface="Arimo"/>
            </a:endParaRPr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82EF50-25C6-4DA5-B267-F279D6A5769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2925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12470" lvl="1" indent="-356235" algn="just">
              <a:lnSpc>
                <a:spcPts val="4619"/>
              </a:lnSpc>
              <a:buFont typeface="Arial"/>
              <a:buChar char="•"/>
            </a:pPr>
            <a:r>
              <a:rPr lang="en-US" sz="1200" dirty="0">
                <a:solidFill>
                  <a:srgbClr val="1E628A"/>
                </a:solidFill>
                <a:latin typeface="Open Sauce Light"/>
              </a:rPr>
              <a:t>We support the</a:t>
            </a:r>
            <a:r>
              <a:rPr lang="en-US" sz="1200" baseline="0" dirty="0">
                <a:solidFill>
                  <a:srgbClr val="1E628A"/>
                </a:solidFill>
                <a:latin typeface="Open Sauce Light"/>
              </a:rPr>
              <a:t> </a:t>
            </a:r>
            <a:r>
              <a:rPr lang="en-US" sz="1200" dirty="0">
                <a:solidFill>
                  <a:srgbClr val="1E628A"/>
                </a:solidFill>
                <a:latin typeface="Open Sauce Light"/>
              </a:rPr>
              <a:t>Clean Energy Transition by </a:t>
            </a:r>
            <a:r>
              <a:rPr lang="en-US" sz="1200" dirty="0" err="1">
                <a:solidFill>
                  <a:srgbClr val="1E628A"/>
                </a:solidFill>
                <a:latin typeface="Open Sauce Light"/>
              </a:rPr>
              <a:t>catalysing</a:t>
            </a:r>
            <a:r>
              <a:rPr lang="en-US" sz="1200" dirty="0">
                <a:solidFill>
                  <a:srgbClr val="1E628A"/>
                </a:solidFill>
                <a:latin typeface="Open Sauce Light"/>
              </a:rPr>
              <a:t> European energy research and providing world-leading scientific expertise on ….</a:t>
            </a:r>
            <a:r>
              <a:rPr lang="en-US" sz="3299" dirty="0">
                <a:solidFill>
                  <a:srgbClr val="1E628A"/>
                </a:solidFill>
                <a:latin typeface="Open Sauce Light"/>
              </a:rPr>
              <a:t> Joint </a:t>
            </a:r>
            <a:r>
              <a:rPr lang="en-US" sz="3299" dirty="0" err="1">
                <a:solidFill>
                  <a:srgbClr val="1E628A"/>
                </a:solidFill>
                <a:latin typeface="Open Sauce Light"/>
              </a:rPr>
              <a:t>Programmes</a:t>
            </a:r>
            <a:r>
              <a:rPr lang="en-US" sz="3299" dirty="0">
                <a:solidFill>
                  <a:srgbClr val="1E628A"/>
                </a:solidFill>
                <a:latin typeface="Open Sauce Light"/>
              </a:rPr>
              <a:t> are </a:t>
            </a:r>
            <a:r>
              <a:rPr lang="en-US" sz="3299" dirty="0">
                <a:solidFill>
                  <a:srgbClr val="1E628A"/>
                </a:solidFill>
                <a:latin typeface="Open Sauce Light Bold"/>
              </a:rPr>
              <a:t>permanent structures</a:t>
            </a:r>
            <a:r>
              <a:rPr lang="en-US" sz="3299" dirty="0">
                <a:solidFill>
                  <a:srgbClr val="1E628A"/>
                </a:solidFill>
                <a:latin typeface="Open Sauce Light"/>
              </a:rPr>
              <a:t> that allow EERA members working on defined R&amp;I topics to </a:t>
            </a:r>
            <a:r>
              <a:rPr lang="en-US" sz="3299" dirty="0">
                <a:solidFill>
                  <a:srgbClr val="1E628A"/>
                </a:solidFill>
                <a:latin typeface="Open Sauce Light Bold"/>
              </a:rPr>
              <a:t>collaborate</a:t>
            </a:r>
            <a:r>
              <a:rPr lang="en-US" sz="3299" dirty="0">
                <a:solidFill>
                  <a:srgbClr val="1E628A"/>
                </a:solidFill>
                <a:latin typeface="Open Sauce Light"/>
              </a:rPr>
              <a:t>. </a:t>
            </a:r>
          </a:p>
          <a:p>
            <a:pPr algn="just">
              <a:lnSpc>
                <a:spcPts val="4619"/>
              </a:lnSpc>
            </a:pPr>
            <a:endParaRPr lang="en-US" sz="3299" dirty="0">
              <a:solidFill>
                <a:srgbClr val="1E628A"/>
              </a:solidFill>
              <a:latin typeface="Open Sauce Light"/>
            </a:endParaRPr>
          </a:p>
          <a:p>
            <a:pPr marL="712470" lvl="1" indent="-356235" algn="just">
              <a:lnSpc>
                <a:spcPts val="4620"/>
              </a:lnSpc>
              <a:buFont typeface="Arial"/>
              <a:buChar char="•"/>
            </a:pPr>
            <a:r>
              <a:rPr lang="en-US" sz="3299" dirty="0">
                <a:solidFill>
                  <a:srgbClr val="1E628A"/>
                </a:solidFill>
                <a:latin typeface="Open Sauce Light"/>
              </a:rPr>
              <a:t>Their work helps streamline and structure </a:t>
            </a:r>
            <a:r>
              <a:rPr lang="en-US" sz="3299" dirty="0">
                <a:solidFill>
                  <a:srgbClr val="1E628A"/>
                </a:solidFill>
                <a:latin typeface="Open Sauce Light Bold"/>
              </a:rPr>
              <a:t>European research </a:t>
            </a:r>
            <a:r>
              <a:rPr lang="en-US" sz="3299" dirty="0">
                <a:solidFill>
                  <a:srgbClr val="1E628A"/>
                </a:solidFill>
                <a:latin typeface="Open Sauce Light"/>
              </a:rPr>
              <a:t>in the field of </a:t>
            </a:r>
            <a:r>
              <a:rPr lang="en-US" sz="3299" dirty="0">
                <a:solidFill>
                  <a:srgbClr val="1E628A"/>
                </a:solidFill>
                <a:latin typeface="Open Sauce Light Bold"/>
              </a:rPr>
              <a:t>clean energy</a:t>
            </a:r>
            <a:r>
              <a:rPr lang="en-US" sz="3299" dirty="0">
                <a:solidFill>
                  <a:srgbClr val="1E628A"/>
                </a:solidFill>
                <a:latin typeface="Open Sauce Light"/>
              </a:rPr>
              <a:t> and align national priorities, thereby supporting the </a:t>
            </a:r>
            <a:r>
              <a:rPr lang="en-US" sz="3299" dirty="0">
                <a:solidFill>
                  <a:srgbClr val="1E628A"/>
                </a:solidFill>
                <a:latin typeface="Open Sauce Light Bold"/>
              </a:rPr>
              <a:t>EU</a:t>
            </a:r>
            <a:r>
              <a:rPr lang="en-US" sz="3299" dirty="0">
                <a:solidFill>
                  <a:srgbClr val="1E628A"/>
                </a:solidFill>
                <a:latin typeface="Open Sauce Light"/>
              </a:rPr>
              <a:t> in reaching its </a:t>
            </a:r>
            <a:r>
              <a:rPr lang="en-US" sz="3299" dirty="0">
                <a:solidFill>
                  <a:srgbClr val="1E628A"/>
                </a:solidFill>
                <a:latin typeface="Open Sauce Light Bold"/>
              </a:rPr>
              <a:t>climate goals</a:t>
            </a:r>
            <a:r>
              <a:rPr lang="en-US" sz="3299" dirty="0">
                <a:solidFill>
                  <a:srgbClr val="1E628A"/>
                </a:solidFill>
                <a:latin typeface="Open Sauce Light"/>
              </a:rPr>
              <a:t>.</a:t>
            </a:r>
          </a:p>
          <a:p>
            <a:pPr algn="just">
              <a:lnSpc>
                <a:spcPts val="4619"/>
              </a:lnSpc>
            </a:pPr>
            <a:endParaRPr lang="en-US" sz="3299" dirty="0">
              <a:solidFill>
                <a:srgbClr val="1E628A"/>
              </a:solidFill>
              <a:latin typeface="Open Sauce Light"/>
            </a:endParaRPr>
          </a:p>
          <a:p>
            <a:pPr marL="712470" lvl="1" indent="-356235" algn="just">
              <a:lnSpc>
                <a:spcPts val="4619"/>
              </a:lnSpc>
              <a:buFont typeface="Arial"/>
              <a:buChar char="•"/>
            </a:pPr>
            <a:r>
              <a:rPr lang="en-US" sz="3299" dirty="0">
                <a:solidFill>
                  <a:srgbClr val="1E628A"/>
                </a:solidFill>
                <a:latin typeface="Open Sauce Light"/>
              </a:rPr>
              <a:t>Their topics and activities Joint </a:t>
            </a:r>
            <a:r>
              <a:rPr lang="en-US" sz="3299" dirty="0" err="1">
                <a:solidFill>
                  <a:srgbClr val="1E628A"/>
                </a:solidFill>
                <a:latin typeface="Open Sauce Light"/>
              </a:rPr>
              <a:t>Programmes</a:t>
            </a:r>
            <a:r>
              <a:rPr lang="en-US" sz="3299" dirty="0">
                <a:solidFill>
                  <a:srgbClr val="1E628A"/>
                </a:solidFill>
                <a:latin typeface="Open Sauce Light"/>
              </a:rPr>
              <a:t> are </a:t>
            </a:r>
            <a:r>
              <a:rPr lang="en-US" sz="3299" dirty="0">
                <a:solidFill>
                  <a:srgbClr val="1E628A"/>
                </a:solidFill>
                <a:latin typeface="Open Sauce Light Bold"/>
              </a:rPr>
              <a:t>permanent structures</a:t>
            </a:r>
            <a:r>
              <a:rPr lang="en-US" sz="3299" dirty="0">
                <a:solidFill>
                  <a:srgbClr val="1E628A"/>
                </a:solidFill>
                <a:latin typeface="Open Sauce Light"/>
              </a:rPr>
              <a:t> that allow EERA members working on defined R&amp;I topics to </a:t>
            </a:r>
            <a:r>
              <a:rPr lang="en-US" sz="3299" dirty="0">
                <a:solidFill>
                  <a:srgbClr val="1E628A"/>
                </a:solidFill>
                <a:latin typeface="Open Sauce Light Bold"/>
              </a:rPr>
              <a:t>collaborate</a:t>
            </a:r>
            <a:r>
              <a:rPr lang="en-US" sz="3299" dirty="0">
                <a:solidFill>
                  <a:srgbClr val="1E628A"/>
                </a:solidFill>
                <a:latin typeface="Open Sauce Light"/>
              </a:rPr>
              <a:t>. </a:t>
            </a:r>
          </a:p>
          <a:p>
            <a:pPr algn="just">
              <a:lnSpc>
                <a:spcPts val="4619"/>
              </a:lnSpc>
            </a:pPr>
            <a:endParaRPr lang="en-US" sz="3299" dirty="0">
              <a:solidFill>
                <a:srgbClr val="1E628A"/>
              </a:solidFill>
              <a:latin typeface="Open Sauce Light"/>
            </a:endParaRPr>
          </a:p>
          <a:p>
            <a:pPr marL="712470" lvl="1" indent="-356235" algn="just">
              <a:lnSpc>
                <a:spcPts val="4620"/>
              </a:lnSpc>
              <a:buFont typeface="Arial"/>
              <a:buChar char="•"/>
            </a:pPr>
            <a:r>
              <a:rPr lang="en-US" sz="3299" dirty="0">
                <a:solidFill>
                  <a:srgbClr val="1E628A"/>
                </a:solidFill>
                <a:latin typeface="Open Sauce Light"/>
              </a:rPr>
              <a:t>Their work helps streamline and structure </a:t>
            </a:r>
            <a:r>
              <a:rPr lang="en-US" sz="3299" dirty="0">
                <a:solidFill>
                  <a:srgbClr val="1E628A"/>
                </a:solidFill>
                <a:latin typeface="Open Sauce Light Bold"/>
              </a:rPr>
              <a:t>European research </a:t>
            </a:r>
            <a:r>
              <a:rPr lang="en-US" sz="3299" dirty="0">
                <a:solidFill>
                  <a:srgbClr val="1E628A"/>
                </a:solidFill>
                <a:latin typeface="Open Sauce Light"/>
              </a:rPr>
              <a:t>in the field of </a:t>
            </a:r>
            <a:r>
              <a:rPr lang="en-US" sz="3299" dirty="0">
                <a:solidFill>
                  <a:srgbClr val="1E628A"/>
                </a:solidFill>
                <a:latin typeface="Open Sauce Light Bold"/>
              </a:rPr>
              <a:t>clean energy</a:t>
            </a:r>
            <a:r>
              <a:rPr lang="en-US" sz="3299" dirty="0">
                <a:solidFill>
                  <a:srgbClr val="1E628A"/>
                </a:solidFill>
                <a:latin typeface="Open Sauce Light"/>
              </a:rPr>
              <a:t> and align national priorities, thereby supporting the </a:t>
            </a:r>
            <a:r>
              <a:rPr lang="en-US" sz="3299" dirty="0">
                <a:solidFill>
                  <a:srgbClr val="1E628A"/>
                </a:solidFill>
                <a:latin typeface="Open Sauce Light Bold"/>
              </a:rPr>
              <a:t>EU</a:t>
            </a:r>
            <a:r>
              <a:rPr lang="en-US" sz="3299" dirty="0">
                <a:solidFill>
                  <a:srgbClr val="1E628A"/>
                </a:solidFill>
                <a:latin typeface="Open Sauce Light"/>
              </a:rPr>
              <a:t> in reaching its </a:t>
            </a:r>
            <a:r>
              <a:rPr lang="en-US" sz="3299" dirty="0">
                <a:solidFill>
                  <a:srgbClr val="1E628A"/>
                </a:solidFill>
                <a:latin typeface="Open Sauce Light Bold"/>
              </a:rPr>
              <a:t>climate goals</a:t>
            </a:r>
            <a:r>
              <a:rPr lang="en-US" sz="3299" dirty="0">
                <a:solidFill>
                  <a:srgbClr val="1E628A"/>
                </a:solidFill>
                <a:latin typeface="Open Sauce Light"/>
              </a:rPr>
              <a:t>.</a:t>
            </a:r>
          </a:p>
          <a:p>
            <a:pPr algn="just">
              <a:lnSpc>
                <a:spcPts val="4619"/>
              </a:lnSpc>
            </a:pPr>
            <a:endParaRPr lang="en-US" sz="3299" dirty="0">
              <a:solidFill>
                <a:srgbClr val="1E628A"/>
              </a:solidFill>
              <a:latin typeface="Open Sauce Light"/>
            </a:endParaRPr>
          </a:p>
          <a:p>
            <a:pPr marL="712470" lvl="1" indent="-356235" algn="just">
              <a:lnSpc>
                <a:spcPts val="4619"/>
              </a:lnSpc>
              <a:buFont typeface="Arial"/>
              <a:buChar char="•"/>
            </a:pPr>
            <a:endParaRPr lang="en-US" sz="3299" dirty="0">
              <a:solidFill>
                <a:srgbClr val="1E628A"/>
              </a:solidFill>
              <a:latin typeface="Open Sauce Light"/>
            </a:endParaRPr>
          </a:p>
          <a:p>
            <a:pPr algn="just">
              <a:lnSpc>
                <a:spcPts val="3080"/>
              </a:lnSpc>
            </a:pPr>
            <a:endParaRPr lang="en-US" sz="1200" dirty="0">
              <a:solidFill>
                <a:srgbClr val="1E628A"/>
              </a:solidFill>
              <a:latin typeface="Open Sauce Light"/>
            </a:endParaRPr>
          </a:p>
          <a:p>
            <a:pPr algn="just">
              <a:lnSpc>
                <a:spcPct val="150000"/>
              </a:lnSpc>
            </a:pPr>
            <a:r>
              <a:rPr lang="fr-FR" sz="1100" u="sng" dirty="0" err="1"/>
              <a:t>Created</a:t>
            </a:r>
            <a:r>
              <a:rPr lang="fr-FR" sz="1100" u="sng" dirty="0"/>
              <a:t> in 2011 as…</a:t>
            </a:r>
            <a:endParaRPr lang="fr-FR" sz="1100" u="sng" dirty="0">
              <a:solidFill>
                <a:prstClr val="black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Symbol"/>
              <a:buChar char="®"/>
            </a:pPr>
            <a:r>
              <a:rPr lang="fr-FR" sz="1200" dirty="0">
                <a:solidFill>
                  <a:prstClr val="black"/>
                </a:solidFill>
              </a:rPr>
              <a:t>Transversal joint programme </a:t>
            </a:r>
            <a:r>
              <a:rPr lang="fr-FR" sz="1200" dirty="0" err="1">
                <a:solidFill>
                  <a:prstClr val="black"/>
                </a:solidFill>
              </a:rPr>
              <a:t>connecting</a:t>
            </a:r>
            <a:r>
              <a:rPr lang="fr-FR" sz="1200" dirty="0">
                <a:solidFill>
                  <a:prstClr val="black"/>
                </a:solidFill>
              </a:rPr>
              <a:t> all joint programmes</a:t>
            </a:r>
          </a:p>
          <a:p>
            <a:pPr algn="just">
              <a:lnSpc>
                <a:spcPts val="3080"/>
              </a:lnSpc>
            </a:pPr>
            <a:r>
              <a:rPr lang="en-US" sz="1200" dirty="0">
                <a:solidFill>
                  <a:srgbClr val="1E628A"/>
                </a:solidFill>
                <a:latin typeface="Open Sauce Light"/>
              </a:rPr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82EF50-25C6-4DA5-B267-F279D6A5769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5049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12470" lvl="1" indent="-356235" algn="just">
              <a:lnSpc>
                <a:spcPts val="4619"/>
              </a:lnSpc>
              <a:buFont typeface="Arial"/>
              <a:buChar char="•"/>
            </a:pPr>
            <a:r>
              <a:rPr lang="en-US" sz="1200" dirty="0">
                <a:solidFill>
                  <a:srgbClr val="1E628A"/>
                </a:solidFill>
                <a:latin typeface="Open Sauce Light"/>
              </a:rPr>
              <a:t>We support the</a:t>
            </a:r>
            <a:r>
              <a:rPr lang="en-US" sz="1200" baseline="0" dirty="0">
                <a:solidFill>
                  <a:srgbClr val="1E628A"/>
                </a:solidFill>
                <a:latin typeface="Open Sauce Light"/>
              </a:rPr>
              <a:t> </a:t>
            </a:r>
            <a:r>
              <a:rPr lang="en-US" sz="1200" dirty="0">
                <a:solidFill>
                  <a:srgbClr val="1E628A"/>
                </a:solidFill>
                <a:latin typeface="Open Sauce Light"/>
              </a:rPr>
              <a:t>Clean Energy Transition by </a:t>
            </a:r>
            <a:r>
              <a:rPr lang="en-US" sz="1200" dirty="0" err="1">
                <a:solidFill>
                  <a:srgbClr val="1E628A"/>
                </a:solidFill>
                <a:latin typeface="Open Sauce Light"/>
              </a:rPr>
              <a:t>catalysing</a:t>
            </a:r>
            <a:r>
              <a:rPr lang="en-US" sz="1200" dirty="0">
                <a:solidFill>
                  <a:srgbClr val="1E628A"/>
                </a:solidFill>
                <a:latin typeface="Open Sauce Light"/>
              </a:rPr>
              <a:t> European energy research and providing world-leading scientific expertise on ….</a:t>
            </a:r>
            <a:r>
              <a:rPr lang="en-US" sz="3299" dirty="0">
                <a:solidFill>
                  <a:srgbClr val="1E628A"/>
                </a:solidFill>
                <a:latin typeface="Open Sauce Light"/>
              </a:rPr>
              <a:t> Joint </a:t>
            </a:r>
            <a:r>
              <a:rPr lang="en-US" sz="3299" dirty="0" err="1">
                <a:solidFill>
                  <a:srgbClr val="1E628A"/>
                </a:solidFill>
                <a:latin typeface="Open Sauce Light"/>
              </a:rPr>
              <a:t>Programmes</a:t>
            </a:r>
            <a:r>
              <a:rPr lang="en-US" sz="3299" dirty="0">
                <a:solidFill>
                  <a:srgbClr val="1E628A"/>
                </a:solidFill>
                <a:latin typeface="Open Sauce Light"/>
              </a:rPr>
              <a:t> are </a:t>
            </a:r>
            <a:r>
              <a:rPr lang="en-US" sz="3299" dirty="0">
                <a:solidFill>
                  <a:srgbClr val="1E628A"/>
                </a:solidFill>
                <a:latin typeface="Open Sauce Light Bold"/>
              </a:rPr>
              <a:t>permanent structures</a:t>
            </a:r>
            <a:r>
              <a:rPr lang="en-US" sz="3299" dirty="0">
                <a:solidFill>
                  <a:srgbClr val="1E628A"/>
                </a:solidFill>
                <a:latin typeface="Open Sauce Light"/>
              </a:rPr>
              <a:t> that allow EERA members working on defined R&amp;I topics to </a:t>
            </a:r>
            <a:r>
              <a:rPr lang="en-US" sz="3299" dirty="0">
                <a:solidFill>
                  <a:srgbClr val="1E628A"/>
                </a:solidFill>
                <a:latin typeface="Open Sauce Light Bold"/>
              </a:rPr>
              <a:t>collaborate</a:t>
            </a:r>
            <a:r>
              <a:rPr lang="en-US" sz="3299" dirty="0">
                <a:solidFill>
                  <a:srgbClr val="1E628A"/>
                </a:solidFill>
                <a:latin typeface="Open Sauce Light"/>
              </a:rPr>
              <a:t>. </a:t>
            </a:r>
          </a:p>
          <a:p>
            <a:pPr algn="just">
              <a:lnSpc>
                <a:spcPts val="4619"/>
              </a:lnSpc>
            </a:pPr>
            <a:endParaRPr lang="en-US" sz="3299" dirty="0">
              <a:solidFill>
                <a:srgbClr val="1E628A"/>
              </a:solidFill>
              <a:latin typeface="Open Sauce Light"/>
            </a:endParaRPr>
          </a:p>
          <a:p>
            <a:pPr marL="712470" lvl="1" indent="-356235" algn="just">
              <a:lnSpc>
                <a:spcPts val="4620"/>
              </a:lnSpc>
              <a:buFont typeface="Arial"/>
              <a:buChar char="•"/>
            </a:pPr>
            <a:r>
              <a:rPr lang="en-US" sz="3299" dirty="0">
                <a:solidFill>
                  <a:srgbClr val="1E628A"/>
                </a:solidFill>
                <a:latin typeface="Open Sauce Light"/>
              </a:rPr>
              <a:t>Their work helps streamline and structure </a:t>
            </a:r>
            <a:r>
              <a:rPr lang="en-US" sz="3299" dirty="0">
                <a:solidFill>
                  <a:srgbClr val="1E628A"/>
                </a:solidFill>
                <a:latin typeface="Open Sauce Light Bold"/>
              </a:rPr>
              <a:t>European research </a:t>
            </a:r>
            <a:r>
              <a:rPr lang="en-US" sz="3299" dirty="0">
                <a:solidFill>
                  <a:srgbClr val="1E628A"/>
                </a:solidFill>
                <a:latin typeface="Open Sauce Light"/>
              </a:rPr>
              <a:t>in the field of </a:t>
            </a:r>
            <a:r>
              <a:rPr lang="en-US" sz="3299" dirty="0">
                <a:solidFill>
                  <a:srgbClr val="1E628A"/>
                </a:solidFill>
                <a:latin typeface="Open Sauce Light Bold"/>
              </a:rPr>
              <a:t>clean energy</a:t>
            </a:r>
            <a:r>
              <a:rPr lang="en-US" sz="3299" dirty="0">
                <a:solidFill>
                  <a:srgbClr val="1E628A"/>
                </a:solidFill>
                <a:latin typeface="Open Sauce Light"/>
              </a:rPr>
              <a:t> and align national priorities, thereby supporting the </a:t>
            </a:r>
            <a:r>
              <a:rPr lang="en-US" sz="3299" dirty="0">
                <a:solidFill>
                  <a:srgbClr val="1E628A"/>
                </a:solidFill>
                <a:latin typeface="Open Sauce Light Bold"/>
              </a:rPr>
              <a:t>EU</a:t>
            </a:r>
            <a:r>
              <a:rPr lang="en-US" sz="3299" dirty="0">
                <a:solidFill>
                  <a:srgbClr val="1E628A"/>
                </a:solidFill>
                <a:latin typeface="Open Sauce Light"/>
              </a:rPr>
              <a:t> in reaching its </a:t>
            </a:r>
            <a:r>
              <a:rPr lang="en-US" sz="3299" dirty="0">
                <a:solidFill>
                  <a:srgbClr val="1E628A"/>
                </a:solidFill>
                <a:latin typeface="Open Sauce Light Bold"/>
              </a:rPr>
              <a:t>climate goals</a:t>
            </a:r>
            <a:r>
              <a:rPr lang="en-US" sz="3299" dirty="0">
                <a:solidFill>
                  <a:srgbClr val="1E628A"/>
                </a:solidFill>
                <a:latin typeface="Open Sauce Light"/>
              </a:rPr>
              <a:t>.</a:t>
            </a:r>
          </a:p>
          <a:p>
            <a:pPr algn="just">
              <a:lnSpc>
                <a:spcPts val="4619"/>
              </a:lnSpc>
            </a:pPr>
            <a:endParaRPr lang="en-US" sz="3299" dirty="0">
              <a:solidFill>
                <a:srgbClr val="1E628A"/>
              </a:solidFill>
              <a:latin typeface="Open Sauce Light"/>
            </a:endParaRPr>
          </a:p>
          <a:p>
            <a:pPr marL="712470" lvl="1" indent="-356235" algn="just">
              <a:lnSpc>
                <a:spcPts val="4619"/>
              </a:lnSpc>
              <a:buFont typeface="Arial"/>
              <a:buChar char="•"/>
            </a:pPr>
            <a:r>
              <a:rPr lang="en-US" sz="3299" dirty="0">
                <a:solidFill>
                  <a:srgbClr val="1E628A"/>
                </a:solidFill>
                <a:latin typeface="Open Sauce Light"/>
              </a:rPr>
              <a:t>Their topics and activities Joint </a:t>
            </a:r>
            <a:r>
              <a:rPr lang="en-US" sz="3299" dirty="0" err="1">
                <a:solidFill>
                  <a:srgbClr val="1E628A"/>
                </a:solidFill>
                <a:latin typeface="Open Sauce Light"/>
              </a:rPr>
              <a:t>Programmes</a:t>
            </a:r>
            <a:r>
              <a:rPr lang="en-US" sz="3299" dirty="0">
                <a:solidFill>
                  <a:srgbClr val="1E628A"/>
                </a:solidFill>
                <a:latin typeface="Open Sauce Light"/>
              </a:rPr>
              <a:t> are </a:t>
            </a:r>
            <a:r>
              <a:rPr lang="en-US" sz="3299" dirty="0">
                <a:solidFill>
                  <a:srgbClr val="1E628A"/>
                </a:solidFill>
                <a:latin typeface="Open Sauce Light Bold"/>
              </a:rPr>
              <a:t>permanent structures</a:t>
            </a:r>
            <a:r>
              <a:rPr lang="en-US" sz="3299" dirty="0">
                <a:solidFill>
                  <a:srgbClr val="1E628A"/>
                </a:solidFill>
                <a:latin typeface="Open Sauce Light"/>
              </a:rPr>
              <a:t> that allow EERA members working on defined R&amp;I topics to </a:t>
            </a:r>
            <a:r>
              <a:rPr lang="en-US" sz="3299" dirty="0">
                <a:solidFill>
                  <a:srgbClr val="1E628A"/>
                </a:solidFill>
                <a:latin typeface="Open Sauce Light Bold"/>
              </a:rPr>
              <a:t>collaborate</a:t>
            </a:r>
            <a:r>
              <a:rPr lang="en-US" sz="3299" dirty="0">
                <a:solidFill>
                  <a:srgbClr val="1E628A"/>
                </a:solidFill>
                <a:latin typeface="Open Sauce Light"/>
              </a:rPr>
              <a:t>. </a:t>
            </a:r>
          </a:p>
          <a:p>
            <a:pPr algn="just">
              <a:lnSpc>
                <a:spcPts val="4619"/>
              </a:lnSpc>
            </a:pPr>
            <a:endParaRPr lang="en-US" sz="3299" dirty="0">
              <a:solidFill>
                <a:srgbClr val="1E628A"/>
              </a:solidFill>
              <a:latin typeface="Open Sauce Light"/>
            </a:endParaRPr>
          </a:p>
          <a:p>
            <a:pPr marL="712470" lvl="1" indent="-356235" algn="just">
              <a:lnSpc>
                <a:spcPts val="4620"/>
              </a:lnSpc>
              <a:buFont typeface="Arial"/>
              <a:buChar char="•"/>
            </a:pPr>
            <a:r>
              <a:rPr lang="en-US" sz="3299" dirty="0">
                <a:solidFill>
                  <a:srgbClr val="1E628A"/>
                </a:solidFill>
                <a:latin typeface="Open Sauce Light"/>
              </a:rPr>
              <a:t>Their work helps streamline and structure </a:t>
            </a:r>
            <a:r>
              <a:rPr lang="en-US" sz="3299" dirty="0">
                <a:solidFill>
                  <a:srgbClr val="1E628A"/>
                </a:solidFill>
                <a:latin typeface="Open Sauce Light Bold"/>
              </a:rPr>
              <a:t>European research </a:t>
            </a:r>
            <a:r>
              <a:rPr lang="en-US" sz="3299" dirty="0">
                <a:solidFill>
                  <a:srgbClr val="1E628A"/>
                </a:solidFill>
                <a:latin typeface="Open Sauce Light"/>
              </a:rPr>
              <a:t>in the field of </a:t>
            </a:r>
            <a:r>
              <a:rPr lang="en-US" sz="3299" dirty="0">
                <a:solidFill>
                  <a:srgbClr val="1E628A"/>
                </a:solidFill>
                <a:latin typeface="Open Sauce Light Bold"/>
              </a:rPr>
              <a:t>clean energy</a:t>
            </a:r>
            <a:r>
              <a:rPr lang="en-US" sz="3299" dirty="0">
                <a:solidFill>
                  <a:srgbClr val="1E628A"/>
                </a:solidFill>
                <a:latin typeface="Open Sauce Light"/>
              </a:rPr>
              <a:t> and align national priorities, thereby supporting the </a:t>
            </a:r>
            <a:r>
              <a:rPr lang="en-US" sz="3299" dirty="0">
                <a:solidFill>
                  <a:srgbClr val="1E628A"/>
                </a:solidFill>
                <a:latin typeface="Open Sauce Light Bold"/>
              </a:rPr>
              <a:t>EU</a:t>
            </a:r>
            <a:r>
              <a:rPr lang="en-US" sz="3299" dirty="0">
                <a:solidFill>
                  <a:srgbClr val="1E628A"/>
                </a:solidFill>
                <a:latin typeface="Open Sauce Light"/>
              </a:rPr>
              <a:t> in reaching its </a:t>
            </a:r>
            <a:r>
              <a:rPr lang="en-US" sz="3299" dirty="0">
                <a:solidFill>
                  <a:srgbClr val="1E628A"/>
                </a:solidFill>
                <a:latin typeface="Open Sauce Light Bold"/>
              </a:rPr>
              <a:t>climate goals</a:t>
            </a:r>
            <a:r>
              <a:rPr lang="en-US" sz="3299" dirty="0">
                <a:solidFill>
                  <a:srgbClr val="1E628A"/>
                </a:solidFill>
                <a:latin typeface="Open Sauce Light"/>
              </a:rPr>
              <a:t>.</a:t>
            </a:r>
          </a:p>
          <a:p>
            <a:pPr algn="just">
              <a:lnSpc>
                <a:spcPts val="4619"/>
              </a:lnSpc>
            </a:pPr>
            <a:endParaRPr lang="en-US" sz="3299" dirty="0">
              <a:solidFill>
                <a:srgbClr val="1E628A"/>
              </a:solidFill>
              <a:latin typeface="Open Sauce Light"/>
            </a:endParaRPr>
          </a:p>
          <a:p>
            <a:pPr marL="712470" lvl="1" indent="-356235" algn="just">
              <a:lnSpc>
                <a:spcPts val="4619"/>
              </a:lnSpc>
              <a:buFont typeface="Arial"/>
              <a:buChar char="•"/>
            </a:pPr>
            <a:endParaRPr lang="en-US" sz="3299" dirty="0">
              <a:solidFill>
                <a:srgbClr val="1E628A"/>
              </a:solidFill>
              <a:latin typeface="Open Sauce Light"/>
            </a:endParaRPr>
          </a:p>
          <a:p>
            <a:pPr algn="just">
              <a:lnSpc>
                <a:spcPts val="3080"/>
              </a:lnSpc>
            </a:pPr>
            <a:endParaRPr lang="en-US" sz="1200" dirty="0">
              <a:solidFill>
                <a:srgbClr val="1E628A"/>
              </a:solidFill>
              <a:latin typeface="Open Sauce Light"/>
            </a:endParaRPr>
          </a:p>
          <a:p>
            <a:pPr algn="just">
              <a:lnSpc>
                <a:spcPct val="150000"/>
              </a:lnSpc>
            </a:pPr>
            <a:r>
              <a:rPr lang="fr-FR" sz="1100" u="sng" dirty="0" err="1"/>
              <a:t>Created</a:t>
            </a:r>
            <a:r>
              <a:rPr lang="fr-FR" sz="1100" u="sng" dirty="0"/>
              <a:t> in 2011 as…</a:t>
            </a:r>
            <a:endParaRPr lang="fr-FR" sz="1100" u="sng" dirty="0">
              <a:solidFill>
                <a:prstClr val="black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Symbol"/>
              <a:buChar char="®"/>
            </a:pPr>
            <a:r>
              <a:rPr lang="fr-FR" sz="1200" dirty="0">
                <a:solidFill>
                  <a:prstClr val="black"/>
                </a:solidFill>
              </a:rPr>
              <a:t>Transversal joint programme </a:t>
            </a:r>
            <a:r>
              <a:rPr lang="fr-FR" sz="1200" dirty="0" err="1">
                <a:solidFill>
                  <a:prstClr val="black"/>
                </a:solidFill>
              </a:rPr>
              <a:t>connecting</a:t>
            </a:r>
            <a:r>
              <a:rPr lang="fr-FR" sz="1200" dirty="0">
                <a:solidFill>
                  <a:prstClr val="black"/>
                </a:solidFill>
              </a:rPr>
              <a:t> all joint programmes</a:t>
            </a:r>
          </a:p>
          <a:p>
            <a:pPr algn="just">
              <a:lnSpc>
                <a:spcPts val="3080"/>
              </a:lnSpc>
            </a:pPr>
            <a:r>
              <a:rPr lang="en-US" sz="1200" dirty="0">
                <a:solidFill>
                  <a:srgbClr val="1E628A"/>
                </a:solidFill>
                <a:latin typeface="Open Sauce Light"/>
              </a:rPr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82EF50-25C6-4DA5-B267-F279D6A5769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2717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i="1" dirty="0">
                <a:solidFill>
                  <a:prstClr val="black"/>
                </a:solidFill>
              </a:rPr>
              <a:t>New</a:t>
            </a:r>
            <a:r>
              <a:rPr lang="fr-FR" sz="1200" i="1" baseline="0" dirty="0">
                <a:solidFill>
                  <a:prstClr val="black"/>
                </a:solidFill>
              </a:rPr>
              <a:t> </a:t>
            </a:r>
            <a:r>
              <a:rPr lang="fr-FR" sz="1200" i="1" baseline="0" dirty="0" err="1">
                <a:solidFill>
                  <a:prstClr val="black"/>
                </a:solidFill>
              </a:rPr>
              <a:t>materials</a:t>
            </a:r>
            <a:r>
              <a:rPr lang="fr-FR" sz="1200" i="1" baseline="0" dirty="0">
                <a:solidFill>
                  <a:prstClr val="black"/>
                </a:solidFill>
              </a:rPr>
              <a:t>: </a:t>
            </a:r>
            <a:r>
              <a:rPr lang="fr-FR" sz="1200" i="1" dirty="0" err="1">
                <a:solidFill>
                  <a:prstClr val="black"/>
                </a:solidFill>
              </a:rPr>
              <a:t>bulk</a:t>
            </a:r>
            <a:r>
              <a:rPr lang="fr-FR" sz="1200" i="1" dirty="0">
                <a:solidFill>
                  <a:prstClr val="black"/>
                </a:solidFill>
              </a:rPr>
              <a:t>,</a:t>
            </a:r>
            <a:r>
              <a:rPr lang="fr-FR" sz="1200" i="1" baseline="0" dirty="0">
                <a:solidFill>
                  <a:prstClr val="black"/>
                </a:solidFill>
              </a:rPr>
              <a:t> for</a:t>
            </a:r>
            <a:r>
              <a:rPr lang="fr-FR" sz="1200" i="1" dirty="0">
                <a:solidFill>
                  <a:prstClr val="black"/>
                </a:solidFill>
              </a:rPr>
              <a:t> </a:t>
            </a:r>
            <a:r>
              <a:rPr lang="fr-FR" sz="1200" i="1" dirty="0" err="1">
                <a:solidFill>
                  <a:prstClr val="black"/>
                </a:solidFill>
              </a:rPr>
              <a:t>coating</a:t>
            </a:r>
            <a:r>
              <a:rPr lang="fr-FR" sz="1200" i="1" baseline="0" dirty="0">
                <a:solidFill>
                  <a:prstClr val="black"/>
                </a:solidFill>
              </a:rPr>
              <a:t> …</a:t>
            </a:r>
            <a:endParaRPr lang="fr-FR" sz="1200" i="1" dirty="0">
              <a:solidFill>
                <a:prstClr val="black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i="1" dirty="0">
                <a:solidFill>
                  <a:prstClr val="black"/>
                </a:solidFill>
              </a:rPr>
              <a:t>For </a:t>
            </a:r>
            <a:r>
              <a:rPr lang="fr-FR" sz="1200" i="1" dirty="0" err="1">
                <a:solidFill>
                  <a:prstClr val="black"/>
                </a:solidFill>
              </a:rPr>
              <a:t>hierachical</a:t>
            </a:r>
            <a:r>
              <a:rPr lang="fr-FR" sz="1200" i="1" dirty="0">
                <a:solidFill>
                  <a:prstClr val="black"/>
                </a:solidFill>
              </a:rPr>
              <a:t> = nano and micro,  and </a:t>
            </a:r>
            <a:r>
              <a:rPr lang="fr-FR" sz="1200" i="1" dirty="0" err="1">
                <a:solidFill>
                  <a:prstClr val="black"/>
                </a:solidFill>
              </a:rPr>
              <a:t>from</a:t>
            </a:r>
            <a:r>
              <a:rPr lang="fr-FR" sz="1200" i="1" dirty="0">
                <a:solidFill>
                  <a:prstClr val="black"/>
                </a:solidFill>
              </a:rPr>
              <a:t> </a:t>
            </a:r>
            <a:r>
              <a:rPr lang="fr-FR" sz="1200" i="1" dirty="0" err="1">
                <a:solidFill>
                  <a:prstClr val="black"/>
                </a:solidFill>
              </a:rPr>
              <a:t>mesoscopic</a:t>
            </a:r>
            <a:r>
              <a:rPr lang="fr-FR" sz="1200" i="1" dirty="0">
                <a:solidFill>
                  <a:prstClr val="black"/>
                </a:solidFill>
              </a:rPr>
              <a:t> </a:t>
            </a:r>
            <a:r>
              <a:rPr lang="fr-FR" sz="1200" i="1" dirty="0" err="1">
                <a:solidFill>
                  <a:prstClr val="black"/>
                </a:solidFill>
              </a:rPr>
              <a:t>materials</a:t>
            </a:r>
            <a:r>
              <a:rPr lang="fr-FR" sz="1200" i="1" dirty="0">
                <a:solidFill>
                  <a:prstClr val="black"/>
                </a:solidFill>
              </a:rPr>
              <a:t> </a:t>
            </a:r>
            <a:r>
              <a:rPr lang="fr-FR" sz="1200" i="1" dirty="0" err="1">
                <a:solidFill>
                  <a:prstClr val="black"/>
                </a:solidFill>
              </a:rPr>
              <a:t>properties</a:t>
            </a:r>
            <a:r>
              <a:rPr lang="fr-FR" sz="1200" i="1" dirty="0">
                <a:solidFill>
                  <a:prstClr val="black"/>
                </a:solidFill>
              </a:rPr>
              <a:t> to </a:t>
            </a:r>
            <a:r>
              <a:rPr lang="fr-FR" sz="1200" i="1" dirty="0" err="1">
                <a:solidFill>
                  <a:prstClr val="black"/>
                </a:solidFill>
              </a:rPr>
              <a:t>devices</a:t>
            </a:r>
            <a:r>
              <a:rPr lang="fr-FR" sz="1200" i="1" dirty="0">
                <a:solidFill>
                  <a:prstClr val="black"/>
                </a:solidFill>
              </a:rPr>
              <a:t> and </a:t>
            </a:r>
            <a:r>
              <a:rPr lang="fr-FR" sz="1200" i="1" dirty="0" err="1">
                <a:solidFill>
                  <a:prstClr val="black"/>
                </a:solidFill>
              </a:rPr>
              <a:t>processes</a:t>
            </a:r>
            <a:r>
              <a:rPr lang="fr-FR" sz="1200" i="1" dirty="0">
                <a:solidFill>
                  <a:prstClr val="black"/>
                </a:solidFill>
              </a:rPr>
              <a:t>)</a:t>
            </a:r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82EF50-25C6-4DA5-B267-F279D6A5769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4100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CSA</a:t>
            </a:r>
            <a:r>
              <a:rPr lang="fr-FR" baseline="0" dirty="0" smtClean="0"/>
              <a:t> </a:t>
            </a:r>
            <a:r>
              <a:rPr lang="fr-FR" baseline="0" dirty="0" err="1" smtClean="0"/>
              <a:t>focused</a:t>
            </a:r>
            <a:r>
              <a:rPr lang="fr-FR" baseline="0" dirty="0" smtClean="0"/>
              <a:t> on MAPS and how to </a:t>
            </a:r>
            <a:r>
              <a:rPr lang="fr-FR" baseline="0" dirty="0" err="1" smtClean="0"/>
              <a:t>connect</a:t>
            </a:r>
            <a:r>
              <a:rPr lang="fr-FR" baseline="0" dirty="0" smtClean="0"/>
              <a:t>? </a:t>
            </a:r>
          </a:p>
          <a:p>
            <a:r>
              <a:rPr lang="fr-FR" baseline="0" dirty="0" err="1" smtClean="0"/>
              <a:t>Differentiate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WPs</a:t>
            </a:r>
            <a:r>
              <a:rPr lang="fr-FR" baseline="0" dirty="0" smtClean="0"/>
              <a:t> and Innovation </a:t>
            </a:r>
            <a:r>
              <a:rPr lang="fr-FR" baseline="0" dirty="0" err="1" smtClean="0"/>
              <a:t>acceleration</a:t>
            </a:r>
            <a:r>
              <a:rPr lang="fr-FR" baseline="0" dirty="0" smtClean="0"/>
              <a:t> actions.</a:t>
            </a:r>
          </a:p>
          <a:p>
            <a:r>
              <a:rPr lang="fr-FR" baseline="0" dirty="0" err="1" smtClean="0"/>
              <a:t>Need</a:t>
            </a:r>
            <a:r>
              <a:rPr lang="fr-FR" baseline="0" dirty="0" smtClean="0"/>
              <a:t> management </a:t>
            </a:r>
            <a:r>
              <a:rPr lang="fr-FR" baseline="0" dirty="0" err="1" smtClean="0"/>
              <a:t>skills</a:t>
            </a:r>
            <a:r>
              <a:rPr lang="fr-FR" baseline="0" dirty="0" smtClean="0"/>
              <a:t> (</a:t>
            </a:r>
            <a:r>
              <a:rPr lang="fr-FR" baseline="0" dirty="0" err="1" smtClean="0"/>
              <a:t>persons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with</a:t>
            </a:r>
            <a:r>
              <a:rPr lang="fr-FR" baseline="0" dirty="0" smtClean="0"/>
              <a:t> </a:t>
            </a:r>
            <a:r>
              <a:rPr lang="fr-FR" baseline="0" dirty="0" err="1" smtClean="0"/>
              <a:t>knowledge</a:t>
            </a:r>
            <a:r>
              <a:rPr lang="fr-FR" baseline="0" dirty="0" smtClean="0"/>
              <a:t> of </a:t>
            </a:r>
            <a:r>
              <a:rPr lang="fr-FR" baseline="0" dirty="0" err="1" smtClean="0"/>
              <a:t>whole</a:t>
            </a:r>
            <a:r>
              <a:rPr lang="fr-FR" baseline="0" dirty="0" smtClean="0"/>
              <a:t> R&amp;I value </a:t>
            </a:r>
            <a:r>
              <a:rPr lang="fr-FR" baseline="0" dirty="0" err="1" smtClean="0"/>
              <a:t>chain</a:t>
            </a:r>
            <a:r>
              <a:rPr lang="fr-FR" baseline="0" dirty="0" smtClean="0"/>
              <a:t>)</a:t>
            </a:r>
          </a:p>
          <a:p>
            <a:r>
              <a:rPr lang="fr-FR" baseline="0" dirty="0" smtClean="0"/>
              <a:t>-</a:t>
            </a:r>
            <a:r>
              <a:rPr lang="fr-FR" baseline="0" dirty="0" err="1" smtClean="0"/>
              <a:t>start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with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activities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with</a:t>
            </a:r>
            <a:r>
              <a:rPr lang="fr-FR" baseline="0" dirty="0" smtClean="0"/>
              <a:t> people </a:t>
            </a:r>
            <a:r>
              <a:rPr lang="fr-FR" baseline="0" dirty="0" err="1" smtClean="0"/>
              <a:t>working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with</a:t>
            </a:r>
            <a:r>
              <a:rPr lang="fr-FR" baseline="0" dirty="0" smtClean="0"/>
              <a:t> a certain class of </a:t>
            </a:r>
            <a:r>
              <a:rPr lang="fr-FR" baseline="0" dirty="0" err="1" smtClean="0"/>
              <a:t>materials</a:t>
            </a:r>
            <a:r>
              <a:rPr lang="fr-FR" baseline="0" dirty="0" smtClean="0"/>
              <a:t> – </a:t>
            </a:r>
            <a:r>
              <a:rPr lang="fr-FR" baseline="0" dirty="0" err="1" smtClean="0"/>
              <a:t>pre-selection</a:t>
            </a:r>
            <a:r>
              <a:rPr lang="fr-FR" baseline="0" dirty="0" smtClean="0"/>
              <a:t>. </a:t>
            </a:r>
          </a:p>
          <a:p>
            <a:r>
              <a:rPr lang="fr-FR" baseline="0" dirty="0" smtClean="0"/>
              <a:t>-</a:t>
            </a:r>
            <a:r>
              <a:rPr lang="fr-FR" baseline="0" dirty="0" err="1" smtClean="0"/>
              <a:t>selection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criteria</a:t>
            </a:r>
            <a:r>
              <a:rPr lang="fr-FR" baseline="0" dirty="0" smtClean="0"/>
              <a:t>: </a:t>
            </a:r>
            <a:r>
              <a:rPr lang="fr-FR" baseline="0" dirty="0" err="1" smtClean="0"/>
              <a:t>could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be</a:t>
            </a:r>
            <a:r>
              <a:rPr lang="fr-FR" baseline="0" dirty="0" smtClean="0"/>
              <a:t> application </a:t>
            </a:r>
            <a:r>
              <a:rPr lang="fr-FR" baseline="0" dirty="0" err="1" smtClean="0"/>
              <a:t>needs</a:t>
            </a:r>
            <a:r>
              <a:rPr lang="fr-FR" baseline="0" dirty="0" smtClean="0"/>
              <a:t>/</a:t>
            </a:r>
            <a:r>
              <a:rPr lang="fr-FR" baseline="0" dirty="0" err="1" smtClean="0"/>
              <a:t>oriented</a:t>
            </a:r>
            <a:r>
              <a:rPr lang="fr-FR" baseline="0" dirty="0" smtClean="0"/>
              <a:t>. Can </a:t>
            </a:r>
            <a:r>
              <a:rPr lang="fr-FR" baseline="0" dirty="0" err="1" smtClean="0"/>
              <a:t>be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from</a:t>
            </a:r>
            <a:r>
              <a:rPr lang="fr-FR" baseline="0" dirty="0" smtClean="0"/>
              <a:t> </a:t>
            </a:r>
            <a:r>
              <a:rPr lang="fr-FR" baseline="0" dirty="0" err="1" smtClean="0"/>
              <a:t>existing</a:t>
            </a:r>
            <a:r>
              <a:rPr lang="fr-FR" baseline="0" dirty="0" smtClean="0"/>
              <a:t> MAP </a:t>
            </a:r>
            <a:r>
              <a:rPr lang="fr-FR" baseline="0" dirty="0" err="1" smtClean="0"/>
              <a:t>needs</a:t>
            </a:r>
            <a:r>
              <a:rPr lang="fr-FR" baseline="0" dirty="0" smtClean="0"/>
              <a:t>/</a:t>
            </a:r>
            <a:r>
              <a:rPr lang="fr-FR" baseline="0" dirty="0" err="1" smtClean="0"/>
              <a:t>wishes</a:t>
            </a:r>
            <a:r>
              <a:rPr lang="fr-FR" baseline="0" dirty="0" smtClean="0"/>
              <a:t>. (</a:t>
            </a:r>
            <a:r>
              <a:rPr lang="fr-FR" baseline="0" dirty="0" err="1" smtClean="0"/>
              <a:t>many</a:t>
            </a:r>
            <a:r>
              <a:rPr lang="fr-FR" baseline="0" dirty="0" smtClean="0"/>
              <a:t> MAPS are </a:t>
            </a:r>
            <a:r>
              <a:rPr lang="fr-FR" baseline="0" dirty="0" err="1" smtClean="0"/>
              <a:t>being</a:t>
            </a:r>
            <a:r>
              <a:rPr lang="fr-FR" baseline="0" dirty="0" smtClean="0"/>
              <a:t> </a:t>
            </a:r>
            <a:r>
              <a:rPr lang="fr-FR" baseline="0" dirty="0" err="1" smtClean="0"/>
              <a:t>born</a:t>
            </a:r>
            <a:r>
              <a:rPr lang="fr-FR" baseline="0" dirty="0" smtClean="0"/>
              <a:t>. </a:t>
            </a:r>
            <a:r>
              <a:rPr lang="fr-FR" baseline="0" dirty="0" err="1" smtClean="0"/>
              <a:t>Perovskite</a:t>
            </a:r>
            <a:r>
              <a:rPr lang="fr-FR" baseline="0" dirty="0" smtClean="0"/>
              <a:t> for TE, </a:t>
            </a:r>
            <a:r>
              <a:rPr lang="fr-FR" baseline="0" dirty="0" err="1" smtClean="0"/>
              <a:t>hydrogen</a:t>
            </a:r>
            <a:r>
              <a:rPr lang="fr-FR" baseline="0" dirty="0" smtClean="0"/>
              <a:t> … etc.)</a:t>
            </a:r>
          </a:p>
          <a:p>
            <a:pPr marL="171450" indent="-171450">
              <a:buFontTx/>
              <a:buChar char="-"/>
            </a:pPr>
            <a:r>
              <a:rPr lang="fr-FR" baseline="0" dirty="0" smtClean="0"/>
              <a:t>List </a:t>
            </a:r>
            <a:r>
              <a:rPr lang="fr-FR" baseline="0" dirty="0" err="1" smtClean="0"/>
              <a:t>selection</a:t>
            </a:r>
            <a:r>
              <a:rPr lang="fr-FR" baseline="0" dirty="0" smtClean="0"/>
              <a:t> candidates… </a:t>
            </a:r>
            <a:r>
              <a:rPr lang="fr-FR" baseline="0" dirty="0" err="1" smtClean="0"/>
              <a:t>functional</a:t>
            </a:r>
            <a:r>
              <a:rPr lang="fr-FR" baseline="0" dirty="0" smtClean="0"/>
              <a:t> </a:t>
            </a:r>
            <a:r>
              <a:rPr lang="fr-FR" baseline="0" dirty="0" err="1" smtClean="0"/>
              <a:t>material</a:t>
            </a:r>
            <a:r>
              <a:rPr lang="fr-FR" baseline="0" dirty="0" smtClean="0"/>
              <a:t> = </a:t>
            </a:r>
            <a:r>
              <a:rPr lang="fr-FR" baseline="0" dirty="0" err="1" smtClean="0"/>
              <a:t>perovskites</a:t>
            </a:r>
            <a:r>
              <a:rPr lang="fr-FR" baseline="0" dirty="0" smtClean="0"/>
              <a:t> (</a:t>
            </a:r>
            <a:r>
              <a:rPr lang="fr-FR" baseline="0" dirty="0" err="1" smtClean="0"/>
              <a:t>very</a:t>
            </a:r>
            <a:r>
              <a:rPr lang="fr-FR" baseline="0" dirty="0" smtClean="0"/>
              <a:t> </a:t>
            </a:r>
            <a:r>
              <a:rPr lang="fr-FR" baseline="0" dirty="0" err="1" smtClean="0"/>
              <a:t>broad</a:t>
            </a:r>
            <a:r>
              <a:rPr lang="fr-FR" baseline="0" dirty="0" smtClean="0"/>
              <a:t> and </a:t>
            </a:r>
            <a:r>
              <a:rPr lang="fr-FR" baseline="0" dirty="0" err="1" smtClean="0"/>
              <a:t>address</a:t>
            </a:r>
            <a:r>
              <a:rPr lang="fr-FR" baseline="0" dirty="0" smtClean="0"/>
              <a:t> a </a:t>
            </a:r>
            <a:r>
              <a:rPr lang="fr-FR" baseline="0" dirty="0" err="1" smtClean="0"/>
              <a:t>wide</a:t>
            </a:r>
            <a:r>
              <a:rPr lang="fr-FR" baseline="0" dirty="0" smtClean="0"/>
              <a:t> range of </a:t>
            </a:r>
            <a:r>
              <a:rPr lang="fr-FR" baseline="0" dirty="0" err="1" smtClean="0"/>
              <a:t>JPs</a:t>
            </a:r>
            <a:r>
              <a:rPr lang="fr-FR" baseline="0" dirty="0" smtClean="0"/>
              <a:t>), + structural </a:t>
            </a:r>
            <a:r>
              <a:rPr lang="fr-FR" baseline="0" dirty="0" err="1" smtClean="0"/>
              <a:t>materials</a:t>
            </a:r>
            <a:r>
              <a:rPr lang="fr-FR" baseline="0" dirty="0" smtClean="0"/>
              <a:t> </a:t>
            </a:r>
          </a:p>
          <a:p>
            <a:pPr marL="171450" indent="-171450">
              <a:buFontTx/>
              <a:buChar char="-"/>
            </a:pPr>
            <a:r>
              <a:rPr lang="fr-FR" baseline="0" dirty="0" smtClean="0"/>
              <a:t>And </a:t>
            </a:r>
            <a:r>
              <a:rPr lang="fr-FR" baseline="0" dirty="0" err="1" smtClean="0"/>
              <a:t>accept</a:t>
            </a:r>
            <a:r>
              <a:rPr lang="fr-FR" baseline="0" dirty="0" smtClean="0"/>
              <a:t> applications (bio/</a:t>
            </a:r>
            <a:r>
              <a:rPr lang="fr-FR" baseline="0" dirty="0" err="1" smtClean="0"/>
              <a:t>organic</a:t>
            </a:r>
            <a:r>
              <a:rPr lang="fr-FR" baseline="0" dirty="0" smtClean="0"/>
              <a:t>)</a:t>
            </a:r>
            <a:r>
              <a:rPr lang="fr-FR" baseline="0" dirty="0" err="1" smtClean="0"/>
              <a:t>polymers</a:t>
            </a:r>
            <a:r>
              <a:rPr lang="fr-FR" baseline="0" dirty="0" smtClean="0"/>
              <a:t>, </a:t>
            </a:r>
            <a:r>
              <a:rPr lang="fr-FR" baseline="0" dirty="0" err="1" smtClean="0"/>
              <a:t>metals</a:t>
            </a:r>
            <a:r>
              <a:rPr lang="fr-FR" baseline="0" dirty="0" smtClean="0"/>
              <a:t> </a:t>
            </a:r>
          </a:p>
          <a:p>
            <a:pPr marL="171450" indent="-171450">
              <a:buFontTx/>
              <a:buChar char="-"/>
            </a:pPr>
            <a:r>
              <a:rPr lang="fr-FR" baseline="0" dirty="0" smtClean="0"/>
              <a:t>KIT </a:t>
            </a:r>
            <a:r>
              <a:rPr lang="fr-FR" baseline="0" dirty="0" err="1" smtClean="0"/>
              <a:t>built</a:t>
            </a:r>
            <a:r>
              <a:rPr lang="fr-FR" baseline="0" dirty="0" smtClean="0"/>
              <a:t> MAP for batteries. 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82EF50-25C6-4DA5-B267-F279D6A5769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2818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Eligibility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criterion</a:t>
            </a:r>
            <a:r>
              <a:rPr lang="fr-FR" baseline="0" dirty="0" smtClean="0"/>
              <a:t> on </a:t>
            </a:r>
            <a:r>
              <a:rPr lang="fr-FR" baseline="0" dirty="0" err="1" smtClean="0"/>
              <a:t>Inclusiveness</a:t>
            </a:r>
            <a:r>
              <a:rPr lang="fr-FR" baseline="0" dirty="0" smtClean="0"/>
              <a:t> Target countries: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82EF50-25C6-4DA5-B267-F279D6A5769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3641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CSA</a:t>
            </a:r>
            <a:r>
              <a:rPr lang="fr-FR" baseline="0" dirty="0" smtClean="0"/>
              <a:t> </a:t>
            </a:r>
            <a:r>
              <a:rPr lang="fr-FR" baseline="0" dirty="0" err="1" smtClean="0"/>
              <a:t>focused</a:t>
            </a:r>
            <a:r>
              <a:rPr lang="fr-FR" baseline="0" dirty="0" smtClean="0"/>
              <a:t> on MAPS and how to </a:t>
            </a:r>
            <a:r>
              <a:rPr lang="fr-FR" baseline="0" dirty="0" err="1" smtClean="0"/>
              <a:t>connect</a:t>
            </a:r>
            <a:r>
              <a:rPr lang="fr-FR" baseline="0" dirty="0" smtClean="0"/>
              <a:t>? </a:t>
            </a:r>
          </a:p>
          <a:p>
            <a:r>
              <a:rPr lang="fr-FR" baseline="0" dirty="0" err="1" smtClean="0"/>
              <a:t>Differentiate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WPs</a:t>
            </a:r>
            <a:r>
              <a:rPr lang="fr-FR" baseline="0" dirty="0" smtClean="0"/>
              <a:t> and Innovation </a:t>
            </a:r>
            <a:r>
              <a:rPr lang="fr-FR" baseline="0" dirty="0" err="1" smtClean="0"/>
              <a:t>acceleration</a:t>
            </a:r>
            <a:r>
              <a:rPr lang="fr-FR" baseline="0" dirty="0" smtClean="0"/>
              <a:t> actions.</a:t>
            </a:r>
          </a:p>
          <a:p>
            <a:r>
              <a:rPr lang="fr-FR" baseline="0" dirty="0" err="1" smtClean="0"/>
              <a:t>Need</a:t>
            </a:r>
            <a:r>
              <a:rPr lang="fr-FR" baseline="0" dirty="0" smtClean="0"/>
              <a:t> management </a:t>
            </a:r>
            <a:r>
              <a:rPr lang="fr-FR" baseline="0" dirty="0" err="1" smtClean="0"/>
              <a:t>skills</a:t>
            </a:r>
            <a:r>
              <a:rPr lang="fr-FR" baseline="0" dirty="0" smtClean="0"/>
              <a:t> (</a:t>
            </a:r>
            <a:r>
              <a:rPr lang="fr-FR" baseline="0" dirty="0" err="1" smtClean="0"/>
              <a:t>persons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with</a:t>
            </a:r>
            <a:r>
              <a:rPr lang="fr-FR" baseline="0" dirty="0" smtClean="0"/>
              <a:t> </a:t>
            </a:r>
            <a:r>
              <a:rPr lang="fr-FR" baseline="0" dirty="0" err="1" smtClean="0"/>
              <a:t>knowledge</a:t>
            </a:r>
            <a:r>
              <a:rPr lang="fr-FR" baseline="0" dirty="0" smtClean="0"/>
              <a:t> of </a:t>
            </a:r>
            <a:r>
              <a:rPr lang="fr-FR" baseline="0" dirty="0" err="1" smtClean="0"/>
              <a:t>whole</a:t>
            </a:r>
            <a:r>
              <a:rPr lang="fr-FR" baseline="0" dirty="0" smtClean="0"/>
              <a:t> R&amp;I value </a:t>
            </a:r>
            <a:r>
              <a:rPr lang="fr-FR" baseline="0" dirty="0" err="1" smtClean="0"/>
              <a:t>chain</a:t>
            </a:r>
            <a:r>
              <a:rPr lang="fr-FR" baseline="0" dirty="0" smtClean="0"/>
              <a:t>)</a:t>
            </a:r>
          </a:p>
          <a:p>
            <a:r>
              <a:rPr lang="fr-FR" baseline="0" dirty="0" smtClean="0"/>
              <a:t>-</a:t>
            </a:r>
            <a:r>
              <a:rPr lang="fr-FR" baseline="0" dirty="0" err="1" smtClean="0"/>
              <a:t>start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with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activities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with</a:t>
            </a:r>
            <a:r>
              <a:rPr lang="fr-FR" baseline="0" dirty="0" smtClean="0"/>
              <a:t> people </a:t>
            </a:r>
            <a:r>
              <a:rPr lang="fr-FR" baseline="0" dirty="0" err="1" smtClean="0"/>
              <a:t>working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with</a:t>
            </a:r>
            <a:r>
              <a:rPr lang="fr-FR" baseline="0" dirty="0" smtClean="0"/>
              <a:t> a certain class of </a:t>
            </a:r>
            <a:r>
              <a:rPr lang="fr-FR" baseline="0" dirty="0" err="1" smtClean="0"/>
              <a:t>materials</a:t>
            </a:r>
            <a:r>
              <a:rPr lang="fr-FR" baseline="0" dirty="0" smtClean="0"/>
              <a:t> – </a:t>
            </a:r>
            <a:r>
              <a:rPr lang="fr-FR" baseline="0" dirty="0" err="1" smtClean="0"/>
              <a:t>pre-selection</a:t>
            </a:r>
            <a:r>
              <a:rPr lang="fr-FR" baseline="0" dirty="0" smtClean="0"/>
              <a:t>. </a:t>
            </a:r>
          </a:p>
          <a:p>
            <a:r>
              <a:rPr lang="fr-FR" baseline="0" dirty="0" smtClean="0"/>
              <a:t>-</a:t>
            </a:r>
            <a:r>
              <a:rPr lang="fr-FR" baseline="0" dirty="0" err="1" smtClean="0"/>
              <a:t>selection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criteria</a:t>
            </a:r>
            <a:r>
              <a:rPr lang="fr-FR" baseline="0" dirty="0" smtClean="0"/>
              <a:t>: </a:t>
            </a:r>
            <a:r>
              <a:rPr lang="fr-FR" baseline="0" dirty="0" err="1" smtClean="0"/>
              <a:t>could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be</a:t>
            </a:r>
            <a:r>
              <a:rPr lang="fr-FR" baseline="0" dirty="0" smtClean="0"/>
              <a:t> application </a:t>
            </a:r>
            <a:r>
              <a:rPr lang="fr-FR" baseline="0" dirty="0" err="1" smtClean="0"/>
              <a:t>needs</a:t>
            </a:r>
            <a:r>
              <a:rPr lang="fr-FR" baseline="0" dirty="0" smtClean="0"/>
              <a:t>/</a:t>
            </a:r>
            <a:r>
              <a:rPr lang="fr-FR" baseline="0" dirty="0" err="1" smtClean="0"/>
              <a:t>oriented</a:t>
            </a:r>
            <a:r>
              <a:rPr lang="fr-FR" baseline="0" dirty="0" smtClean="0"/>
              <a:t>. Can </a:t>
            </a:r>
            <a:r>
              <a:rPr lang="fr-FR" baseline="0" dirty="0" err="1" smtClean="0"/>
              <a:t>be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from</a:t>
            </a:r>
            <a:r>
              <a:rPr lang="fr-FR" baseline="0" dirty="0" smtClean="0"/>
              <a:t> </a:t>
            </a:r>
            <a:r>
              <a:rPr lang="fr-FR" baseline="0" dirty="0" err="1" smtClean="0"/>
              <a:t>existing</a:t>
            </a:r>
            <a:r>
              <a:rPr lang="fr-FR" baseline="0" dirty="0" smtClean="0"/>
              <a:t> MAP </a:t>
            </a:r>
            <a:r>
              <a:rPr lang="fr-FR" baseline="0" dirty="0" err="1" smtClean="0"/>
              <a:t>needs</a:t>
            </a:r>
            <a:r>
              <a:rPr lang="fr-FR" baseline="0" dirty="0" smtClean="0"/>
              <a:t>/</a:t>
            </a:r>
            <a:r>
              <a:rPr lang="fr-FR" baseline="0" dirty="0" err="1" smtClean="0"/>
              <a:t>wishes</a:t>
            </a:r>
            <a:r>
              <a:rPr lang="fr-FR" baseline="0" dirty="0" smtClean="0"/>
              <a:t>. (</a:t>
            </a:r>
            <a:r>
              <a:rPr lang="fr-FR" baseline="0" dirty="0" err="1" smtClean="0"/>
              <a:t>many</a:t>
            </a:r>
            <a:r>
              <a:rPr lang="fr-FR" baseline="0" dirty="0" smtClean="0"/>
              <a:t> MAPS are </a:t>
            </a:r>
            <a:r>
              <a:rPr lang="fr-FR" baseline="0" dirty="0" err="1" smtClean="0"/>
              <a:t>being</a:t>
            </a:r>
            <a:r>
              <a:rPr lang="fr-FR" baseline="0" dirty="0" smtClean="0"/>
              <a:t> </a:t>
            </a:r>
            <a:r>
              <a:rPr lang="fr-FR" baseline="0" dirty="0" err="1" smtClean="0"/>
              <a:t>born</a:t>
            </a:r>
            <a:r>
              <a:rPr lang="fr-FR" baseline="0" dirty="0" smtClean="0"/>
              <a:t>. </a:t>
            </a:r>
            <a:r>
              <a:rPr lang="fr-FR" baseline="0" dirty="0" err="1" smtClean="0"/>
              <a:t>Perovskite</a:t>
            </a:r>
            <a:r>
              <a:rPr lang="fr-FR" baseline="0" dirty="0" smtClean="0"/>
              <a:t> for TE, </a:t>
            </a:r>
            <a:r>
              <a:rPr lang="fr-FR" baseline="0" dirty="0" err="1" smtClean="0"/>
              <a:t>hydrogen</a:t>
            </a:r>
            <a:r>
              <a:rPr lang="fr-FR" baseline="0" dirty="0" smtClean="0"/>
              <a:t> … etc.)</a:t>
            </a:r>
          </a:p>
          <a:p>
            <a:pPr marL="171450" indent="-171450">
              <a:buFontTx/>
              <a:buChar char="-"/>
            </a:pPr>
            <a:r>
              <a:rPr lang="fr-FR" baseline="0" dirty="0" smtClean="0"/>
              <a:t>List </a:t>
            </a:r>
            <a:r>
              <a:rPr lang="fr-FR" baseline="0" dirty="0" err="1" smtClean="0"/>
              <a:t>selection</a:t>
            </a:r>
            <a:r>
              <a:rPr lang="fr-FR" baseline="0" dirty="0" smtClean="0"/>
              <a:t> candidates… </a:t>
            </a:r>
            <a:r>
              <a:rPr lang="fr-FR" baseline="0" dirty="0" err="1" smtClean="0"/>
              <a:t>functional</a:t>
            </a:r>
            <a:r>
              <a:rPr lang="fr-FR" baseline="0" dirty="0" smtClean="0"/>
              <a:t> </a:t>
            </a:r>
            <a:r>
              <a:rPr lang="fr-FR" baseline="0" dirty="0" err="1" smtClean="0"/>
              <a:t>material</a:t>
            </a:r>
            <a:r>
              <a:rPr lang="fr-FR" baseline="0" dirty="0" smtClean="0"/>
              <a:t> = </a:t>
            </a:r>
            <a:r>
              <a:rPr lang="fr-FR" baseline="0" dirty="0" err="1" smtClean="0"/>
              <a:t>perovskites</a:t>
            </a:r>
            <a:r>
              <a:rPr lang="fr-FR" baseline="0" dirty="0" smtClean="0"/>
              <a:t> (</a:t>
            </a:r>
            <a:r>
              <a:rPr lang="fr-FR" baseline="0" dirty="0" err="1" smtClean="0"/>
              <a:t>very</a:t>
            </a:r>
            <a:r>
              <a:rPr lang="fr-FR" baseline="0" dirty="0" smtClean="0"/>
              <a:t> </a:t>
            </a:r>
            <a:r>
              <a:rPr lang="fr-FR" baseline="0" dirty="0" err="1" smtClean="0"/>
              <a:t>broad</a:t>
            </a:r>
            <a:r>
              <a:rPr lang="fr-FR" baseline="0" dirty="0" smtClean="0"/>
              <a:t> and </a:t>
            </a:r>
            <a:r>
              <a:rPr lang="fr-FR" baseline="0" dirty="0" err="1" smtClean="0"/>
              <a:t>address</a:t>
            </a:r>
            <a:r>
              <a:rPr lang="fr-FR" baseline="0" dirty="0" smtClean="0"/>
              <a:t> a </a:t>
            </a:r>
            <a:r>
              <a:rPr lang="fr-FR" baseline="0" dirty="0" err="1" smtClean="0"/>
              <a:t>wide</a:t>
            </a:r>
            <a:r>
              <a:rPr lang="fr-FR" baseline="0" dirty="0" smtClean="0"/>
              <a:t> range of </a:t>
            </a:r>
            <a:r>
              <a:rPr lang="fr-FR" baseline="0" dirty="0" err="1" smtClean="0"/>
              <a:t>JPs</a:t>
            </a:r>
            <a:r>
              <a:rPr lang="fr-FR" baseline="0" dirty="0" smtClean="0"/>
              <a:t>), + structural </a:t>
            </a:r>
            <a:r>
              <a:rPr lang="fr-FR" baseline="0" dirty="0" err="1" smtClean="0"/>
              <a:t>materials</a:t>
            </a:r>
            <a:r>
              <a:rPr lang="fr-FR" baseline="0" dirty="0" smtClean="0"/>
              <a:t> </a:t>
            </a:r>
          </a:p>
          <a:p>
            <a:pPr marL="171450" indent="-171450">
              <a:buFontTx/>
              <a:buChar char="-"/>
            </a:pPr>
            <a:r>
              <a:rPr lang="fr-FR" baseline="0" dirty="0" smtClean="0"/>
              <a:t>And </a:t>
            </a:r>
            <a:r>
              <a:rPr lang="fr-FR" baseline="0" dirty="0" err="1" smtClean="0"/>
              <a:t>accept</a:t>
            </a:r>
            <a:r>
              <a:rPr lang="fr-FR" baseline="0" dirty="0" smtClean="0"/>
              <a:t> applications (bio/</a:t>
            </a:r>
            <a:r>
              <a:rPr lang="fr-FR" baseline="0" dirty="0" err="1" smtClean="0"/>
              <a:t>organic</a:t>
            </a:r>
            <a:r>
              <a:rPr lang="fr-FR" baseline="0" dirty="0" smtClean="0"/>
              <a:t>)</a:t>
            </a:r>
            <a:r>
              <a:rPr lang="fr-FR" baseline="0" dirty="0" err="1" smtClean="0"/>
              <a:t>polymers</a:t>
            </a:r>
            <a:r>
              <a:rPr lang="fr-FR" baseline="0" dirty="0" smtClean="0"/>
              <a:t>, </a:t>
            </a:r>
            <a:r>
              <a:rPr lang="fr-FR" baseline="0" dirty="0" err="1" smtClean="0"/>
              <a:t>metals</a:t>
            </a:r>
            <a:r>
              <a:rPr lang="fr-FR" baseline="0" dirty="0" smtClean="0"/>
              <a:t> </a:t>
            </a:r>
          </a:p>
          <a:p>
            <a:pPr marL="171450" indent="-171450">
              <a:buFontTx/>
              <a:buChar char="-"/>
            </a:pPr>
            <a:r>
              <a:rPr lang="fr-FR" baseline="0" dirty="0" smtClean="0"/>
              <a:t>KIT </a:t>
            </a:r>
            <a:r>
              <a:rPr lang="fr-FR" baseline="0" dirty="0" err="1" smtClean="0"/>
              <a:t>built</a:t>
            </a:r>
            <a:r>
              <a:rPr lang="fr-FR" baseline="0" dirty="0" smtClean="0"/>
              <a:t> MAP for batteries. 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82EF50-25C6-4DA5-B267-F279D6A5769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8672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Eligibility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criterion</a:t>
            </a:r>
            <a:r>
              <a:rPr lang="fr-FR" baseline="0" dirty="0" smtClean="0"/>
              <a:t> on </a:t>
            </a:r>
            <a:r>
              <a:rPr lang="fr-FR" baseline="0" dirty="0" err="1" smtClean="0"/>
              <a:t>Inclusiveness</a:t>
            </a:r>
            <a:r>
              <a:rPr lang="fr-FR" baseline="0" dirty="0" smtClean="0"/>
              <a:t> Target countries: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82EF50-25C6-4DA5-B267-F279D6A5769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1539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Any</a:t>
            </a:r>
            <a:r>
              <a:rPr lang="fr-FR" dirty="0" smtClean="0"/>
              <a:t> CSA?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82EF50-25C6-4DA5-B267-F279D6A5769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6250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 userDrawn="1"/>
        </p:nvSpPr>
        <p:spPr>
          <a:xfrm>
            <a:off x="6516216" y="4613181"/>
            <a:ext cx="576064" cy="4025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 userDrawn="1"/>
        </p:nvSpPr>
        <p:spPr>
          <a:xfrm>
            <a:off x="3275856" y="5641230"/>
            <a:ext cx="576064" cy="44770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 userDrawn="1"/>
        </p:nvSpPr>
        <p:spPr>
          <a:xfrm>
            <a:off x="7270013" y="6088934"/>
            <a:ext cx="360040" cy="50074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EERA bloc_bleu-gradient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35029"/>
            <a:ext cx="9148639" cy="4760173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52736"/>
            <a:ext cx="7772400" cy="1800200"/>
          </a:xfrm>
        </p:spPr>
        <p:txBody>
          <a:bodyPr anchor="b"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52936"/>
            <a:ext cx="6400800" cy="187220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592267"/>
            <a:ext cx="2133600" cy="365125"/>
          </a:xfrm>
        </p:spPr>
        <p:txBody>
          <a:bodyPr/>
          <a:lstStyle/>
          <a:p>
            <a:fld id="{0B6E5305-54C4-402E-BFA3-7B9EF9EDE7CA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592267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592267"/>
            <a:ext cx="2133600" cy="365125"/>
          </a:xfrm>
        </p:spPr>
        <p:txBody>
          <a:bodyPr/>
          <a:lstStyle/>
          <a:p>
            <a:fld id="{7CE551C0-7D7B-4509-902C-C9D91CD2B760}" type="slidenum">
              <a:rPr lang="en-US" smtClean="0"/>
              <a:t>‹N°›</a:t>
            </a:fld>
            <a:endParaRPr lang="en-US"/>
          </a:p>
        </p:txBody>
      </p:sp>
      <p:pic>
        <p:nvPicPr>
          <p:cNvPr id="8" name="Picture 7" descr="C:\Users\tborras\AppData\Local\Microsoft\Windows\Temporary Internet Files\Content.Word\EERA-logo_pour-A4.png"/>
          <p:cNvPicPr/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7314" y="45085"/>
            <a:ext cx="2795905" cy="108077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Group 9"/>
          <p:cNvGrpSpPr/>
          <p:nvPr userDrawn="1"/>
        </p:nvGrpSpPr>
        <p:grpSpPr>
          <a:xfrm>
            <a:off x="-7484" y="4816370"/>
            <a:ext cx="2093912" cy="582247"/>
            <a:chOff x="573619" y="1484784"/>
            <a:chExt cx="2093912" cy="582247"/>
          </a:xfrm>
        </p:grpSpPr>
        <p:pic>
          <p:nvPicPr>
            <p:cNvPr id="11" name="Picture 2" descr="EERA bulle vide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619" y="1484784"/>
              <a:ext cx="2093912" cy="5746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 Box 4"/>
            <p:cNvSpPr txBox="1"/>
            <p:nvPr/>
          </p:nvSpPr>
          <p:spPr>
            <a:xfrm>
              <a:off x="602682" y="1520296"/>
              <a:ext cx="2018030" cy="546735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lnSpc>
                  <a:spcPct val="115000"/>
                </a:lnSpc>
                <a:spcAft>
                  <a:spcPts val="0"/>
                </a:spcAft>
              </a:pPr>
              <a:r>
                <a:rPr lang="es-ES" sz="2000">
                  <a:solidFill>
                    <a:srgbClr val="FFFFFF"/>
                  </a:solidFill>
                  <a:effectLst/>
                  <a:ea typeface="Calibri"/>
                  <a:cs typeface="Times New Roman"/>
                </a:rPr>
                <a:t>www.eera-set.eu</a:t>
              </a:r>
              <a:endParaRPr lang="en-US" sz="1100">
                <a:effectLst/>
                <a:ea typeface="Calibri"/>
                <a:cs typeface="Times New Roman"/>
              </a:endParaRPr>
            </a:p>
          </p:txBody>
        </p:sp>
      </p:grpSp>
      <p:sp>
        <p:nvSpPr>
          <p:cNvPr id="24" name="Rectangle 23"/>
          <p:cNvSpPr/>
          <p:nvPr userDrawn="1"/>
        </p:nvSpPr>
        <p:spPr>
          <a:xfrm>
            <a:off x="7507183" y="5744516"/>
            <a:ext cx="2681441" cy="849555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0" name="Rectangle 19"/>
          <p:cNvSpPr/>
          <p:nvPr userDrawn="1"/>
        </p:nvSpPr>
        <p:spPr>
          <a:xfrm>
            <a:off x="7519346" y="5734991"/>
            <a:ext cx="16007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smtClean="0">
                <a:solidFill>
                  <a:schemeClr val="bg1"/>
                </a:solidFill>
              </a:rPr>
              <a:t>EERA is an official part of the EU SET-Plan.</a:t>
            </a:r>
          </a:p>
          <a:p>
            <a:endParaRPr lang="en-US" sz="1000" smtClean="0">
              <a:solidFill>
                <a:schemeClr val="bg1"/>
              </a:solidFill>
            </a:endParaRPr>
          </a:p>
          <a:p>
            <a:r>
              <a:rPr lang="en-US" sz="1000" smtClean="0">
                <a:solidFill>
                  <a:schemeClr val="bg1"/>
                </a:solidFill>
              </a:rPr>
              <a:t>http://setis.ec.europa.eu/</a:t>
            </a:r>
            <a:endParaRPr lang="en-US" sz="1000">
              <a:solidFill>
                <a:schemeClr val="bg1"/>
              </a:solidFill>
            </a:endParaRP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6413" y="5391045"/>
            <a:ext cx="2107315" cy="1475991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 userDrawn="1"/>
        </p:nvPicPr>
        <p:blipFill rotWithShape="1">
          <a:blip r:embed="rId6"/>
          <a:srcRect l="13950" t="18282" r="726" b="315"/>
          <a:stretch/>
        </p:blipFill>
        <p:spPr>
          <a:xfrm>
            <a:off x="2062273" y="4750909"/>
            <a:ext cx="2268000" cy="2124000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 userDrawn="1"/>
        </p:nvPicPr>
        <p:blipFill rotWithShape="1">
          <a:blip r:embed="rId7"/>
          <a:srcRect l="3095" t="3031" r="5349" b="490"/>
          <a:stretch/>
        </p:blipFill>
        <p:spPr>
          <a:xfrm>
            <a:off x="4291774" y="4752000"/>
            <a:ext cx="3204000" cy="2088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7740352" y="4725144"/>
            <a:ext cx="1380548" cy="1035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6468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EERA bloc_bleu-gradient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381328"/>
            <a:ext cx="9148639" cy="48796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E5305-54C4-402E-BFA3-7B9EF9EDE7CA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51C0-7D7B-4509-902C-C9D91CD2B760}" type="slidenum">
              <a:rPr lang="en-US" smtClean="0"/>
              <a:t>‹N°›</a:t>
            </a:fld>
            <a:endParaRPr lang="en-US"/>
          </a:p>
        </p:txBody>
      </p:sp>
      <p:pic>
        <p:nvPicPr>
          <p:cNvPr id="12" name="Picture 2" descr="S:\F09020_DG-Dev_FWC\3_Work\34_Work-in-process\SC14_EERA\Logos_colorcodes\EERA-logo2014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046" y="116633"/>
            <a:ext cx="1442618" cy="535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 txBox="1">
            <a:spLocks/>
          </p:cNvSpPr>
          <p:nvPr userDrawn="1"/>
        </p:nvSpPr>
        <p:spPr>
          <a:xfrm>
            <a:off x="2123728" y="471889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/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450912" y="6381327"/>
            <a:ext cx="8225544" cy="360041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012796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5436096" y="4293652"/>
            <a:ext cx="720080" cy="44770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 userDrawn="1"/>
        </p:nvSpPr>
        <p:spPr>
          <a:xfrm>
            <a:off x="4608004" y="5013176"/>
            <a:ext cx="360040" cy="6840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 userDrawn="1"/>
        </p:nvSpPr>
        <p:spPr>
          <a:xfrm>
            <a:off x="539552" y="4141252"/>
            <a:ext cx="720080" cy="44770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3724274" y="1700808"/>
            <a:ext cx="5419725" cy="26642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95936" y="1724660"/>
            <a:ext cx="5154096" cy="2640444"/>
          </a:xfrm>
        </p:spPr>
        <p:txBody>
          <a:bodyPr anchor="t"/>
          <a:lstStyle>
            <a:lvl1pPr algn="l">
              <a:defRPr sz="4000" b="0" cap="none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E5305-54C4-402E-BFA3-7B9EF9EDE7CA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51C0-7D7B-4509-902C-C9D91CD2B760}" type="slidenum">
              <a:rPr lang="en-US" smtClean="0"/>
              <a:t>‹N°›</a:t>
            </a:fld>
            <a:endParaRPr lang="en-US"/>
          </a:p>
        </p:txBody>
      </p:sp>
      <p:pic>
        <p:nvPicPr>
          <p:cNvPr id="8" name="Picture 2" descr="EERA bulle vi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700808"/>
            <a:ext cx="3931412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66961" y="1823926"/>
            <a:ext cx="3345631" cy="545852"/>
          </a:xfrm>
        </p:spPr>
        <p:txBody>
          <a:bodyPr anchor="ctr"/>
          <a:lstStyle>
            <a:lvl1pPr marL="0" indent="0" algn="r">
              <a:buNone/>
              <a:defRPr sz="44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Part I</a:t>
            </a:r>
          </a:p>
        </p:txBody>
      </p:sp>
      <p:pic>
        <p:nvPicPr>
          <p:cNvPr id="3074" name="Picture 2" descr="S:\F09020_DG-Dev_FWC\3_Work\34_Work-in-process\SC14_EERA\Logos_colorcodes\EERA-logo2014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44" y="404664"/>
            <a:ext cx="3117231" cy="1156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78"/>
          <a:stretch/>
        </p:blipFill>
        <p:spPr bwMode="auto">
          <a:xfrm>
            <a:off x="7308303" y="4499585"/>
            <a:ext cx="1863499" cy="190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6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8628" y="4496606"/>
            <a:ext cx="1961728" cy="1900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 userDrawn="1"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9199" b="1"/>
          <a:stretch/>
        </p:blipFill>
        <p:spPr bwMode="auto">
          <a:xfrm>
            <a:off x="-36512" y="2647950"/>
            <a:ext cx="3616882" cy="1717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5"/>
          <p:cNvPicPr>
            <a:picLocks noChangeAspect="1" noChangeArrowheads="1"/>
          </p:cNvPicPr>
          <p:nvPr userDrawn="1"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948" t="-34" r="21803" b="29032"/>
          <a:stretch/>
        </p:blipFill>
        <p:spPr bwMode="auto">
          <a:xfrm>
            <a:off x="2092325" y="4497566"/>
            <a:ext cx="2548256" cy="1899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8024" y="4492880"/>
            <a:ext cx="2391376" cy="1908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88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EERA bloc_bleu-gradient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381328"/>
            <a:ext cx="9148639" cy="48796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E5305-54C4-402E-BFA3-7B9EF9EDE7CA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51C0-7D7B-4509-902C-C9D91CD2B760}" type="slidenum">
              <a:rPr lang="en-US" smtClean="0"/>
              <a:t>‹N°›</a:t>
            </a:fld>
            <a:endParaRPr lang="en-US"/>
          </a:p>
        </p:txBody>
      </p:sp>
      <p:pic>
        <p:nvPicPr>
          <p:cNvPr id="10" name="Picture 2" descr="S:\F09020_DG-Dev_FWC\3_Work\34_Work-in-process\SC14_EERA\Logos_colorcodes\EERA-logo2014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046" y="116633"/>
            <a:ext cx="1442618" cy="535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450912" y="6381327"/>
            <a:ext cx="8225544" cy="360041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57530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EERA bloc_bleu-gradient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381328"/>
            <a:ext cx="9148639" cy="48796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E5305-54C4-402E-BFA3-7B9EF9EDE7CA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51C0-7D7B-4509-902C-C9D91CD2B760}" type="slidenum">
              <a:rPr lang="en-US" smtClean="0"/>
              <a:t>‹N°›</a:t>
            </a:fld>
            <a:endParaRPr lang="en-US"/>
          </a:p>
        </p:txBody>
      </p:sp>
      <p:pic>
        <p:nvPicPr>
          <p:cNvPr id="12" name="Picture 2" descr="S:\F09020_DG-Dev_FWC\3_Work\34_Work-in-process\SC14_EERA\Logos_colorcodes\EERA-logo2014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046" y="116633"/>
            <a:ext cx="1442618" cy="535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450912" y="6381327"/>
            <a:ext cx="8225544" cy="360041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26921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EERA bloc_bleu-gradient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381328"/>
            <a:ext cx="9148639" cy="48796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-13394"/>
            <a:ext cx="5400600" cy="9221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E5305-54C4-402E-BFA3-7B9EF9EDE7CA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51C0-7D7B-4509-902C-C9D91CD2B760}" type="slidenum">
              <a:rPr lang="en-US" smtClean="0"/>
              <a:t>‹N°›</a:t>
            </a:fld>
            <a:endParaRPr lang="en-US"/>
          </a:p>
        </p:txBody>
      </p:sp>
      <p:pic>
        <p:nvPicPr>
          <p:cNvPr id="8" name="Picture 2" descr="S:\F09020_DG-Dev_FWC\3_Work\34_Work-in-process\SC14_EERA\Logos_colorcodes\EERA-logo2014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046" y="116633"/>
            <a:ext cx="1442618" cy="535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50912" y="6381327"/>
            <a:ext cx="8225544" cy="360041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smtClean="0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948264" y="0"/>
            <a:ext cx="2200374" cy="643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662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EERA bloc_bleu-gradient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381328"/>
            <a:ext cx="9148639" cy="487961"/>
          </a:xfrm>
          <a:prstGeom prst="rect">
            <a:avLst/>
          </a:prstGeom>
          <a:noFill/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E5305-54C4-402E-BFA3-7B9EF9EDE7CA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51C0-7D7B-4509-902C-C9D91CD2B760}" type="slidenum">
              <a:rPr lang="en-US" smtClean="0"/>
              <a:t>‹N°›</a:t>
            </a:fld>
            <a:endParaRPr lang="en-US"/>
          </a:p>
        </p:txBody>
      </p:sp>
      <p:pic>
        <p:nvPicPr>
          <p:cNvPr id="9" name="Picture 2" descr="S:\F09020_DG-Dev_FWC\3_Work\34_Work-in-process\SC14_EERA\Logos_colorcodes\EERA-logo2014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046" y="116633"/>
            <a:ext cx="1442618" cy="535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450912" y="6381327"/>
            <a:ext cx="8225544" cy="360041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smtClean="0"/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948264" y="0"/>
            <a:ext cx="2200374" cy="643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621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EERA bloc_bleu-gradient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381328"/>
            <a:ext cx="9148639" cy="48796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solidFill>
            <a:schemeClr val="tx2"/>
          </a:solidFill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E5305-54C4-402E-BFA3-7B9EF9EDE7CA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51C0-7D7B-4509-902C-C9D91CD2B760}" type="slidenum">
              <a:rPr lang="en-US" smtClean="0"/>
              <a:t>‹N°›</a:t>
            </a:fld>
            <a:endParaRPr lang="en-US"/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450912" y="6381327"/>
            <a:ext cx="8225544" cy="360041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290021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EERA bloc_bleu-gradient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381328"/>
            <a:ext cx="9148639" cy="48796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solidFill>
            <a:schemeClr val="accent1"/>
          </a:solidFill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E5305-54C4-402E-BFA3-7B9EF9EDE7CA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51C0-7D7B-4509-902C-C9D91CD2B760}" type="slidenum">
              <a:rPr lang="en-US" smtClean="0"/>
              <a:t>‹N°›</a:t>
            </a:fld>
            <a:endParaRPr lang="en-US"/>
          </a:p>
        </p:txBody>
      </p:sp>
      <p:pic>
        <p:nvPicPr>
          <p:cNvPr id="11" name="Picture 2" descr="S:\F09020_DG-Dev_FWC\3_Work\34_Work-in-process\SC14_EERA\Logos_colorcodes\EERA-logo2014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046" y="116633"/>
            <a:ext cx="1442618" cy="535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50912" y="6381327"/>
            <a:ext cx="8225544" cy="360041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299010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EERA bloc_bleu-gradient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381328"/>
            <a:ext cx="9148639" cy="48796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E5305-54C4-402E-BFA3-7B9EF9EDE7CA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51C0-7D7B-4509-902C-C9D91CD2B760}" type="slidenum">
              <a:rPr lang="en-US" smtClean="0"/>
              <a:t>‹N°›</a:t>
            </a:fld>
            <a:endParaRPr lang="en-US"/>
          </a:p>
        </p:txBody>
      </p:sp>
      <p:pic>
        <p:nvPicPr>
          <p:cNvPr id="9" name="Picture 2" descr="S:\F09020_DG-Dev_FWC\3_Work\34_Work-in-process\SC14_EERA\Logos_colorcodes\EERA-logo2014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046" y="116633"/>
            <a:ext cx="1442618" cy="535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450912" y="6381327"/>
            <a:ext cx="8225544" cy="360041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340750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www.eera-set.eu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9E8A8C-87C5-41B1-B41C-CB8FE9290797}" type="slidenum">
              <a:rPr lang="en-GB"/>
              <a:pPr>
                <a:defRPr/>
              </a:pPr>
              <a:t>‹N°›</a:t>
            </a:fld>
            <a:endParaRPr lang="en-GB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4317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9226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E5305-54C4-402E-BFA3-7B9EF9EDE7CA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92267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59226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E551C0-7D7B-4509-902C-C9D91CD2B76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03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40000"/>
        <a:buFontTx/>
        <a:buBlip>
          <a:blip r:embed="rId13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SzPct val="40000"/>
        <a:buFontTx/>
        <a:buBlip>
          <a:blip r:embed="rId14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SzPct val="40000"/>
        <a:buFontTx/>
        <a:buBlip>
          <a:blip r:embed="rId15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3" Type="http://schemas.openxmlformats.org/officeDocument/2006/relationships/image" Target="../media/image22.png"/><Relationship Id="rId21" Type="http://schemas.openxmlformats.org/officeDocument/2006/relationships/image" Target="../media/image41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6.png"/><Relationship Id="rId20" Type="http://schemas.openxmlformats.org/officeDocument/2006/relationships/image" Target="../media/image40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6.jpg"/><Relationship Id="rId11" Type="http://schemas.openxmlformats.org/officeDocument/2006/relationships/image" Target="../media/image31.png"/><Relationship Id="rId24" Type="http://schemas.openxmlformats.org/officeDocument/2006/relationships/image" Target="../media/image44.png"/><Relationship Id="rId5" Type="http://schemas.openxmlformats.org/officeDocument/2006/relationships/image" Target="../media/image25.jpg"/><Relationship Id="rId15" Type="http://schemas.openxmlformats.org/officeDocument/2006/relationships/image" Target="../media/image35.png"/><Relationship Id="rId23" Type="http://schemas.openxmlformats.org/officeDocument/2006/relationships/image" Target="../media/image43.png"/><Relationship Id="rId10" Type="http://schemas.openxmlformats.org/officeDocument/2006/relationships/image" Target="../media/image30.png"/><Relationship Id="rId19" Type="http://schemas.openxmlformats.org/officeDocument/2006/relationships/image" Target="../media/image39.png"/><Relationship Id="rId4" Type="http://schemas.openxmlformats.org/officeDocument/2006/relationships/image" Target="../media/image24.jpg"/><Relationship Id="rId9" Type="http://schemas.openxmlformats.org/officeDocument/2006/relationships/image" Target="../media/image29.png"/><Relationship Id="rId14" Type="http://schemas.openxmlformats.org/officeDocument/2006/relationships/image" Target="../media/image34.png"/><Relationship Id="rId22" Type="http://schemas.openxmlformats.org/officeDocument/2006/relationships/image" Target="../media/image4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9.png"/><Relationship Id="rId7" Type="http://schemas.openxmlformats.org/officeDocument/2006/relationships/image" Target="../media/image4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2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19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10" Type="http://schemas.openxmlformats.org/officeDocument/2006/relationships/image" Target="../media/image21.jpe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56.png"/><Relationship Id="rId4" Type="http://schemas.openxmlformats.org/officeDocument/2006/relationships/image" Target="../media/image5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st.eu/actions/CA22123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21.jpeg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496" y="728560"/>
            <a:ext cx="9036496" cy="2454271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COST ACTION:EU-MACE 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EU </a:t>
            </a:r>
            <a:r>
              <a:rPr lang="en-US" b="1" dirty="0"/>
              <a:t>Materials Acceleration Center for </a:t>
            </a:r>
            <a:r>
              <a:rPr lang="en-US" b="1" dirty="0" smtClean="0"/>
              <a:t>Energy</a:t>
            </a:r>
            <a:br>
              <a:rPr lang="en-US" b="1" dirty="0" smtClean="0"/>
            </a:br>
            <a:r>
              <a:rPr lang="en-US" b="1" dirty="0" smtClean="0"/>
              <a:t>&amp;</a:t>
            </a:r>
            <a:br>
              <a:rPr lang="en-US" b="1" dirty="0" smtClean="0"/>
            </a:br>
            <a:r>
              <a:rPr lang="en-US" b="1" dirty="0" smtClean="0"/>
              <a:t>EERA JP-AMPEA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1764" y="2930943"/>
            <a:ext cx="8712968" cy="1147026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Sawako Nakamae </a:t>
            </a:r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Action Chair, JP-coordinator)</a:t>
            </a:r>
          </a:p>
          <a:p>
            <a:r>
              <a:rPr lang="fr-FR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SPEC/IRAMIS/CEA-Saclay</a:t>
            </a:r>
          </a:p>
        </p:txBody>
      </p:sp>
      <p:sp>
        <p:nvSpPr>
          <p:cNvPr id="4" name="Rectangle 3"/>
          <p:cNvSpPr/>
          <p:nvPr/>
        </p:nvSpPr>
        <p:spPr>
          <a:xfrm>
            <a:off x="-108520" y="4725144"/>
            <a:ext cx="2170800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5496" y="4355812"/>
            <a:ext cx="38673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CA22123 </a:t>
            </a:r>
            <a:r>
              <a:rPr lang="en-US" dirty="0" smtClean="0">
                <a:solidFill>
                  <a:schemeClr val="bg1"/>
                </a:solidFill>
              </a:rPr>
              <a:t>(Nov 1, 2023 – Oct. 31, 2027)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9655" y="62512"/>
            <a:ext cx="1508178" cy="66604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491600" y="5733256"/>
            <a:ext cx="1692000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4861" y="6135860"/>
            <a:ext cx="1620000" cy="50871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688" y="62512"/>
            <a:ext cx="1702044" cy="615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63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8217858">
            <a:off x="-2392193" y="167193"/>
            <a:ext cx="7641000" cy="3904091"/>
          </a:xfrm>
          <a:prstGeom prst="rect">
            <a:avLst/>
          </a:prstGeom>
          <a:solidFill>
            <a:srgbClr val="99B951"/>
          </a:solidFill>
        </p:spPr>
      </p:sp>
      <p:sp>
        <p:nvSpPr>
          <p:cNvPr id="3" name="AutoShape 3"/>
          <p:cNvSpPr/>
          <p:nvPr/>
        </p:nvSpPr>
        <p:spPr>
          <a:xfrm>
            <a:off x="627811" y="2119238"/>
            <a:ext cx="558493" cy="0"/>
          </a:xfrm>
          <a:prstGeom prst="line">
            <a:avLst/>
          </a:prstGeom>
          <a:ln w="66675" cap="rnd">
            <a:solidFill>
              <a:srgbClr val="1E628A">
                <a:alpha val="75686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extBox 4"/>
          <p:cNvSpPr txBox="1"/>
          <p:nvPr/>
        </p:nvSpPr>
        <p:spPr>
          <a:xfrm>
            <a:off x="1397586" y="3212976"/>
            <a:ext cx="8786800" cy="32316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789"/>
              </a:lnSpc>
              <a:spcBef>
                <a:spcPct val="0"/>
              </a:spcBef>
            </a:pPr>
            <a:r>
              <a:rPr lang="en-US" sz="1680" dirty="0">
                <a:solidFill>
                  <a:srgbClr val="1E628A"/>
                </a:solidFill>
                <a:latin typeface="Open Sauce Light"/>
              </a:rPr>
              <a:t>Actions </a:t>
            </a:r>
            <a:r>
              <a:rPr lang="en-US" sz="1680" dirty="0" smtClean="0">
                <a:solidFill>
                  <a:srgbClr val="1E628A"/>
                </a:solidFill>
                <a:latin typeface="Open Sauce Light"/>
              </a:rPr>
              <a:t>funded: </a:t>
            </a:r>
            <a:endParaRPr lang="en-US" sz="1680" dirty="0">
              <a:solidFill>
                <a:srgbClr val="1E628A"/>
              </a:solidFill>
              <a:latin typeface="Open Sauce Light"/>
            </a:endParaRPr>
          </a:p>
          <a:p>
            <a:pPr marL="285750" indent="-285750">
              <a:lnSpc>
                <a:spcPts val="278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680" dirty="0" smtClean="0">
                <a:solidFill>
                  <a:srgbClr val="1E628A"/>
                </a:solidFill>
                <a:latin typeface="Open Sauce Light"/>
              </a:rPr>
              <a:t>Meetings/Workshops/Conferences</a:t>
            </a:r>
            <a:endParaRPr lang="en-US" sz="1680" dirty="0">
              <a:solidFill>
                <a:srgbClr val="1E628A"/>
              </a:solidFill>
              <a:latin typeface="Open Sauce Light"/>
            </a:endParaRPr>
          </a:p>
          <a:p>
            <a:pPr marL="285750" indent="-285750">
              <a:lnSpc>
                <a:spcPts val="278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680" dirty="0">
                <a:solidFill>
                  <a:srgbClr val="1E628A"/>
                </a:solidFill>
                <a:latin typeface="Open Sauce Light"/>
              </a:rPr>
              <a:t>Short term scientific missions (not research)</a:t>
            </a:r>
          </a:p>
          <a:p>
            <a:pPr marL="285750" indent="-285750">
              <a:lnSpc>
                <a:spcPts val="278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680" dirty="0">
                <a:solidFill>
                  <a:srgbClr val="1E628A"/>
                </a:solidFill>
                <a:latin typeface="Open Sauce Light"/>
              </a:rPr>
              <a:t>Training (schools &amp; similar actions)</a:t>
            </a:r>
          </a:p>
          <a:p>
            <a:pPr marL="285750" indent="-285750">
              <a:lnSpc>
                <a:spcPts val="278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680" dirty="0">
                <a:solidFill>
                  <a:srgbClr val="1E628A"/>
                </a:solidFill>
                <a:latin typeface="Open Sauce Light"/>
              </a:rPr>
              <a:t>Communication (include OA publication)</a:t>
            </a:r>
          </a:p>
          <a:p>
            <a:pPr marL="285750" indent="-285750">
              <a:lnSpc>
                <a:spcPts val="278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680" dirty="0">
                <a:solidFill>
                  <a:srgbClr val="1E628A"/>
                </a:solidFill>
                <a:latin typeface="Open Sauce Light"/>
              </a:rPr>
              <a:t>Conference attendances</a:t>
            </a:r>
          </a:p>
          <a:p>
            <a:pPr marL="285750" indent="-285750">
              <a:lnSpc>
                <a:spcPts val="278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680" dirty="0" smtClean="0">
                <a:solidFill>
                  <a:srgbClr val="1E628A"/>
                </a:solidFill>
                <a:latin typeface="Open Sauce Light"/>
              </a:rPr>
              <a:t>Virtual tools</a:t>
            </a:r>
            <a:endParaRPr lang="en-US" sz="1680" dirty="0">
              <a:solidFill>
                <a:srgbClr val="1E628A"/>
              </a:solidFill>
              <a:latin typeface="Open Sauce Light"/>
            </a:endParaRPr>
          </a:p>
          <a:p>
            <a:pPr marL="285750" indent="-285750">
              <a:lnSpc>
                <a:spcPts val="278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680" dirty="0">
                <a:solidFill>
                  <a:srgbClr val="1E628A"/>
                </a:solidFill>
                <a:latin typeface="Open Sauce Light"/>
              </a:rPr>
              <a:t>No research. No salary</a:t>
            </a:r>
          </a:p>
          <a:p>
            <a:pPr>
              <a:lnSpc>
                <a:spcPts val="2789"/>
              </a:lnSpc>
            </a:pPr>
            <a:endParaRPr lang="en-US" sz="1680" dirty="0">
              <a:solidFill>
                <a:srgbClr val="1E628A"/>
              </a:solidFill>
              <a:latin typeface="Open Sauce Light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401825" y="1943090"/>
            <a:ext cx="7149587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89"/>
              </a:lnSpc>
              <a:spcBef>
                <a:spcPct val="0"/>
              </a:spcBef>
            </a:pPr>
            <a:r>
              <a:rPr lang="en-US" sz="1680" dirty="0" smtClean="0">
                <a:solidFill>
                  <a:srgbClr val="1E628A"/>
                </a:solidFill>
                <a:latin typeface="Open Sauce Light"/>
              </a:rPr>
              <a:t>EU funding instrument for networking </a:t>
            </a:r>
            <a:r>
              <a:rPr lang="en-US" sz="1680" dirty="0">
                <a:solidFill>
                  <a:srgbClr val="1E628A"/>
                </a:solidFill>
                <a:latin typeface="Open Sauce Light"/>
              </a:rPr>
              <a:t>activities to develop new initiatives to strengthen EU’s capacity to address STS </a:t>
            </a:r>
            <a:r>
              <a:rPr lang="en-US" sz="1680" dirty="0" smtClean="0">
                <a:solidFill>
                  <a:srgbClr val="1E628A"/>
                </a:solidFill>
                <a:latin typeface="Open Sauce Light"/>
              </a:rPr>
              <a:t>challenges: Spread excellence,</a:t>
            </a:r>
            <a:endParaRPr lang="en-US" sz="1680" dirty="0">
              <a:solidFill>
                <a:srgbClr val="1E628A"/>
              </a:solidFill>
              <a:latin typeface="Open Sauce Light"/>
            </a:endParaRPr>
          </a:p>
          <a:p>
            <a:pPr>
              <a:lnSpc>
                <a:spcPts val="2789"/>
              </a:lnSpc>
              <a:spcBef>
                <a:spcPct val="0"/>
              </a:spcBef>
            </a:pPr>
            <a:r>
              <a:rPr lang="en-US" sz="1680" dirty="0">
                <a:solidFill>
                  <a:srgbClr val="1E628A"/>
                </a:solidFill>
                <a:latin typeface="Open Sauce Light"/>
              </a:rPr>
              <a:t>Foster interdisciplinary </a:t>
            </a:r>
            <a:r>
              <a:rPr lang="en-US" sz="1680" dirty="0" smtClean="0">
                <a:solidFill>
                  <a:srgbClr val="1E628A"/>
                </a:solidFill>
                <a:latin typeface="Open Sauce Light"/>
              </a:rPr>
              <a:t>research, Empower </a:t>
            </a:r>
            <a:r>
              <a:rPr lang="en-US" sz="1680" dirty="0">
                <a:solidFill>
                  <a:srgbClr val="1E628A"/>
                </a:solidFill>
                <a:latin typeface="Open Sauce Light"/>
              </a:rPr>
              <a:t>and retain young </a:t>
            </a:r>
            <a:r>
              <a:rPr lang="en-US" sz="1680" dirty="0" smtClean="0">
                <a:solidFill>
                  <a:srgbClr val="1E628A"/>
                </a:solidFill>
                <a:latin typeface="Open Sauce Light"/>
              </a:rPr>
              <a:t>researchers</a:t>
            </a:r>
            <a:endParaRPr lang="en-US" sz="1680" dirty="0">
              <a:solidFill>
                <a:srgbClr val="1E628A"/>
              </a:solidFill>
              <a:latin typeface="Open Sauce Light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627811" y="3429000"/>
            <a:ext cx="558493" cy="0"/>
          </a:xfrm>
          <a:prstGeom prst="line">
            <a:avLst/>
          </a:prstGeom>
          <a:ln w="66675" cap="rnd">
            <a:solidFill>
              <a:srgbClr val="1E628A">
                <a:alpha val="75686"/>
              </a:srgbClr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0" name="Group 10"/>
          <p:cNvGrpSpPr/>
          <p:nvPr/>
        </p:nvGrpSpPr>
        <p:grpSpPr>
          <a:xfrm>
            <a:off x="492176" y="986530"/>
            <a:ext cx="3431751" cy="778672"/>
            <a:chOff x="0" y="0"/>
            <a:chExt cx="6233240" cy="2076461"/>
          </a:xfrm>
        </p:grpSpPr>
        <p:sp>
          <p:nvSpPr>
            <p:cNvPr id="11" name="AutoShape 11"/>
            <p:cNvSpPr/>
            <p:nvPr/>
          </p:nvSpPr>
          <p:spPr>
            <a:xfrm>
              <a:off x="0" y="0"/>
              <a:ext cx="6233240" cy="1739223"/>
            </a:xfrm>
            <a:prstGeom prst="rect">
              <a:avLst/>
            </a:prstGeom>
            <a:solidFill>
              <a:srgbClr val="1E628A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1023923" y="503379"/>
              <a:ext cx="4185400" cy="15730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316"/>
                </a:lnSpc>
                <a:spcBef>
                  <a:spcPct val="0"/>
                </a:spcBef>
              </a:pPr>
              <a:r>
                <a:rPr lang="en-US" sz="2165" dirty="0" smtClean="0">
                  <a:solidFill>
                    <a:srgbClr val="FFFFFF"/>
                  </a:solidFill>
                  <a:latin typeface="Open Sauce Bold"/>
                </a:rPr>
                <a:t>COST Action </a:t>
              </a:r>
              <a:r>
                <a:rPr lang="en-US" sz="2165" dirty="0">
                  <a:solidFill>
                    <a:srgbClr val="FFFFFF"/>
                  </a:solidFill>
                  <a:latin typeface="Open Sauce Bold"/>
                </a:rPr>
                <a:t>is …</a:t>
              </a:r>
            </a:p>
          </p:txBody>
        </p:sp>
      </p:grpSp>
      <p:grpSp>
        <p:nvGrpSpPr>
          <p:cNvPr id="13" name="Group 5"/>
          <p:cNvGrpSpPr/>
          <p:nvPr/>
        </p:nvGrpSpPr>
        <p:grpSpPr>
          <a:xfrm>
            <a:off x="7380312" y="3064502"/>
            <a:ext cx="1547913" cy="1887877"/>
            <a:chOff x="306723" y="615254"/>
            <a:chExt cx="3117242" cy="2835175"/>
          </a:xfrm>
        </p:grpSpPr>
        <p:sp>
          <p:nvSpPr>
            <p:cNvPr id="14" name="AutoShape 6"/>
            <p:cNvSpPr/>
            <p:nvPr/>
          </p:nvSpPr>
          <p:spPr>
            <a:xfrm>
              <a:off x="306723" y="615254"/>
              <a:ext cx="3117242" cy="2835175"/>
            </a:xfrm>
            <a:prstGeom prst="rect">
              <a:avLst/>
            </a:prstGeom>
            <a:solidFill>
              <a:srgbClr val="1E628A"/>
            </a:solidFill>
          </p:spPr>
        </p:sp>
        <p:sp>
          <p:nvSpPr>
            <p:cNvPr id="15" name="TextBox 7"/>
            <p:cNvSpPr txBox="1"/>
            <p:nvPr/>
          </p:nvSpPr>
          <p:spPr>
            <a:xfrm>
              <a:off x="377610" y="2369028"/>
              <a:ext cx="2911579" cy="10661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ct val="114000"/>
                </a:lnSpc>
                <a:spcBef>
                  <a:spcPct val="0"/>
                </a:spcBef>
              </a:pPr>
              <a:r>
                <a:rPr lang="en-US" sz="1500" dirty="0" smtClean="0">
                  <a:solidFill>
                    <a:srgbClr val="FFFFFF"/>
                  </a:solidFill>
                  <a:latin typeface="HK Grotesk Light"/>
                </a:rPr>
                <a:t>Funding period &amp; average fund</a:t>
              </a:r>
              <a:endParaRPr lang="en-US" sz="1500" dirty="0">
                <a:solidFill>
                  <a:srgbClr val="FFFFFF"/>
                </a:solidFill>
                <a:latin typeface="HK Grotesk Light"/>
              </a:endParaRPr>
            </a:p>
          </p:txBody>
        </p:sp>
        <p:sp>
          <p:nvSpPr>
            <p:cNvPr id="16" name="TextBox 8"/>
            <p:cNvSpPr txBox="1"/>
            <p:nvPr/>
          </p:nvSpPr>
          <p:spPr>
            <a:xfrm>
              <a:off x="635455" y="729616"/>
              <a:ext cx="2498487" cy="149633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sz="2400" dirty="0" smtClean="0">
                  <a:solidFill>
                    <a:srgbClr val="FFFFFF"/>
                  </a:solidFill>
                  <a:latin typeface="Antonio Bold Bold"/>
                </a:rPr>
                <a:t>4 </a:t>
              </a:r>
              <a:r>
                <a:rPr lang="en-US" sz="2400" dirty="0" err="1" smtClean="0">
                  <a:solidFill>
                    <a:srgbClr val="FFFFFF"/>
                  </a:solidFill>
                  <a:latin typeface="Antonio Bold Bold"/>
                </a:rPr>
                <a:t>yrs</a:t>
              </a:r>
              <a:r>
                <a:rPr lang="en-US" sz="2400" dirty="0" smtClean="0">
                  <a:solidFill>
                    <a:srgbClr val="FFFFFF"/>
                  </a:solidFill>
                  <a:latin typeface="Antonio Bold Bold"/>
                </a:rPr>
                <a:t>&amp; 500 K€</a:t>
              </a:r>
              <a:endParaRPr lang="en-US" sz="2400" dirty="0">
                <a:solidFill>
                  <a:srgbClr val="FFFFFF"/>
                </a:solidFill>
                <a:latin typeface="Antonio Bold Bold"/>
              </a:endParaRPr>
            </a:p>
          </p:txBody>
        </p:sp>
      </p:grpSp>
      <p:sp>
        <p:nvSpPr>
          <p:cNvPr id="17" name="TextBox 9"/>
          <p:cNvSpPr txBox="1"/>
          <p:nvPr/>
        </p:nvSpPr>
        <p:spPr>
          <a:xfrm>
            <a:off x="10896672" y="7372381"/>
            <a:ext cx="1637764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33"/>
              </a:lnSpc>
            </a:pPr>
            <a:r>
              <a:rPr lang="en-US" sz="1238">
                <a:solidFill>
                  <a:srgbClr val="FFFFFF"/>
                </a:solidFill>
                <a:latin typeface="HK Grotesk Light"/>
              </a:rPr>
              <a:t>energy experts</a:t>
            </a:r>
          </a:p>
          <a:p>
            <a:pPr algn="ctr">
              <a:lnSpc>
                <a:spcPts val="1733"/>
              </a:lnSpc>
              <a:spcBef>
                <a:spcPct val="0"/>
              </a:spcBef>
            </a:pPr>
            <a:endParaRPr lang="en-US" sz="1238">
              <a:solidFill>
                <a:srgbClr val="FFFFFF"/>
              </a:solidFill>
              <a:latin typeface="HK Grotesk Light"/>
            </a:endParaRPr>
          </a:p>
        </p:txBody>
      </p:sp>
      <p:sp>
        <p:nvSpPr>
          <p:cNvPr id="18" name="TextBox 10"/>
          <p:cNvSpPr txBox="1"/>
          <p:nvPr/>
        </p:nvSpPr>
        <p:spPr>
          <a:xfrm>
            <a:off x="10896672" y="5409563"/>
            <a:ext cx="1637764" cy="2333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43"/>
              </a:lnSpc>
              <a:spcBef>
                <a:spcPct val="0"/>
              </a:spcBef>
            </a:pPr>
            <a:r>
              <a:rPr lang="en-US" sz="6530" spc="470">
                <a:solidFill>
                  <a:srgbClr val="FFFFFF"/>
                </a:solidFill>
                <a:latin typeface="Antonio Bold Bold"/>
              </a:rPr>
              <a:t>50K</a:t>
            </a:r>
          </a:p>
        </p:txBody>
      </p:sp>
      <p:grpSp>
        <p:nvGrpSpPr>
          <p:cNvPr id="19" name="Group 11"/>
          <p:cNvGrpSpPr/>
          <p:nvPr/>
        </p:nvGrpSpPr>
        <p:grpSpPr>
          <a:xfrm>
            <a:off x="5796136" y="4792069"/>
            <a:ext cx="1466813" cy="1790903"/>
            <a:chOff x="0" y="-2"/>
            <a:chExt cx="3525032" cy="4364174"/>
          </a:xfrm>
        </p:grpSpPr>
        <p:sp>
          <p:nvSpPr>
            <p:cNvPr id="20" name="AutoShape 12"/>
            <p:cNvSpPr/>
            <p:nvPr/>
          </p:nvSpPr>
          <p:spPr>
            <a:xfrm>
              <a:off x="0" y="-2"/>
              <a:ext cx="3525032" cy="4364174"/>
            </a:xfrm>
            <a:prstGeom prst="rect">
              <a:avLst/>
            </a:prstGeom>
            <a:solidFill>
              <a:srgbClr val="1E628A"/>
            </a:solidFill>
          </p:spPr>
        </p:sp>
        <p:sp>
          <p:nvSpPr>
            <p:cNvPr id="21" name="TextBox 13"/>
            <p:cNvSpPr txBox="1"/>
            <p:nvPr/>
          </p:nvSpPr>
          <p:spPr>
            <a:xfrm>
              <a:off x="306729" y="1988633"/>
              <a:ext cx="2911579" cy="22500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14"/>
                </a:lnSpc>
                <a:spcBef>
                  <a:spcPct val="0"/>
                </a:spcBef>
              </a:pPr>
              <a:r>
                <a:rPr lang="en-US" sz="1500" dirty="0" smtClean="0">
                  <a:solidFill>
                    <a:srgbClr val="FFFFFF"/>
                  </a:solidFill>
                  <a:latin typeface="HK Grotesk Light"/>
                </a:rPr>
                <a:t>Success-rate on </a:t>
              </a:r>
              <a:r>
                <a:rPr lang="en-US" sz="1500" dirty="0" err="1" smtClean="0">
                  <a:solidFill>
                    <a:srgbClr val="FFFFFF"/>
                  </a:solidFill>
                  <a:latin typeface="HK Grotesk Light"/>
                </a:rPr>
                <a:t>followup</a:t>
              </a:r>
              <a:r>
                <a:rPr lang="en-US" sz="1500" dirty="0" smtClean="0">
                  <a:solidFill>
                    <a:srgbClr val="FFFFFF"/>
                  </a:solidFill>
                  <a:latin typeface="HK Grotesk Light"/>
                </a:rPr>
                <a:t> proposals</a:t>
              </a:r>
              <a:endParaRPr lang="en-US" sz="1500" dirty="0">
                <a:solidFill>
                  <a:srgbClr val="FFFFFF"/>
                </a:solidFill>
                <a:latin typeface="HK Grotesk Light"/>
              </a:endParaRPr>
            </a:p>
          </p:txBody>
        </p:sp>
        <p:sp>
          <p:nvSpPr>
            <p:cNvPr id="22" name="TextBox 14"/>
            <p:cNvSpPr txBox="1"/>
            <p:nvPr/>
          </p:nvSpPr>
          <p:spPr>
            <a:xfrm>
              <a:off x="306729" y="412791"/>
              <a:ext cx="2911579" cy="9000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fr-FR" sz="2400" spc="405" dirty="0" smtClean="0">
                  <a:solidFill>
                    <a:srgbClr val="FFFFFF"/>
                  </a:solidFill>
                  <a:latin typeface="Antonio Bold Bold"/>
                </a:rPr>
                <a:t>37%</a:t>
              </a:r>
              <a:endParaRPr lang="en-US" sz="2400" spc="405" dirty="0">
                <a:solidFill>
                  <a:srgbClr val="FFFFFF"/>
                </a:solidFill>
                <a:latin typeface="Antonio Bold Bold"/>
              </a:endParaRPr>
            </a:p>
          </p:txBody>
        </p:sp>
      </p:grpSp>
      <p:pic>
        <p:nvPicPr>
          <p:cNvPr id="28" name="Imag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7323" y="231092"/>
            <a:ext cx="1814089" cy="801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03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8217858">
            <a:off x="-2392193" y="167193"/>
            <a:ext cx="7641000" cy="3904091"/>
          </a:xfrm>
          <a:prstGeom prst="rect">
            <a:avLst/>
          </a:prstGeom>
          <a:solidFill>
            <a:srgbClr val="99B951"/>
          </a:solidFill>
        </p:spPr>
      </p:sp>
      <p:sp>
        <p:nvSpPr>
          <p:cNvPr id="3" name="AutoShape 3"/>
          <p:cNvSpPr/>
          <p:nvPr/>
        </p:nvSpPr>
        <p:spPr>
          <a:xfrm>
            <a:off x="627811" y="2119238"/>
            <a:ext cx="558493" cy="0"/>
          </a:xfrm>
          <a:prstGeom prst="line">
            <a:avLst/>
          </a:prstGeom>
          <a:ln w="66675" cap="rnd">
            <a:solidFill>
              <a:srgbClr val="1E628A">
                <a:alpha val="75686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extBox 4"/>
          <p:cNvSpPr txBox="1"/>
          <p:nvPr/>
        </p:nvSpPr>
        <p:spPr>
          <a:xfrm>
            <a:off x="1361786" y="3972502"/>
            <a:ext cx="8786800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789"/>
              </a:lnSpc>
            </a:pPr>
            <a:r>
              <a:rPr lang="en-US" sz="1680" dirty="0" smtClean="0">
                <a:solidFill>
                  <a:srgbClr val="1E628A"/>
                </a:solidFill>
                <a:latin typeface="Open Sauce Light"/>
              </a:rPr>
              <a:t>Advisor to </a:t>
            </a:r>
            <a:r>
              <a:rPr lang="en-US" sz="1680" dirty="0">
                <a:solidFill>
                  <a:srgbClr val="1E628A"/>
                </a:solidFill>
                <a:latin typeface="Open Sauce Light"/>
              </a:rPr>
              <a:t>the </a:t>
            </a:r>
            <a:r>
              <a:rPr lang="en-US" sz="1680" b="1" dirty="0">
                <a:solidFill>
                  <a:srgbClr val="1E628A"/>
                </a:solidFill>
                <a:latin typeface="Open Sauce Light"/>
              </a:rPr>
              <a:t>European Union's </a:t>
            </a:r>
            <a:r>
              <a:rPr lang="en-US" sz="1680" b="1" dirty="0">
                <a:solidFill>
                  <a:srgbClr val="1E628A"/>
                </a:solidFill>
                <a:latin typeface="Open Sauce Light Bold"/>
              </a:rPr>
              <a:t>Strategic Energy </a:t>
            </a:r>
            <a:r>
              <a:rPr lang="en-US" sz="1680" b="1" dirty="0" smtClean="0">
                <a:solidFill>
                  <a:srgbClr val="1E628A"/>
                </a:solidFill>
                <a:latin typeface="Open Sauce Light Bold"/>
              </a:rPr>
              <a:t>Technology (SET</a:t>
            </a:r>
            <a:r>
              <a:rPr lang="en-US" sz="1680" b="1" dirty="0">
                <a:solidFill>
                  <a:srgbClr val="1E628A"/>
                </a:solidFill>
                <a:latin typeface="Open Sauce Light Bold"/>
              </a:rPr>
              <a:t>) Plan</a:t>
            </a:r>
            <a:r>
              <a:rPr lang="en-US" sz="1680" dirty="0">
                <a:solidFill>
                  <a:srgbClr val="1E628A"/>
                </a:solidFill>
                <a:latin typeface="Open Sauce Light Bold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1825" y="1943090"/>
            <a:ext cx="7149587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89"/>
              </a:lnSpc>
              <a:spcBef>
                <a:spcPct val="0"/>
              </a:spcBef>
            </a:pPr>
            <a:r>
              <a:rPr lang="en-US" sz="1680" dirty="0">
                <a:solidFill>
                  <a:srgbClr val="1E628A"/>
                </a:solidFill>
                <a:latin typeface="Open Sauce Light"/>
              </a:rPr>
              <a:t>The </a:t>
            </a:r>
            <a:r>
              <a:rPr lang="en-US" sz="1680" dirty="0">
                <a:solidFill>
                  <a:srgbClr val="1E628A"/>
                </a:solidFill>
                <a:latin typeface="Open Sauce Light Bold"/>
              </a:rPr>
              <a:t>largest low-carbon energy research community</a:t>
            </a:r>
            <a:r>
              <a:rPr lang="en-US" sz="1680" dirty="0">
                <a:solidFill>
                  <a:srgbClr val="1E628A"/>
                </a:solidFill>
                <a:latin typeface="Open Sauce Light"/>
              </a:rPr>
              <a:t> in Europe bringing together </a:t>
            </a:r>
            <a:r>
              <a:rPr lang="en-US" sz="1680" dirty="0">
                <a:solidFill>
                  <a:srgbClr val="1E628A"/>
                </a:solidFill>
                <a:latin typeface="Open Sauce Light Bold"/>
              </a:rPr>
              <a:t>leading research institutes</a:t>
            </a:r>
            <a:r>
              <a:rPr lang="en-US" sz="1680" dirty="0">
                <a:solidFill>
                  <a:srgbClr val="1E628A"/>
                </a:solidFill>
                <a:latin typeface="Open Sauce Light"/>
              </a:rPr>
              <a:t> to expand and </a:t>
            </a:r>
            <a:r>
              <a:rPr lang="en-US" sz="1680" dirty="0" err="1">
                <a:solidFill>
                  <a:srgbClr val="1E628A"/>
                </a:solidFill>
                <a:latin typeface="Open Sauce Light"/>
              </a:rPr>
              <a:t>optimise</a:t>
            </a:r>
            <a:r>
              <a:rPr lang="en-US" sz="1680" dirty="0">
                <a:solidFill>
                  <a:srgbClr val="1E628A"/>
                </a:solidFill>
                <a:latin typeface="Open Sauce Light"/>
              </a:rPr>
              <a:t> EU energy research capabilities.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01825" y="3213943"/>
            <a:ext cx="7110469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89"/>
              </a:lnSpc>
              <a:spcBef>
                <a:spcPct val="0"/>
              </a:spcBef>
            </a:pPr>
            <a:r>
              <a:rPr lang="en-US" sz="1679" dirty="0">
                <a:solidFill>
                  <a:srgbClr val="1E628A"/>
                </a:solidFill>
                <a:latin typeface="Open Sauce Light"/>
              </a:rPr>
              <a:t>A membership-based, non-profit association.</a:t>
            </a:r>
          </a:p>
        </p:txBody>
      </p:sp>
      <p:sp>
        <p:nvSpPr>
          <p:cNvPr id="7" name="AutoShape 7"/>
          <p:cNvSpPr/>
          <p:nvPr/>
        </p:nvSpPr>
        <p:spPr>
          <a:xfrm>
            <a:off x="627811" y="3429000"/>
            <a:ext cx="558493" cy="0"/>
          </a:xfrm>
          <a:prstGeom prst="line">
            <a:avLst/>
          </a:prstGeom>
          <a:ln w="66675" cap="rnd">
            <a:solidFill>
              <a:srgbClr val="1E628A">
                <a:alpha val="75686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>
            <a:off x="627811" y="4181384"/>
            <a:ext cx="558493" cy="0"/>
          </a:xfrm>
          <a:prstGeom prst="line">
            <a:avLst/>
          </a:prstGeom>
          <a:ln w="66675" cap="rnd">
            <a:solidFill>
              <a:srgbClr val="1E628A">
                <a:alpha val="75686"/>
              </a:srgbClr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198086" y="1124789"/>
            <a:ext cx="1658221" cy="613541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492177" y="986530"/>
            <a:ext cx="2337465" cy="652208"/>
            <a:chOff x="0" y="0"/>
            <a:chExt cx="6233240" cy="1739223"/>
          </a:xfrm>
        </p:grpSpPr>
        <p:sp>
          <p:nvSpPr>
            <p:cNvPr id="11" name="AutoShape 11"/>
            <p:cNvSpPr/>
            <p:nvPr/>
          </p:nvSpPr>
          <p:spPr>
            <a:xfrm>
              <a:off x="0" y="0"/>
              <a:ext cx="6233240" cy="1739223"/>
            </a:xfrm>
            <a:prstGeom prst="rect">
              <a:avLst/>
            </a:prstGeom>
            <a:solidFill>
              <a:srgbClr val="1E628A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1023923" y="503379"/>
              <a:ext cx="4185400" cy="7865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316"/>
                </a:lnSpc>
                <a:spcBef>
                  <a:spcPct val="0"/>
                </a:spcBef>
              </a:pPr>
              <a:r>
                <a:rPr lang="en-US" sz="2165" dirty="0">
                  <a:solidFill>
                    <a:srgbClr val="FFFFFF"/>
                  </a:solidFill>
                  <a:latin typeface="Open Sauce Bold"/>
                </a:rPr>
                <a:t>EERA is …</a:t>
              </a:r>
            </a:p>
          </p:txBody>
        </p:sp>
      </p:grpSp>
      <p:grpSp>
        <p:nvGrpSpPr>
          <p:cNvPr id="13" name="Group 5"/>
          <p:cNvGrpSpPr/>
          <p:nvPr/>
        </p:nvGrpSpPr>
        <p:grpSpPr>
          <a:xfrm>
            <a:off x="1876702" y="4185339"/>
            <a:ext cx="1468188" cy="1732486"/>
            <a:chOff x="306725" y="-66983"/>
            <a:chExt cx="2911582" cy="3509540"/>
          </a:xfrm>
        </p:grpSpPr>
        <p:sp>
          <p:nvSpPr>
            <p:cNvPr id="14" name="AutoShape 6"/>
            <p:cNvSpPr/>
            <p:nvPr/>
          </p:nvSpPr>
          <p:spPr>
            <a:xfrm>
              <a:off x="306725" y="615254"/>
              <a:ext cx="2911580" cy="2827303"/>
            </a:xfrm>
            <a:prstGeom prst="rect">
              <a:avLst/>
            </a:prstGeom>
            <a:solidFill>
              <a:srgbClr val="1E628A"/>
            </a:solidFill>
          </p:spPr>
        </p:sp>
        <p:sp>
          <p:nvSpPr>
            <p:cNvPr id="15" name="TextBox 7"/>
            <p:cNvSpPr txBox="1"/>
            <p:nvPr/>
          </p:nvSpPr>
          <p:spPr>
            <a:xfrm>
              <a:off x="306727" y="1628423"/>
              <a:ext cx="2911580" cy="15992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ct val="114000"/>
                </a:lnSpc>
                <a:spcBef>
                  <a:spcPct val="0"/>
                </a:spcBef>
              </a:pPr>
              <a:r>
                <a:rPr lang="en-US" sz="1500" dirty="0">
                  <a:solidFill>
                    <a:srgbClr val="FFFFFF"/>
                  </a:solidFill>
                  <a:latin typeface="HK Grotesk Light"/>
                </a:rPr>
                <a:t>public research </a:t>
              </a:r>
              <a:r>
                <a:rPr lang="en-US" sz="1500" dirty="0" err="1">
                  <a:solidFill>
                    <a:srgbClr val="FFFFFF"/>
                  </a:solidFill>
                  <a:latin typeface="HK Grotesk Light"/>
                </a:rPr>
                <a:t>centres</a:t>
              </a:r>
              <a:r>
                <a:rPr lang="en-US" sz="1500" dirty="0">
                  <a:solidFill>
                    <a:srgbClr val="FFFFFF"/>
                  </a:solidFill>
                  <a:latin typeface="HK Grotesk Light"/>
                </a:rPr>
                <a:t> and universities</a:t>
              </a:r>
            </a:p>
          </p:txBody>
        </p:sp>
        <p:sp>
          <p:nvSpPr>
            <p:cNvPr id="16" name="TextBox 8"/>
            <p:cNvSpPr txBox="1"/>
            <p:nvPr/>
          </p:nvSpPr>
          <p:spPr>
            <a:xfrm>
              <a:off x="306725" y="-66983"/>
              <a:ext cx="2911580" cy="16810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75"/>
                </a:lnSpc>
                <a:spcBef>
                  <a:spcPct val="0"/>
                </a:spcBef>
              </a:pPr>
              <a:r>
                <a:rPr lang="en-US" sz="2400" spc="405" dirty="0" smtClean="0">
                  <a:solidFill>
                    <a:srgbClr val="FFFFFF"/>
                  </a:solidFill>
                  <a:latin typeface="Antonio Bold Bold"/>
                </a:rPr>
                <a:t>250+</a:t>
              </a:r>
              <a:endParaRPr lang="en-US" sz="2400" spc="405" dirty="0">
                <a:solidFill>
                  <a:srgbClr val="FFFFFF"/>
                </a:solidFill>
                <a:latin typeface="Antonio Bold Bold"/>
              </a:endParaRPr>
            </a:p>
          </p:txBody>
        </p:sp>
      </p:grpSp>
      <p:sp>
        <p:nvSpPr>
          <p:cNvPr id="17" name="TextBox 9"/>
          <p:cNvSpPr txBox="1"/>
          <p:nvPr/>
        </p:nvSpPr>
        <p:spPr>
          <a:xfrm>
            <a:off x="10896672" y="7372381"/>
            <a:ext cx="1637764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33"/>
              </a:lnSpc>
            </a:pPr>
            <a:r>
              <a:rPr lang="en-US" sz="1238">
                <a:solidFill>
                  <a:srgbClr val="FFFFFF"/>
                </a:solidFill>
                <a:latin typeface="HK Grotesk Light"/>
              </a:rPr>
              <a:t>energy experts</a:t>
            </a:r>
          </a:p>
          <a:p>
            <a:pPr algn="ctr">
              <a:lnSpc>
                <a:spcPts val="1733"/>
              </a:lnSpc>
              <a:spcBef>
                <a:spcPct val="0"/>
              </a:spcBef>
            </a:pPr>
            <a:endParaRPr lang="en-US" sz="1238">
              <a:solidFill>
                <a:srgbClr val="FFFFFF"/>
              </a:solidFill>
              <a:latin typeface="HK Grotesk Light"/>
            </a:endParaRPr>
          </a:p>
        </p:txBody>
      </p:sp>
      <p:sp>
        <p:nvSpPr>
          <p:cNvPr id="18" name="TextBox 10"/>
          <p:cNvSpPr txBox="1"/>
          <p:nvPr/>
        </p:nvSpPr>
        <p:spPr>
          <a:xfrm>
            <a:off x="10896672" y="5409563"/>
            <a:ext cx="1637764" cy="2333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43"/>
              </a:lnSpc>
              <a:spcBef>
                <a:spcPct val="0"/>
              </a:spcBef>
            </a:pPr>
            <a:r>
              <a:rPr lang="en-US" sz="6530" spc="470">
                <a:solidFill>
                  <a:srgbClr val="FFFFFF"/>
                </a:solidFill>
                <a:latin typeface="Antonio Bold Bold"/>
              </a:rPr>
              <a:t>50K</a:t>
            </a:r>
          </a:p>
        </p:txBody>
      </p:sp>
      <p:grpSp>
        <p:nvGrpSpPr>
          <p:cNvPr id="19" name="Group 11"/>
          <p:cNvGrpSpPr/>
          <p:nvPr/>
        </p:nvGrpSpPr>
        <p:grpSpPr>
          <a:xfrm>
            <a:off x="4056991" y="4522493"/>
            <a:ext cx="1466813" cy="1395332"/>
            <a:chOff x="0" y="0"/>
            <a:chExt cx="3525032" cy="3400224"/>
          </a:xfrm>
        </p:grpSpPr>
        <p:sp>
          <p:nvSpPr>
            <p:cNvPr id="20" name="AutoShape 12"/>
            <p:cNvSpPr/>
            <p:nvPr/>
          </p:nvSpPr>
          <p:spPr>
            <a:xfrm>
              <a:off x="0" y="0"/>
              <a:ext cx="3525032" cy="3400224"/>
            </a:xfrm>
            <a:prstGeom prst="rect">
              <a:avLst/>
            </a:prstGeom>
            <a:solidFill>
              <a:srgbClr val="1E628A"/>
            </a:solidFill>
          </p:spPr>
        </p:sp>
        <p:sp>
          <p:nvSpPr>
            <p:cNvPr id="21" name="TextBox 13"/>
            <p:cNvSpPr txBox="1"/>
            <p:nvPr/>
          </p:nvSpPr>
          <p:spPr>
            <a:xfrm>
              <a:off x="306729" y="1988633"/>
              <a:ext cx="2911579" cy="750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14"/>
                </a:lnSpc>
                <a:spcBef>
                  <a:spcPct val="0"/>
                </a:spcBef>
              </a:pPr>
              <a:r>
                <a:rPr lang="en-US" sz="1500" dirty="0">
                  <a:solidFill>
                    <a:srgbClr val="FFFFFF"/>
                  </a:solidFill>
                  <a:latin typeface="HK Grotesk Light"/>
                </a:rPr>
                <a:t>countries</a:t>
              </a:r>
            </a:p>
          </p:txBody>
        </p:sp>
        <p:sp>
          <p:nvSpPr>
            <p:cNvPr id="22" name="TextBox 14"/>
            <p:cNvSpPr txBox="1"/>
            <p:nvPr/>
          </p:nvSpPr>
          <p:spPr>
            <a:xfrm>
              <a:off x="306729" y="412791"/>
              <a:ext cx="2911579" cy="9000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sz="2400" spc="405" dirty="0" smtClean="0">
                  <a:solidFill>
                    <a:srgbClr val="FFFFFF"/>
                  </a:solidFill>
                  <a:latin typeface="Antonio Bold Bold"/>
                </a:rPr>
                <a:t>30+</a:t>
              </a:r>
              <a:endParaRPr lang="en-US" sz="2400" spc="405" dirty="0">
                <a:solidFill>
                  <a:srgbClr val="FFFFFF"/>
                </a:solidFill>
                <a:latin typeface="Antonio Bold Bold"/>
              </a:endParaRPr>
            </a:p>
          </p:txBody>
        </p:sp>
      </p:grpSp>
      <p:grpSp>
        <p:nvGrpSpPr>
          <p:cNvPr id="23" name="Group 15"/>
          <p:cNvGrpSpPr/>
          <p:nvPr/>
        </p:nvGrpSpPr>
        <p:grpSpPr>
          <a:xfrm>
            <a:off x="5994866" y="4518028"/>
            <a:ext cx="1476837" cy="1403894"/>
            <a:chOff x="0" y="0"/>
            <a:chExt cx="3525032" cy="3400224"/>
          </a:xfrm>
        </p:grpSpPr>
        <p:sp>
          <p:nvSpPr>
            <p:cNvPr id="24" name="AutoShape 16"/>
            <p:cNvSpPr/>
            <p:nvPr/>
          </p:nvSpPr>
          <p:spPr>
            <a:xfrm>
              <a:off x="0" y="0"/>
              <a:ext cx="3525032" cy="3400224"/>
            </a:xfrm>
            <a:prstGeom prst="rect">
              <a:avLst/>
            </a:prstGeom>
            <a:solidFill>
              <a:srgbClr val="1E628A"/>
            </a:solidFill>
          </p:spPr>
        </p:sp>
        <p:sp>
          <p:nvSpPr>
            <p:cNvPr id="25" name="TextBox 17"/>
            <p:cNvSpPr txBox="1"/>
            <p:nvPr/>
          </p:nvSpPr>
          <p:spPr>
            <a:xfrm>
              <a:off x="306726" y="1682797"/>
              <a:ext cx="2911580" cy="14908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14"/>
                </a:lnSpc>
                <a:spcBef>
                  <a:spcPct val="0"/>
                </a:spcBef>
              </a:pPr>
              <a:r>
                <a:rPr lang="en-US" sz="1500" dirty="0">
                  <a:solidFill>
                    <a:srgbClr val="FFFFFF"/>
                  </a:solidFill>
                  <a:latin typeface="HK Grotesk Light"/>
                </a:rPr>
                <a:t>energy experts</a:t>
              </a:r>
            </a:p>
          </p:txBody>
        </p:sp>
        <p:sp>
          <p:nvSpPr>
            <p:cNvPr id="26" name="TextBox 18"/>
            <p:cNvSpPr txBox="1"/>
            <p:nvPr/>
          </p:nvSpPr>
          <p:spPr>
            <a:xfrm>
              <a:off x="262261" y="437780"/>
              <a:ext cx="2911580" cy="8945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sz="2400" spc="405" dirty="0">
                  <a:solidFill>
                    <a:srgbClr val="FFFFFF"/>
                  </a:solidFill>
                  <a:latin typeface="Antonio Bold Bold"/>
                </a:rPr>
                <a:t>50K</a:t>
              </a:r>
            </a:p>
          </p:txBody>
        </p:sp>
      </p:grpSp>
      <p:sp>
        <p:nvSpPr>
          <p:cNvPr id="27" name="TextBox 7"/>
          <p:cNvSpPr txBox="1"/>
          <p:nvPr/>
        </p:nvSpPr>
        <p:spPr>
          <a:xfrm>
            <a:off x="5389643" y="871106"/>
            <a:ext cx="3907109" cy="243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920"/>
              </a:lnSpc>
              <a:spcBef>
                <a:spcPct val="0"/>
              </a:spcBef>
            </a:pPr>
            <a:r>
              <a:rPr lang="en-US" sz="1200" dirty="0">
                <a:solidFill>
                  <a:srgbClr val="4F7381"/>
                </a:solidFill>
                <a:latin typeface="Open Sauce Light"/>
              </a:rPr>
              <a:t>Research Coordination and Networking for Innovation </a:t>
            </a:r>
          </a:p>
        </p:txBody>
      </p:sp>
    </p:spTree>
    <p:extLst>
      <p:ext uri="{BB962C8B-B14F-4D97-AF65-F5344CB8AC3E}">
        <p14:creationId xmlns:p14="http://schemas.microsoft.com/office/powerpoint/2010/main" val="291810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lipse 4"/>
          <p:cNvSpPr/>
          <p:nvPr/>
        </p:nvSpPr>
        <p:spPr>
          <a:xfrm>
            <a:off x="647396" y="5445225"/>
            <a:ext cx="8317092" cy="131117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AutoShape 2"/>
          <p:cNvSpPr/>
          <p:nvPr/>
        </p:nvSpPr>
        <p:spPr>
          <a:xfrm rot="8217858">
            <a:off x="-2392193" y="167193"/>
            <a:ext cx="7641000" cy="3904091"/>
          </a:xfrm>
          <a:prstGeom prst="rect">
            <a:avLst/>
          </a:prstGeom>
          <a:solidFill>
            <a:srgbClr val="99B951"/>
          </a:solidFill>
        </p:spPr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198086" y="1124789"/>
            <a:ext cx="1658221" cy="613541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395" y="260648"/>
            <a:ext cx="8208912" cy="528811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270974" y="5819661"/>
            <a:ext cx="31435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404040"/>
                </a:solidFill>
                <a:latin typeface="arial" panose="020B0604020202020204" pitchFamily="34" charset="0"/>
              </a:rPr>
              <a:t>European </a:t>
            </a:r>
            <a:r>
              <a:rPr lang="en-US" sz="1600" dirty="0">
                <a:solidFill>
                  <a:srgbClr val="404040"/>
                </a:solidFill>
                <a:latin typeface="arial" panose="020B0604020202020204" pitchFamily="34" charset="0"/>
              </a:rPr>
              <a:t>Technology and Innovation Platforms (ETIPs</a:t>
            </a:r>
            <a:r>
              <a:rPr lang="en-US" sz="1600" dirty="0" smtClean="0">
                <a:solidFill>
                  <a:srgbClr val="404040"/>
                </a:solidFill>
                <a:latin typeface="arial" panose="020B0604020202020204" pitchFamily="34" charset="0"/>
              </a:rPr>
              <a:t>)</a:t>
            </a:r>
            <a:endParaRPr lang="en-US" sz="1600" dirty="0"/>
          </a:p>
        </p:txBody>
      </p:sp>
      <p:sp>
        <p:nvSpPr>
          <p:cNvPr id="52" name="Rectangle 51"/>
          <p:cNvSpPr/>
          <p:nvPr/>
        </p:nvSpPr>
        <p:spPr>
          <a:xfrm>
            <a:off x="4207363" y="5547516"/>
            <a:ext cx="10889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dirty="0" smtClean="0"/>
              <a:t>IWG</a:t>
            </a:r>
            <a:endParaRPr lang="en-US" sz="2800" dirty="0"/>
          </a:p>
        </p:txBody>
      </p:sp>
      <p:sp>
        <p:nvSpPr>
          <p:cNvPr id="53" name="Rectangle 52"/>
          <p:cNvSpPr/>
          <p:nvPr/>
        </p:nvSpPr>
        <p:spPr>
          <a:xfrm>
            <a:off x="5497272" y="5809126"/>
            <a:ext cx="2962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404040"/>
                </a:solidFill>
                <a:latin typeface="arial" panose="020B0604020202020204" pitchFamily="34" charset="0"/>
              </a:rPr>
              <a:t>European </a:t>
            </a:r>
            <a:r>
              <a:rPr lang="en-US" sz="1600" dirty="0">
                <a:solidFill>
                  <a:srgbClr val="404040"/>
                </a:solidFill>
                <a:latin typeface="arial" panose="020B0604020202020204" pitchFamily="34" charset="0"/>
              </a:rPr>
              <a:t>Energy Research Alliance (EERA</a:t>
            </a:r>
            <a:r>
              <a:rPr lang="en-US" sz="1600" dirty="0" smtClean="0">
                <a:solidFill>
                  <a:srgbClr val="404040"/>
                </a:solidFill>
                <a:latin typeface="arial" panose="020B0604020202020204" pitchFamily="34" charset="0"/>
              </a:rPr>
              <a:t>)</a:t>
            </a:r>
            <a:endParaRPr lang="en-US" sz="1600" dirty="0"/>
          </a:p>
        </p:txBody>
      </p:sp>
      <p:sp>
        <p:nvSpPr>
          <p:cNvPr id="54" name="Rectangle 53"/>
          <p:cNvSpPr/>
          <p:nvPr/>
        </p:nvSpPr>
        <p:spPr>
          <a:xfrm>
            <a:off x="4301746" y="6171623"/>
            <a:ext cx="11229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404040"/>
                </a:solidFill>
                <a:latin typeface="arial" panose="020B0604020202020204" pitchFamily="34" charset="0"/>
              </a:rPr>
              <a:t>Ad hoc members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0802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AutoShape 2"/>
          <p:cNvSpPr/>
          <p:nvPr/>
        </p:nvSpPr>
        <p:spPr>
          <a:xfrm rot="8217858">
            <a:off x="-2392193" y="167193"/>
            <a:ext cx="7641000" cy="3904091"/>
          </a:xfrm>
          <a:prstGeom prst="rect">
            <a:avLst/>
          </a:prstGeom>
          <a:solidFill>
            <a:srgbClr val="99B951"/>
          </a:solidFill>
        </p:spPr>
      </p:sp>
      <p:sp>
        <p:nvSpPr>
          <p:cNvPr id="2" name="AutoShape 2"/>
          <p:cNvSpPr/>
          <p:nvPr/>
        </p:nvSpPr>
        <p:spPr>
          <a:xfrm>
            <a:off x="514349" y="2935406"/>
            <a:ext cx="2646000" cy="0"/>
          </a:xfrm>
          <a:prstGeom prst="line">
            <a:avLst/>
          </a:prstGeom>
          <a:ln w="47625" cap="rnd">
            <a:solidFill>
              <a:srgbClr val="4F7381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" name="Group 9"/>
          <p:cNvGrpSpPr/>
          <p:nvPr/>
        </p:nvGrpSpPr>
        <p:grpSpPr>
          <a:xfrm>
            <a:off x="514350" y="2019619"/>
            <a:ext cx="2653494" cy="753062"/>
            <a:chOff x="0" y="0"/>
            <a:chExt cx="6196987" cy="2008166"/>
          </a:xfrm>
        </p:grpSpPr>
        <p:sp>
          <p:nvSpPr>
            <p:cNvPr id="10" name="AutoShape 10"/>
            <p:cNvSpPr/>
            <p:nvPr/>
          </p:nvSpPr>
          <p:spPr>
            <a:xfrm>
              <a:off x="0" y="0"/>
              <a:ext cx="6196987" cy="2008166"/>
            </a:xfrm>
            <a:prstGeom prst="rect">
              <a:avLst/>
            </a:prstGeom>
            <a:solidFill>
              <a:srgbClr val="1E628A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1017964" y="484331"/>
              <a:ext cx="4161057" cy="10943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21"/>
                </a:lnSpc>
                <a:spcBef>
                  <a:spcPct val="0"/>
                </a:spcBef>
              </a:pPr>
              <a:r>
                <a:rPr lang="en-US" sz="1514">
                  <a:solidFill>
                    <a:srgbClr val="FFFFFF"/>
                  </a:solidFill>
                  <a:latin typeface="Open Sauce"/>
                </a:rPr>
                <a:t>LOW- CARBON TECHNOLOGIES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3414630" y="2935406"/>
            <a:ext cx="2323870" cy="0"/>
          </a:xfrm>
          <a:prstGeom prst="line">
            <a:avLst/>
          </a:prstGeom>
          <a:ln w="47625" cap="rnd">
            <a:solidFill>
              <a:srgbClr val="4F7381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3" name="Group 13"/>
          <p:cNvGrpSpPr/>
          <p:nvPr/>
        </p:nvGrpSpPr>
        <p:grpSpPr>
          <a:xfrm>
            <a:off x="3414630" y="2019619"/>
            <a:ext cx="2323870" cy="753062"/>
            <a:chOff x="0" y="0"/>
            <a:chExt cx="6196987" cy="2008166"/>
          </a:xfrm>
        </p:grpSpPr>
        <p:sp>
          <p:nvSpPr>
            <p:cNvPr id="14" name="AutoShape 14"/>
            <p:cNvSpPr/>
            <p:nvPr/>
          </p:nvSpPr>
          <p:spPr>
            <a:xfrm>
              <a:off x="0" y="0"/>
              <a:ext cx="6196987" cy="2008166"/>
            </a:xfrm>
            <a:prstGeom prst="rect">
              <a:avLst/>
            </a:prstGeom>
            <a:solidFill>
              <a:srgbClr val="1E628A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1017963" y="484331"/>
              <a:ext cx="4161056" cy="10943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21"/>
                </a:lnSpc>
              </a:pPr>
              <a:r>
                <a:rPr lang="en-US" sz="1514">
                  <a:solidFill>
                    <a:srgbClr val="FFFFFF"/>
                  </a:solidFill>
                  <a:latin typeface="Open Sauce"/>
                </a:rPr>
                <a:t>MATERIALS</a:t>
              </a:r>
            </a:p>
            <a:p>
              <a:pPr algn="ctr">
                <a:lnSpc>
                  <a:spcPts val="1621"/>
                </a:lnSpc>
                <a:spcBef>
                  <a:spcPct val="0"/>
                </a:spcBef>
              </a:pPr>
              <a:endParaRPr lang="en-US" sz="1514">
                <a:solidFill>
                  <a:srgbClr val="FFFFFF"/>
                </a:solidFill>
                <a:latin typeface="Open Sauce"/>
              </a:endParaRPr>
            </a:p>
          </p:txBody>
        </p:sp>
      </p:grpSp>
      <p:sp>
        <p:nvSpPr>
          <p:cNvPr id="16" name="AutoShape 16"/>
          <p:cNvSpPr/>
          <p:nvPr/>
        </p:nvSpPr>
        <p:spPr>
          <a:xfrm>
            <a:off x="6082556" y="2935406"/>
            <a:ext cx="2457000" cy="0"/>
          </a:xfrm>
          <a:prstGeom prst="line">
            <a:avLst/>
          </a:prstGeom>
          <a:ln w="47625" cap="rnd">
            <a:solidFill>
              <a:srgbClr val="4F7381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7" name="Group 17"/>
          <p:cNvGrpSpPr/>
          <p:nvPr/>
        </p:nvGrpSpPr>
        <p:grpSpPr>
          <a:xfrm>
            <a:off x="6069841" y="2019618"/>
            <a:ext cx="2472107" cy="751345"/>
            <a:chOff x="0" y="0"/>
            <a:chExt cx="6196987" cy="2003586"/>
          </a:xfrm>
        </p:grpSpPr>
        <p:sp>
          <p:nvSpPr>
            <p:cNvPr id="18" name="AutoShape 18"/>
            <p:cNvSpPr/>
            <p:nvPr/>
          </p:nvSpPr>
          <p:spPr>
            <a:xfrm>
              <a:off x="0" y="0"/>
              <a:ext cx="6196987" cy="2003586"/>
            </a:xfrm>
            <a:prstGeom prst="rect">
              <a:avLst/>
            </a:prstGeom>
            <a:solidFill>
              <a:srgbClr val="1E628A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1017964" y="484331"/>
              <a:ext cx="4161057" cy="1094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21"/>
                </a:lnSpc>
              </a:pPr>
              <a:r>
                <a:rPr lang="en-US" sz="1514">
                  <a:solidFill>
                    <a:srgbClr val="FFFFFF"/>
                  </a:solidFill>
                  <a:latin typeface="Open Sauce"/>
                </a:rPr>
                <a:t>SYSTEMIC</a:t>
              </a:r>
            </a:p>
            <a:p>
              <a:pPr algn="ctr">
                <a:lnSpc>
                  <a:spcPts val="1621"/>
                </a:lnSpc>
                <a:spcBef>
                  <a:spcPct val="0"/>
                </a:spcBef>
              </a:pPr>
              <a:r>
                <a:rPr lang="en-US" sz="1514">
                  <a:solidFill>
                    <a:srgbClr val="FFFFFF"/>
                  </a:solidFill>
                  <a:latin typeface="Open Sauce"/>
                </a:rPr>
                <a:t>TOPICS</a:t>
              </a:r>
            </a:p>
          </p:txBody>
        </p:sp>
      </p:grpSp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198086" y="1124789"/>
            <a:ext cx="1658221" cy="613541"/>
          </a:xfrm>
          <a:prstGeom prst="rect">
            <a:avLst/>
          </a:prstGeom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6A6E777F-6A3E-B743-9FD5-C7E1A810FE56}"/>
              </a:ext>
            </a:extLst>
          </p:cNvPr>
          <p:cNvSpPr txBox="1">
            <a:spLocks/>
          </p:cNvSpPr>
          <p:nvPr/>
        </p:nvSpPr>
        <p:spPr>
          <a:xfrm>
            <a:off x="858647" y="943518"/>
            <a:ext cx="5617280" cy="959285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2100" dirty="0">
                <a:solidFill>
                  <a:srgbClr val="1E628A"/>
                </a:solidFill>
                <a:latin typeface="+mn-lt"/>
              </a:rPr>
              <a:t>3 thematic categories, </a:t>
            </a:r>
            <a:r>
              <a:rPr lang="en-GB" sz="2100" kern="0" dirty="0">
                <a:solidFill>
                  <a:srgbClr val="185C89"/>
                </a:solidFill>
                <a:latin typeface="+mn-lt"/>
              </a:rPr>
              <a:t>18 Joint Programmes in </a:t>
            </a:r>
            <a:r>
              <a:rPr lang="en-US" sz="2100" dirty="0">
                <a:solidFill>
                  <a:srgbClr val="1E628A"/>
                </a:solidFill>
                <a:latin typeface="+mn-lt"/>
              </a:rPr>
              <a:t>line with the priorities of the SET Plan</a:t>
            </a:r>
            <a:endParaRPr lang="en-GB" sz="2100" kern="0" dirty="0">
              <a:solidFill>
                <a:srgbClr val="185C89"/>
              </a:solidFill>
              <a:latin typeface="+mn-lt"/>
            </a:endParaRPr>
          </a:p>
        </p:txBody>
      </p:sp>
      <p:pic>
        <p:nvPicPr>
          <p:cNvPr id="25" name="Image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3059768"/>
            <a:ext cx="2626213" cy="2647188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784" y="3087904"/>
            <a:ext cx="2322576" cy="2647188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840" y="3078311"/>
            <a:ext cx="2470814" cy="2646391"/>
          </a:xfrm>
          <a:prstGeom prst="rect">
            <a:avLst/>
          </a:prstGeom>
        </p:spPr>
      </p:pic>
      <p:cxnSp>
        <p:nvCxnSpPr>
          <p:cNvPr id="28" name="Straight Connector 40">
            <a:extLst>
              <a:ext uri="{FF2B5EF4-FFF2-40B4-BE49-F238E27FC236}">
                <a16:creationId xmlns:a16="http://schemas.microsoft.com/office/drawing/2014/main" id="{74D44A40-A317-4661-A75A-60C45B6C2006}"/>
              </a:ext>
            </a:extLst>
          </p:cNvPr>
          <p:cNvCxnSpPr>
            <a:cxnSpLocks/>
          </p:cNvCxnSpPr>
          <p:nvPr/>
        </p:nvCxnSpPr>
        <p:spPr>
          <a:xfrm flipV="1">
            <a:off x="467544" y="2651863"/>
            <a:ext cx="8424000" cy="13451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Image 2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932" y="5049108"/>
            <a:ext cx="648000" cy="648000"/>
          </a:xfrm>
          <a:prstGeom prst="rect">
            <a:avLst/>
          </a:prstGeom>
        </p:spPr>
      </p:pic>
      <p:pic>
        <p:nvPicPr>
          <p:cNvPr id="30" name="Image 2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205" y="3393079"/>
            <a:ext cx="648000" cy="648000"/>
          </a:xfrm>
          <a:prstGeom prst="rect">
            <a:avLst/>
          </a:prstGeom>
        </p:spPr>
      </p:pic>
      <p:pic>
        <p:nvPicPr>
          <p:cNvPr id="32" name="Image 3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112" y="3073247"/>
            <a:ext cx="648000" cy="648000"/>
          </a:xfrm>
          <a:prstGeom prst="rect">
            <a:avLst/>
          </a:prstGeom>
        </p:spPr>
      </p:pic>
      <p:pic>
        <p:nvPicPr>
          <p:cNvPr id="33" name="Image 3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106" y="3307448"/>
            <a:ext cx="648000" cy="648000"/>
          </a:xfrm>
          <a:prstGeom prst="rect">
            <a:avLst/>
          </a:prstGeom>
        </p:spPr>
      </p:pic>
      <p:pic>
        <p:nvPicPr>
          <p:cNvPr id="34" name="Image 3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14" y="4698535"/>
            <a:ext cx="648000" cy="648000"/>
          </a:xfrm>
          <a:prstGeom prst="rect">
            <a:avLst/>
          </a:prstGeom>
        </p:spPr>
      </p:pic>
      <p:pic>
        <p:nvPicPr>
          <p:cNvPr id="35" name="Image 3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366" y="4921406"/>
            <a:ext cx="648000" cy="648000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7863" y="4007532"/>
            <a:ext cx="648000" cy="648000"/>
          </a:xfrm>
          <a:prstGeom prst="rect">
            <a:avLst/>
          </a:prstGeom>
        </p:spPr>
      </p:pic>
      <p:pic>
        <p:nvPicPr>
          <p:cNvPr id="37" name="Image 3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051" y="4945458"/>
            <a:ext cx="685175" cy="685175"/>
          </a:xfrm>
          <a:prstGeom prst="rect">
            <a:avLst/>
          </a:prstGeom>
        </p:spPr>
      </p:pic>
      <p:pic>
        <p:nvPicPr>
          <p:cNvPr id="38" name="Image 3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707" y="4401108"/>
            <a:ext cx="648000" cy="648000"/>
          </a:xfrm>
          <a:prstGeom prst="rect">
            <a:avLst/>
          </a:prstGeom>
        </p:spPr>
      </p:pic>
      <p:pic>
        <p:nvPicPr>
          <p:cNvPr id="40" name="Image 39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217" y="4621458"/>
            <a:ext cx="648000" cy="648000"/>
          </a:xfrm>
          <a:prstGeom prst="rect">
            <a:avLst/>
          </a:prstGeom>
        </p:spPr>
      </p:pic>
      <p:pic>
        <p:nvPicPr>
          <p:cNvPr id="41" name="Image 40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2017" y="4166214"/>
            <a:ext cx="648000" cy="648000"/>
          </a:xfrm>
          <a:prstGeom prst="rect">
            <a:avLst/>
          </a:prstGeom>
        </p:spPr>
      </p:pic>
      <p:sp>
        <p:nvSpPr>
          <p:cNvPr id="42" name="ZoneTexte 41"/>
          <p:cNvSpPr txBox="1"/>
          <p:nvPr/>
        </p:nvSpPr>
        <p:spPr>
          <a:xfrm>
            <a:off x="3998734" y="3537970"/>
            <a:ext cx="1136273" cy="461665"/>
          </a:xfrm>
          <a:prstGeom prst="rect">
            <a:avLst/>
          </a:prstGeom>
          <a:solidFill>
            <a:schemeClr val="accent1">
              <a:alpha val="55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AMPEA</a:t>
            </a:r>
            <a:endParaRPr lang="en-US" sz="24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Flèche courbée vers le haut 42"/>
          <p:cNvSpPr/>
          <p:nvPr/>
        </p:nvSpPr>
        <p:spPr>
          <a:xfrm>
            <a:off x="4496750" y="4730737"/>
            <a:ext cx="3206616" cy="1088933"/>
          </a:xfrm>
          <a:prstGeom prst="curvedUpArrow">
            <a:avLst>
              <a:gd name="adj1" fmla="val 42488"/>
              <a:gd name="adj2" fmla="val 88081"/>
              <a:gd name="adj3" fmla="val 25000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76000"/>
                </a:schemeClr>
              </a:gs>
              <a:gs pos="74000">
                <a:schemeClr val="accent3">
                  <a:lumMod val="60000"/>
                  <a:lumOff val="40000"/>
                  <a:alpha val="59000"/>
                </a:schemeClr>
              </a:gs>
              <a:gs pos="83000">
                <a:schemeClr val="accent3">
                  <a:lumMod val="75000"/>
                  <a:alpha val="75000"/>
                </a:schemeClr>
              </a:gs>
              <a:gs pos="100000">
                <a:schemeClr val="accent3">
                  <a:alpha val="55000"/>
                  <a:lumMod val="67000"/>
                  <a:lumOff val="33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pic>
        <p:nvPicPr>
          <p:cNvPr id="44" name="Image 43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647" y="3859017"/>
            <a:ext cx="648000" cy="648000"/>
          </a:xfrm>
          <a:prstGeom prst="rect">
            <a:avLst/>
          </a:prstGeom>
        </p:spPr>
      </p:pic>
      <p:pic>
        <p:nvPicPr>
          <p:cNvPr id="45" name="Image 44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96" y="3926019"/>
            <a:ext cx="648000" cy="648000"/>
          </a:xfrm>
          <a:prstGeom prst="rect">
            <a:avLst/>
          </a:prstGeom>
        </p:spPr>
      </p:pic>
      <p:pic>
        <p:nvPicPr>
          <p:cNvPr id="46" name="Image 45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927" y="4394852"/>
            <a:ext cx="648000" cy="648000"/>
          </a:xfrm>
          <a:prstGeom prst="rect">
            <a:avLst/>
          </a:prstGeom>
        </p:spPr>
      </p:pic>
      <p:pic>
        <p:nvPicPr>
          <p:cNvPr id="48" name="Image 47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03" y="3207566"/>
            <a:ext cx="648000" cy="648000"/>
          </a:xfrm>
          <a:prstGeom prst="rect">
            <a:avLst/>
          </a:prstGeom>
        </p:spPr>
      </p:pic>
      <p:sp>
        <p:nvSpPr>
          <p:cNvPr id="50" name="Flèche courbée vers le haut 49"/>
          <p:cNvSpPr/>
          <p:nvPr/>
        </p:nvSpPr>
        <p:spPr>
          <a:xfrm flipH="1">
            <a:off x="1373624" y="4725145"/>
            <a:ext cx="3206616" cy="1088933"/>
          </a:xfrm>
          <a:prstGeom prst="curvedUpArrow">
            <a:avLst>
              <a:gd name="adj1" fmla="val 42488"/>
              <a:gd name="adj2" fmla="val 88081"/>
              <a:gd name="adj3" fmla="val 25000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76000"/>
                </a:schemeClr>
              </a:gs>
              <a:gs pos="74000">
                <a:schemeClr val="accent3">
                  <a:lumMod val="60000"/>
                  <a:lumOff val="40000"/>
                  <a:alpha val="59000"/>
                </a:schemeClr>
              </a:gs>
              <a:gs pos="83000">
                <a:schemeClr val="accent3">
                  <a:lumMod val="75000"/>
                  <a:alpha val="75000"/>
                </a:schemeClr>
              </a:gs>
              <a:gs pos="100000">
                <a:schemeClr val="accent3">
                  <a:alpha val="55000"/>
                  <a:lumMod val="67000"/>
                  <a:lumOff val="33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pic>
        <p:nvPicPr>
          <p:cNvPr id="47" name="Image 46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947" y="4059635"/>
            <a:ext cx="876113" cy="876113"/>
          </a:xfrm>
          <a:prstGeom prst="rect">
            <a:avLst/>
          </a:prstGeom>
        </p:spPr>
      </p:pic>
      <p:pic>
        <p:nvPicPr>
          <p:cNvPr id="39" name="Image 38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455" y="5098704"/>
            <a:ext cx="648000" cy="648000"/>
          </a:xfrm>
          <a:prstGeom prst="rect">
            <a:avLst/>
          </a:prstGeom>
        </p:spPr>
      </p:pic>
      <p:pic>
        <p:nvPicPr>
          <p:cNvPr id="31" name="Image 30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653" y="3859017"/>
            <a:ext cx="648000" cy="648000"/>
          </a:xfrm>
          <a:prstGeom prst="rect">
            <a:avLst/>
          </a:prstGeom>
        </p:spPr>
      </p:pic>
      <p:sp>
        <p:nvSpPr>
          <p:cNvPr id="51" name="TextBox 4"/>
          <p:cNvSpPr txBox="1"/>
          <p:nvPr/>
        </p:nvSpPr>
        <p:spPr>
          <a:xfrm>
            <a:off x="833114" y="6106586"/>
            <a:ext cx="8786800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789"/>
              </a:lnSpc>
            </a:pPr>
            <a:r>
              <a:rPr lang="en-US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uce Light"/>
              </a:rPr>
              <a:t>AMPEA: Advanced Materials and Processes for Energy Applications</a:t>
            </a:r>
            <a:endParaRPr lang="en-US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uce Light Bold"/>
            </a:endParaRPr>
          </a:p>
        </p:txBody>
      </p:sp>
      <p:sp>
        <p:nvSpPr>
          <p:cNvPr id="52" name="ZoneTexte 51"/>
          <p:cNvSpPr txBox="1"/>
          <p:nvPr/>
        </p:nvSpPr>
        <p:spPr>
          <a:xfrm>
            <a:off x="3061123" y="5669502"/>
            <a:ext cx="479618" cy="338554"/>
          </a:xfrm>
          <a:prstGeom prst="rect">
            <a:avLst/>
          </a:prstGeom>
          <a:solidFill>
            <a:schemeClr val="accent1">
              <a:alpha val="55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1600" b="1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DfE</a:t>
            </a:r>
            <a:endParaRPr lang="en-US" sz="16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ZoneTexte 52"/>
          <p:cNvSpPr txBox="1"/>
          <p:nvPr/>
        </p:nvSpPr>
        <p:spPr>
          <a:xfrm>
            <a:off x="7740587" y="5253427"/>
            <a:ext cx="486030" cy="338554"/>
          </a:xfrm>
          <a:prstGeom prst="rect">
            <a:avLst/>
          </a:prstGeom>
          <a:solidFill>
            <a:schemeClr val="accent1">
              <a:alpha val="55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1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E3S</a:t>
            </a:r>
            <a:endParaRPr lang="en-US" sz="16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81171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"/>
          <p:cNvSpPr/>
          <p:nvPr/>
        </p:nvSpPr>
        <p:spPr>
          <a:xfrm rot="8217858">
            <a:off x="-2362068" y="94929"/>
            <a:ext cx="7641000" cy="3844713"/>
          </a:xfrm>
          <a:prstGeom prst="rect">
            <a:avLst/>
          </a:prstGeom>
          <a:solidFill>
            <a:srgbClr val="99B951"/>
          </a:solidFill>
        </p:spPr>
      </p:sp>
      <p:sp>
        <p:nvSpPr>
          <p:cNvPr id="5" name="ZoneTexte 4"/>
          <p:cNvSpPr txBox="1"/>
          <p:nvPr/>
        </p:nvSpPr>
        <p:spPr>
          <a:xfrm>
            <a:off x="495121" y="1118376"/>
            <a:ext cx="6102678" cy="1237262"/>
          </a:xfrm>
          <a:prstGeom prst="rect">
            <a:avLst/>
          </a:prstGeom>
          <a:solidFill>
            <a:schemeClr val="accent5">
              <a:lumMod val="20000"/>
              <a:lumOff val="80000"/>
              <a:alpha val="44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fr-FR" b="1" kern="0" dirty="0" err="1">
                <a:solidFill>
                  <a:schemeClr val="tx2"/>
                </a:solidFill>
              </a:rPr>
              <a:t>From</a:t>
            </a:r>
            <a:r>
              <a:rPr lang="fr-FR" b="1" kern="0" dirty="0">
                <a:solidFill>
                  <a:schemeClr val="tx2"/>
                </a:solidFill>
              </a:rPr>
              <a:t> </a:t>
            </a:r>
            <a:r>
              <a:rPr lang="fr-FR" b="1" kern="0" dirty="0" err="1">
                <a:solidFill>
                  <a:schemeClr val="tx2"/>
                </a:solidFill>
              </a:rPr>
              <a:t>materials</a:t>
            </a:r>
            <a:r>
              <a:rPr lang="fr-FR" b="1" kern="0" dirty="0">
                <a:solidFill>
                  <a:schemeClr val="tx2"/>
                </a:solidFill>
              </a:rPr>
              <a:t> </a:t>
            </a:r>
            <a:r>
              <a:rPr lang="fr-FR" b="1" kern="0" dirty="0" err="1">
                <a:solidFill>
                  <a:schemeClr val="tx2"/>
                </a:solidFill>
              </a:rPr>
              <a:t>discovery</a:t>
            </a:r>
            <a:r>
              <a:rPr lang="fr-FR" b="1" kern="0" dirty="0">
                <a:solidFill>
                  <a:schemeClr val="tx2"/>
                </a:solidFill>
              </a:rPr>
              <a:t> and </a:t>
            </a:r>
            <a:r>
              <a:rPr lang="fr-FR" b="1" kern="0" dirty="0" err="1">
                <a:solidFill>
                  <a:schemeClr val="tx2"/>
                </a:solidFill>
              </a:rPr>
              <a:t>multiscale</a:t>
            </a:r>
            <a:r>
              <a:rPr lang="fr-FR" b="1" kern="0" dirty="0">
                <a:solidFill>
                  <a:schemeClr val="tx2"/>
                </a:solidFill>
              </a:rPr>
              <a:t> </a:t>
            </a:r>
            <a:r>
              <a:rPr lang="fr-FR" b="1" kern="0" dirty="0" err="1">
                <a:solidFill>
                  <a:schemeClr val="tx2"/>
                </a:solidFill>
              </a:rPr>
              <a:t>modeling</a:t>
            </a:r>
            <a:r>
              <a:rPr lang="fr-FR" b="1" kern="0" dirty="0">
                <a:solidFill>
                  <a:schemeClr val="tx2"/>
                </a:solidFill>
              </a:rPr>
              <a:t> to </a:t>
            </a:r>
            <a:r>
              <a:rPr lang="fr-FR" b="1" kern="0" dirty="0" err="1">
                <a:solidFill>
                  <a:schemeClr val="tx2"/>
                </a:solidFill>
              </a:rPr>
              <a:t>devices</a:t>
            </a:r>
            <a:r>
              <a:rPr lang="fr-FR" sz="1350" b="1" kern="0" dirty="0">
                <a:solidFill>
                  <a:srgbClr val="00007D">
                    <a:lumMod val="60000"/>
                    <a:lumOff val="40000"/>
                  </a:srgbClr>
                </a:solidFill>
              </a:rPr>
              <a:t>:</a:t>
            </a:r>
          </a:p>
          <a:p>
            <a:pPr marL="270000" lvl="1" indent="-1890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r-FR" sz="1200" i="1" dirty="0">
                <a:solidFill>
                  <a:prstClr val="black"/>
                </a:solidFill>
              </a:rPr>
              <a:t>Rational designs and ‘Nature’ </a:t>
            </a:r>
            <a:r>
              <a:rPr lang="fr-FR" sz="1200" i="1" dirty="0" err="1">
                <a:solidFill>
                  <a:prstClr val="black"/>
                </a:solidFill>
              </a:rPr>
              <a:t>guided</a:t>
            </a:r>
            <a:r>
              <a:rPr lang="fr-FR" sz="1200" i="1" dirty="0">
                <a:solidFill>
                  <a:prstClr val="black"/>
                </a:solidFill>
              </a:rPr>
              <a:t> designs of new </a:t>
            </a:r>
            <a:r>
              <a:rPr lang="fr-FR" sz="1200" i="1" dirty="0" err="1">
                <a:solidFill>
                  <a:prstClr val="black"/>
                </a:solidFill>
              </a:rPr>
              <a:t>materials</a:t>
            </a:r>
            <a:endParaRPr lang="fr-FR" sz="1200" i="1" dirty="0">
              <a:solidFill>
                <a:prstClr val="black"/>
              </a:solidFill>
            </a:endParaRPr>
          </a:p>
          <a:p>
            <a:pPr marL="270000" lvl="1" indent="-1890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r-FR" sz="1200" i="1" dirty="0" err="1">
                <a:solidFill>
                  <a:prstClr val="black"/>
                </a:solidFill>
              </a:rPr>
              <a:t>Hierachical</a:t>
            </a:r>
            <a:r>
              <a:rPr lang="fr-FR" sz="1200" i="1" dirty="0">
                <a:solidFill>
                  <a:prstClr val="black"/>
                </a:solidFill>
              </a:rPr>
              <a:t> </a:t>
            </a:r>
            <a:r>
              <a:rPr lang="fr-FR" sz="1200" i="1" dirty="0" err="1">
                <a:solidFill>
                  <a:prstClr val="black"/>
                </a:solidFill>
              </a:rPr>
              <a:t>materials</a:t>
            </a:r>
            <a:r>
              <a:rPr lang="fr-FR" sz="1200" i="1" dirty="0">
                <a:solidFill>
                  <a:prstClr val="black"/>
                </a:solidFill>
              </a:rPr>
              <a:t> and </a:t>
            </a:r>
            <a:r>
              <a:rPr lang="fr-FR" sz="1200" i="1" dirty="0" err="1">
                <a:solidFill>
                  <a:prstClr val="black"/>
                </a:solidFill>
              </a:rPr>
              <a:t>Exascale</a:t>
            </a:r>
            <a:r>
              <a:rPr lang="fr-FR" sz="1200" i="1" dirty="0">
                <a:solidFill>
                  <a:prstClr val="black"/>
                </a:solidFill>
              </a:rPr>
              <a:t> </a:t>
            </a:r>
            <a:r>
              <a:rPr lang="fr-FR" sz="1200" i="1" dirty="0" err="1">
                <a:solidFill>
                  <a:prstClr val="black"/>
                </a:solidFill>
              </a:rPr>
              <a:t>modeling</a:t>
            </a:r>
            <a:r>
              <a:rPr lang="fr-FR" sz="1200" i="1" dirty="0">
                <a:solidFill>
                  <a:prstClr val="black"/>
                </a:solidFill>
              </a:rPr>
              <a:t> </a:t>
            </a:r>
          </a:p>
          <a:p>
            <a:pPr marL="270000" lvl="1" indent="-1890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200" i="1" dirty="0">
                <a:solidFill>
                  <a:prstClr val="black"/>
                </a:solidFill>
              </a:rPr>
              <a:t>Large scale synthesis </a:t>
            </a:r>
          </a:p>
          <a:p>
            <a:pPr marL="270000" lvl="1" indent="-1890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r-FR" sz="1200" i="1" dirty="0">
                <a:solidFill>
                  <a:prstClr val="black"/>
                </a:solidFill>
              </a:rPr>
              <a:t>Digital-</a:t>
            </a:r>
            <a:r>
              <a:rPr lang="fr-FR" sz="1200" i="1" dirty="0" err="1">
                <a:solidFill>
                  <a:prstClr val="black"/>
                </a:solidFill>
              </a:rPr>
              <a:t>twin</a:t>
            </a:r>
            <a:r>
              <a:rPr lang="fr-FR" sz="1200" i="1" dirty="0">
                <a:solidFill>
                  <a:prstClr val="black"/>
                </a:solidFill>
              </a:rPr>
              <a:t> ….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823364"/>
            <a:ext cx="2147604" cy="864000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7" name="Group 10"/>
          <p:cNvGrpSpPr/>
          <p:nvPr/>
        </p:nvGrpSpPr>
        <p:grpSpPr>
          <a:xfrm>
            <a:off x="170217" y="85325"/>
            <a:ext cx="8288301" cy="766929"/>
            <a:chOff x="0" y="0"/>
            <a:chExt cx="10303464" cy="2045146"/>
          </a:xfrm>
        </p:grpSpPr>
        <p:sp>
          <p:nvSpPr>
            <p:cNvPr id="8" name="AutoShape 11"/>
            <p:cNvSpPr/>
            <p:nvPr/>
          </p:nvSpPr>
          <p:spPr>
            <a:xfrm>
              <a:off x="0" y="0"/>
              <a:ext cx="10303464" cy="1739223"/>
            </a:xfrm>
            <a:prstGeom prst="rect">
              <a:avLst/>
            </a:prstGeom>
            <a:solidFill>
              <a:srgbClr val="1E628A"/>
            </a:solidFill>
          </p:spPr>
        </p:sp>
        <p:sp>
          <p:nvSpPr>
            <p:cNvPr id="9" name="TextBox 12"/>
            <p:cNvSpPr txBox="1"/>
            <p:nvPr/>
          </p:nvSpPr>
          <p:spPr>
            <a:xfrm>
              <a:off x="799992" y="472064"/>
              <a:ext cx="8703480" cy="157308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316"/>
                </a:lnSpc>
                <a:spcBef>
                  <a:spcPct val="0"/>
                </a:spcBef>
              </a:pPr>
              <a:r>
                <a:rPr lang="en-US" sz="2165" dirty="0" smtClean="0">
                  <a:solidFill>
                    <a:srgbClr val="FFFFFF"/>
                  </a:solidFill>
                  <a:latin typeface="Open Sauce Bold"/>
                </a:rPr>
                <a:t>AMPEA Joint </a:t>
              </a:r>
              <a:r>
                <a:rPr lang="en-US" sz="2165" dirty="0" err="1" smtClean="0">
                  <a:solidFill>
                    <a:srgbClr val="FFFFFF"/>
                  </a:solidFill>
                  <a:latin typeface="Open Sauce Bold"/>
                </a:rPr>
                <a:t>programme</a:t>
              </a:r>
              <a:r>
                <a:rPr lang="en-US" sz="2165" dirty="0" smtClean="0">
                  <a:solidFill>
                    <a:srgbClr val="FFFFFF"/>
                  </a:solidFill>
                  <a:latin typeface="Open Sauce Bold"/>
                </a:rPr>
                <a:t>: 29 institutes from 13 countries</a:t>
              </a:r>
              <a:endParaRPr lang="en-US" sz="2165" dirty="0">
                <a:solidFill>
                  <a:srgbClr val="FFFFFF"/>
                </a:solidFill>
                <a:latin typeface="Open Sauce Bold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6340640" y="1773195"/>
            <a:ext cx="2404681" cy="2022092"/>
          </a:xfrm>
          <a:prstGeom prst="rect">
            <a:avLst/>
          </a:prstGeom>
          <a:solidFill>
            <a:schemeClr val="accent3">
              <a:lumMod val="20000"/>
              <a:lumOff val="80000"/>
              <a:alpha val="53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fr-FR" b="1" kern="0" dirty="0">
                <a:solidFill>
                  <a:schemeClr val="tx2"/>
                </a:solidFill>
              </a:rPr>
              <a:t>Applications:</a:t>
            </a:r>
          </a:p>
          <a:p>
            <a:pPr marL="270000" lvl="1" indent="-214313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200" i="1" dirty="0">
                <a:solidFill>
                  <a:prstClr val="black"/>
                </a:solidFill>
              </a:rPr>
              <a:t>Bioenergy</a:t>
            </a:r>
          </a:p>
          <a:p>
            <a:pPr marL="270000" lvl="1" indent="-214313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200" i="1" dirty="0">
                <a:solidFill>
                  <a:prstClr val="black"/>
                </a:solidFill>
              </a:rPr>
              <a:t>Carbon capture and storage</a:t>
            </a:r>
          </a:p>
          <a:p>
            <a:pPr marL="270000" lvl="1" indent="-214313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200" i="1" dirty="0">
                <a:solidFill>
                  <a:prstClr val="black"/>
                </a:solidFill>
              </a:rPr>
              <a:t>Concentrated  Solar Power </a:t>
            </a:r>
          </a:p>
          <a:p>
            <a:pPr marL="270000" lvl="1" indent="-214313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200" i="1" dirty="0">
                <a:solidFill>
                  <a:prstClr val="black"/>
                </a:solidFill>
              </a:rPr>
              <a:t>Energy Storage</a:t>
            </a:r>
          </a:p>
          <a:p>
            <a:pPr marL="270000" lvl="1" indent="-214313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200" i="1" dirty="0">
                <a:solidFill>
                  <a:prstClr val="black"/>
                </a:solidFill>
              </a:rPr>
              <a:t>Fuel cells and hydrogen</a:t>
            </a:r>
          </a:p>
          <a:p>
            <a:pPr marL="270000" lvl="1" indent="-214313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200" i="1" dirty="0">
                <a:solidFill>
                  <a:prstClr val="black"/>
                </a:solidFill>
              </a:rPr>
              <a:t>Photovoltaic</a:t>
            </a:r>
          </a:p>
          <a:p>
            <a:pPr marL="270000" lvl="1" indent="-214313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200" i="1" dirty="0">
                <a:solidFill>
                  <a:prstClr val="black"/>
                </a:solidFill>
              </a:rPr>
              <a:t>Artificial photosynthesis</a:t>
            </a:r>
          </a:p>
          <a:p>
            <a:pPr marL="270000" lvl="1" indent="-214313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200" i="1" dirty="0">
                <a:solidFill>
                  <a:prstClr val="black"/>
                </a:solidFill>
              </a:rPr>
              <a:t>Waste-heat recovery ….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5919" y="2540516"/>
            <a:ext cx="2893934" cy="1717393"/>
          </a:xfrm>
          <a:prstGeom prst="rect">
            <a:avLst/>
          </a:prstGeom>
          <a:solidFill>
            <a:schemeClr val="accent6">
              <a:lumMod val="20000"/>
              <a:lumOff val="80000"/>
              <a:alpha val="18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fr-FR" b="1" kern="0" dirty="0" err="1">
                <a:solidFill>
                  <a:schemeClr val="tx2"/>
                </a:solidFill>
              </a:rPr>
              <a:t>Characterization</a:t>
            </a:r>
            <a:r>
              <a:rPr lang="fr-FR" b="1" kern="0" dirty="0">
                <a:solidFill>
                  <a:schemeClr val="tx2"/>
                </a:solidFill>
              </a:rPr>
              <a:t> and </a:t>
            </a:r>
            <a:r>
              <a:rPr lang="fr-FR" b="1" kern="0" dirty="0" err="1">
                <a:solidFill>
                  <a:schemeClr val="tx2"/>
                </a:solidFill>
              </a:rPr>
              <a:t>testing</a:t>
            </a:r>
            <a:r>
              <a:rPr lang="fr-FR" b="1" kern="0" dirty="0">
                <a:solidFill>
                  <a:schemeClr val="tx2"/>
                </a:solidFill>
              </a:rPr>
              <a:t>:</a:t>
            </a:r>
            <a:endParaRPr lang="en-US" dirty="0">
              <a:solidFill>
                <a:schemeClr val="tx2"/>
              </a:solidFill>
            </a:endParaRPr>
          </a:p>
          <a:p>
            <a:pPr marL="270000" lvl="1" indent="-214313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200" i="1" dirty="0">
                <a:solidFill>
                  <a:prstClr val="black"/>
                </a:solidFill>
              </a:rPr>
              <a:t>Advanced experimental techniques</a:t>
            </a:r>
          </a:p>
          <a:p>
            <a:pPr marL="270000" lvl="1" indent="-214313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200" i="1" dirty="0">
                <a:solidFill>
                  <a:prstClr val="black"/>
                </a:solidFill>
              </a:rPr>
              <a:t>Large-scale facilities</a:t>
            </a:r>
          </a:p>
          <a:p>
            <a:pPr marL="270000" lvl="1" indent="-214313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200" i="1" dirty="0">
                <a:solidFill>
                  <a:prstClr val="black"/>
                </a:solidFill>
              </a:rPr>
              <a:t>Extreme conditions</a:t>
            </a:r>
          </a:p>
          <a:p>
            <a:pPr marL="270000" lvl="1" indent="-214313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200" i="1" dirty="0">
                <a:solidFill>
                  <a:prstClr val="black"/>
                </a:solidFill>
              </a:rPr>
              <a:t>In situ and operando techniques</a:t>
            </a:r>
          </a:p>
          <a:p>
            <a:pPr marL="270000" lvl="1" indent="-214313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r-FR" sz="1200" i="1" dirty="0">
                <a:solidFill>
                  <a:prstClr val="black"/>
                </a:solidFill>
              </a:rPr>
              <a:t>High-</a:t>
            </a:r>
            <a:r>
              <a:rPr lang="fr-FR" sz="1200" i="1" dirty="0" err="1">
                <a:solidFill>
                  <a:prstClr val="black"/>
                </a:solidFill>
              </a:rPr>
              <a:t>throughput</a:t>
            </a:r>
            <a:r>
              <a:rPr lang="fr-FR" sz="1200" i="1" dirty="0">
                <a:solidFill>
                  <a:prstClr val="black"/>
                </a:solidFill>
              </a:rPr>
              <a:t> …. 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925" y="53533"/>
            <a:ext cx="681869" cy="684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Rectangle 13"/>
          <p:cNvSpPr/>
          <p:nvPr/>
        </p:nvSpPr>
        <p:spPr>
          <a:xfrm>
            <a:off x="4111193" y="3861881"/>
            <a:ext cx="4525784" cy="1006429"/>
          </a:xfrm>
          <a:prstGeom prst="rect">
            <a:avLst/>
          </a:prstGeom>
          <a:solidFill>
            <a:schemeClr val="accent4">
              <a:lumMod val="20000"/>
              <a:lumOff val="80000"/>
              <a:alpha val="53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fr-FR" b="1" kern="0" dirty="0" err="1">
                <a:solidFill>
                  <a:schemeClr val="tx2"/>
                </a:solidFill>
              </a:rPr>
              <a:t>Sustainability</a:t>
            </a:r>
            <a:r>
              <a:rPr lang="fr-FR" b="1" kern="0" dirty="0">
                <a:solidFill>
                  <a:schemeClr val="tx2"/>
                </a:solidFill>
              </a:rPr>
              <a:t>:</a:t>
            </a:r>
          </a:p>
          <a:p>
            <a:pPr marL="270000" lvl="1" indent="-214313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r-FR" sz="1200" i="1" dirty="0" err="1">
                <a:solidFill>
                  <a:prstClr val="black"/>
                </a:solidFill>
              </a:rPr>
              <a:t>Supply</a:t>
            </a:r>
            <a:r>
              <a:rPr lang="fr-FR" sz="1200" i="1" dirty="0">
                <a:solidFill>
                  <a:prstClr val="black"/>
                </a:solidFill>
              </a:rPr>
              <a:t> Chain</a:t>
            </a:r>
            <a:r>
              <a:rPr lang="en-US" sz="1200" i="1" dirty="0">
                <a:solidFill>
                  <a:prstClr val="black"/>
                </a:solidFill>
              </a:rPr>
              <a:t> &amp; Resource Efficiency</a:t>
            </a:r>
          </a:p>
          <a:p>
            <a:pPr marL="270000" lvl="1" indent="-214313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200" i="1" dirty="0">
                <a:solidFill>
                  <a:prstClr val="black"/>
                </a:solidFill>
              </a:rPr>
              <a:t>Life Cycle Analysis</a:t>
            </a:r>
          </a:p>
          <a:p>
            <a:pPr marL="270000" lvl="1" indent="-214313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r-FR" sz="1200" i="1" dirty="0" err="1">
                <a:solidFill>
                  <a:prstClr val="black"/>
                </a:solidFill>
              </a:rPr>
              <a:t>Sustainable</a:t>
            </a:r>
            <a:r>
              <a:rPr lang="fr-FR" sz="1200" i="1" dirty="0">
                <a:solidFill>
                  <a:prstClr val="black"/>
                </a:solidFill>
              </a:rPr>
              <a:t> and </a:t>
            </a:r>
            <a:r>
              <a:rPr lang="fr-FR" sz="1200" i="1" dirty="0" err="1">
                <a:solidFill>
                  <a:prstClr val="black"/>
                </a:solidFill>
              </a:rPr>
              <a:t>Safe</a:t>
            </a:r>
            <a:r>
              <a:rPr lang="fr-FR" sz="1200" i="1" dirty="0">
                <a:solidFill>
                  <a:prstClr val="black"/>
                </a:solidFill>
              </a:rPr>
              <a:t> by Design </a:t>
            </a:r>
            <a:r>
              <a:rPr lang="fr-FR" sz="1200" i="1" dirty="0" err="1">
                <a:solidFill>
                  <a:prstClr val="black"/>
                </a:solidFill>
              </a:rPr>
              <a:t>manufacturing</a:t>
            </a:r>
            <a:r>
              <a:rPr lang="fr-FR" sz="1200" i="1" dirty="0">
                <a:solidFill>
                  <a:prstClr val="black"/>
                </a:solidFill>
              </a:rPr>
              <a:t> </a:t>
            </a:r>
            <a:endParaRPr lang="en-US" sz="1200" i="1" dirty="0">
              <a:solidFill>
                <a:prstClr val="black"/>
              </a:solidFill>
            </a:endParaRPr>
          </a:p>
        </p:txBody>
      </p:sp>
      <p:pic>
        <p:nvPicPr>
          <p:cNvPr id="10" name="Image 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292" y="1468100"/>
            <a:ext cx="3037207" cy="246202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11560" y="5246933"/>
            <a:ext cx="795340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 err="1">
                <a:solidFill>
                  <a:prstClr val="black"/>
                </a:solidFill>
              </a:rPr>
              <a:t>Coordinate</a:t>
            </a:r>
            <a:r>
              <a:rPr lang="fr-FR" dirty="0">
                <a:solidFill>
                  <a:prstClr val="black"/>
                </a:solidFill>
              </a:rPr>
              <a:t> and </a:t>
            </a:r>
            <a:r>
              <a:rPr lang="fr-FR" dirty="0" err="1">
                <a:solidFill>
                  <a:prstClr val="black"/>
                </a:solidFill>
              </a:rPr>
              <a:t>promote</a:t>
            </a:r>
            <a:r>
              <a:rPr lang="fr-FR" dirty="0">
                <a:solidFill>
                  <a:prstClr val="black"/>
                </a:solidFill>
              </a:rPr>
              <a:t> </a:t>
            </a:r>
            <a:r>
              <a:rPr lang="fr-FR" dirty="0" err="1">
                <a:solidFill>
                  <a:prstClr val="black"/>
                </a:solidFill>
              </a:rPr>
              <a:t>multidisciplinary</a:t>
            </a:r>
            <a:r>
              <a:rPr lang="fr-FR" dirty="0">
                <a:solidFill>
                  <a:prstClr val="black"/>
                </a:solidFill>
              </a:rPr>
              <a:t> joint </a:t>
            </a:r>
            <a:r>
              <a:rPr lang="fr-FR" dirty="0" err="1">
                <a:solidFill>
                  <a:prstClr val="black"/>
                </a:solidFill>
              </a:rPr>
              <a:t>research</a:t>
            </a:r>
            <a:r>
              <a:rPr lang="fr-FR" dirty="0">
                <a:solidFill>
                  <a:prstClr val="black"/>
                </a:solidFill>
              </a:rPr>
              <a:t> in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basic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materials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science and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processes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</a:t>
            </a:r>
            <a:r>
              <a:rPr lang="fr-F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energy</a:t>
            </a:r>
            <a:r>
              <a:rPr lang="fr-FR" dirty="0" smtClean="0">
                <a:solidFill>
                  <a:prstClr val="black"/>
                </a:solidFill>
              </a:rPr>
              <a:t> (</a:t>
            </a:r>
            <a:r>
              <a:rPr lang="fr-FR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TRL </a:t>
            </a:r>
            <a:r>
              <a:rPr lang="fr-FR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1  </a:t>
            </a:r>
            <a:r>
              <a:rPr lang="fr-FR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4) </a:t>
            </a:r>
            <a:r>
              <a:rPr lang="fr-FR" dirty="0" smtClean="0">
                <a:sym typeface="Symbol"/>
              </a:rPr>
              <a:t>for </a:t>
            </a:r>
            <a:r>
              <a:rPr lang="fr-FR" dirty="0" err="1" smtClean="0">
                <a:solidFill>
                  <a:prstClr val="black"/>
                </a:solidFill>
                <a:sym typeface="Symbol"/>
              </a:rPr>
              <a:t>mastering</a:t>
            </a:r>
            <a:r>
              <a:rPr lang="fr-FR" dirty="0" smtClean="0">
                <a:solidFill>
                  <a:prstClr val="black"/>
                </a:solidFill>
                <a:sym typeface="Symbol"/>
              </a:rPr>
              <a:t> </a:t>
            </a:r>
            <a:r>
              <a:rPr lang="fr-FR" dirty="0">
                <a:solidFill>
                  <a:prstClr val="black"/>
                </a:solidFill>
                <a:sym typeface="Symbol"/>
              </a:rPr>
              <a:t>future &amp; </a:t>
            </a:r>
            <a:r>
              <a:rPr lang="fr-FR" dirty="0" err="1">
                <a:solidFill>
                  <a:prstClr val="black"/>
                </a:solidFill>
                <a:sym typeface="Symbol"/>
              </a:rPr>
              <a:t>emerging</a:t>
            </a:r>
            <a:r>
              <a:rPr lang="fr-FR" dirty="0">
                <a:solidFill>
                  <a:prstClr val="black"/>
                </a:solidFill>
                <a:sym typeface="Symbol"/>
              </a:rPr>
              <a:t> </a:t>
            </a:r>
            <a:r>
              <a:rPr lang="fr-FR" dirty="0" err="1">
                <a:solidFill>
                  <a:prstClr val="black"/>
                </a:solidFill>
                <a:sym typeface="Symbol"/>
              </a:rPr>
              <a:t>energy</a:t>
            </a:r>
            <a:r>
              <a:rPr lang="fr-FR" dirty="0">
                <a:solidFill>
                  <a:prstClr val="black"/>
                </a:solidFill>
                <a:sym typeface="Symbol"/>
              </a:rPr>
              <a:t> technologies, and </a:t>
            </a:r>
            <a:r>
              <a:rPr lang="fr-FR" dirty="0" err="1">
                <a:solidFill>
                  <a:prstClr val="black"/>
                </a:solidFill>
                <a:sym typeface="Symbol"/>
              </a:rPr>
              <a:t>improve</a:t>
            </a:r>
            <a:r>
              <a:rPr lang="fr-FR" dirty="0">
                <a:solidFill>
                  <a:prstClr val="black"/>
                </a:solidFill>
                <a:sym typeface="Symbol"/>
              </a:rPr>
              <a:t> </a:t>
            </a:r>
            <a:r>
              <a:rPr lang="fr-FR" dirty="0" err="1">
                <a:solidFill>
                  <a:prstClr val="black"/>
                </a:solidFill>
                <a:sym typeface="Symbol"/>
              </a:rPr>
              <a:t>established</a:t>
            </a:r>
            <a:r>
              <a:rPr lang="fr-FR" dirty="0">
                <a:solidFill>
                  <a:prstClr val="black"/>
                </a:solidFill>
                <a:sym typeface="Symbol"/>
              </a:rPr>
              <a:t> </a:t>
            </a:r>
            <a:r>
              <a:rPr lang="fr-FR" dirty="0" err="1">
                <a:solidFill>
                  <a:prstClr val="black"/>
                </a:solidFill>
                <a:sym typeface="Symbol"/>
              </a:rPr>
              <a:t>ones</a:t>
            </a:r>
            <a:r>
              <a:rPr lang="fr-FR" dirty="0">
                <a:solidFill>
                  <a:prstClr val="black"/>
                </a:solidFill>
                <a:sym typeface="Symbol"/>
              </a:rPr>
              <a:t> </a:t>
            </a:r>
            <a:r>
              <a:rPr lang="fr-FR" dirty="0" err="1">
                <a:solidFill>
                  <a:prstClr val="black"/>
                </a:solidFill>
                <a:sym typeface="Symbol"/>
              </a:rPr>
              <a:t>through</a:t>
            </a:r>
            <a:r>
              <a:rPr lang="fr-FR" dirty="0">
                <a:solidFill>
                  <a:prstClr val="black"/>
                </a:solidFill>
                <a:sym typeface="Symbol"/>
              </a:rPr>
              <a:t> 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innovation </a:t>
            </a:r>
            <a:r>
              <a:rPr lang="fr-FR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uptake</a:t>
            </a:r>
            <a:r>
              <a:rPr lang="fr-FR" dirty="0">
                <a:solidFill>
                  <a:prstClr val="black"/>
                </a:solidFill>
                <a:sym typeface="Symbol"/>
              </a:rPr>
              <a:t>.</a:t>
            </a:r>
          </a:p>
          <a:p>
            <a:pPr algn="just"/>
            <a:endParaRPr lang="fr-FR" dirty="0">
              <a:solidFill>
                <a:prstClr val="black"/>
              </a:solidFill>
              <a:sym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191419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t="15179"/>
          <a:stretch/>
        </p:blipFill>
        <p:spPr>
          <a:xfrm>
            <a:off x="194100" y="2201678"/>
            <a:ext cx="8894817" cy="3603586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2800" y="5647616"/>
            <a:ext cx="1981200" cy="733425"/>
          </a:xfrm>
          <a:prstGeom prst="rect">
            <a:avLst/>
          </a:prstGeom>
        </p:spPr>
      </p:pic>
      <p:sp>
        <p:nvSpPr>
          <p:cNvPr id="5" name="Titel 1"/>
          <p:cNvSpPr txBox="1">
            <a:spLocks/>
          </p:cNvSpPr>
          <p:nvPr/>
        </p:nvSpPr>
        <p:spPr>
          <a:xfrm>
            <a:off x="5221522" y="958114"/>
            <a:ext cx="3922478" cy="9112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1" dirty="0" smtClean="0"/>
              <a:t>Focus on: Materials Acceleration Platform (MAP)</a:t>
            </a:r>
            <a:endParaRPr lang="en-GB" sz="2400" b="1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idx="13"/>
          </p:nvPr>
        </p:nvSpPr>
        <p:spPr>
          <a:xfrm>
            <a:off x="450912" y="6381041"/>
            <a:ext cx="8225544" cy="360041"/>
          </a:xfrm>
        </p:spPr>
        <p:txBody>
          <a:bodyPr/>
          <a:lstStyle/>
          <a:p>
            <a:r>
              <a:rPr lang="en-US" dirty="0" smtClean="0"/>
              <a:t>AMPEA</a:t>
            </a:r>
            <a:endParaRPr lang="en-US" dirty="0"/>
          </a:p>
        </p:txBody>
      </p:sp>
      <p:sp>
        <p:nvSpPr>
          <p:cNvPr id="8" name="ZoneTexte 7"/>
          <p:cNvSpPr txBox="1"/>
          <p:nvPr/>
        </p:nvSpPr>
        <p:spPr>
          <a:xfrm>
            <a:off x="6213764" y="5864013"/>
            <a:ext cx="14678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2"/>
                </a:solidFill>
              </a:rPr>
              <a:t>Courtesy of</a:t>
            </a:r>
            <a:endParaRPr lang="en-US" sz="1200" dirty="0">
              <a:solidFill>
                <a:schemeClr val="tx2"/>
              </a:solidFill>
            </a:endParaRPr>
          </a:p>
        </p:txBody>
      </p:sp>
      <p:grpSp>
        <p:nvGrpSpPr>
          <p:cNvPr id="18" name="Groupe 17"/>
          <p:cNvGrpSpPr/>
          <p:nvPr/>
        </p:nvGrpSpPr>
        <p:grpSpPr>
          <a:xfrm>
            <a:off x="286544" y="795078"/>
            <a:ext cx="4865500" cy="1265770"/>
            <a:chOff x="1245223" y="5001159"/>
            <a:chExt cx="4865500" cy="1265770"/>
          </a:xfrm>
        </p:grpSpPr>
        <p:pic>
          <p:nvPicPr>
            <p:cNvPr id="20" name="Image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9106" y="5079216"/>
              <a:ext cx="720000" cy="720000"/>
            </a:xfrm>
            <a:prstGeom prst="rect">
              <a:avLst/>
            </a:prstGeom>
          </p:spPr>
        </p:pic>
        <p:pic>
          <p:nvPicPr>
            <p:cNvPr id="21" name="Image 2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8373" y="5070695"/>
              <a:ext cx="720000" cy="720000"/>
            </a:xfrm>
            <a:prstGeom prst="rect">
              <a:avLst/>
            </a:prstGeom>
          </p:spPr>
        </p:pic>
        <p:pic>
          <p:nvPicPr>
            <p:cNvPr id="22" name="Image 2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1605" y="5052695"/>
              <a:ext cx="756000" cy="756000"/>
            </a:xfrm>
            <a:prstGeom prst="rect">
              <a:avLst/>
            </a:prstGeom>
          </p:spPr>
        </p:pic>
        <p:pic>
          <p:nvPicPr>
            <p:cNvPr id="23" name="Image 22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7682" y="5001159"/>
              <a:ext cx="876113" cy="876113"/>
            </a:xfrm>
            <a:prstGeom prst="rect">
              <a:avLst/>
            </a:prstGeom>
          </p:spPr>
        </p:pic>
        <p:sp>
          <p:nvSpPr>
            <p:cNvPr id="24" name="ZoneTexte 23"/>
            <p:cNvSpPr txBox="1"/>
            <p:nvPr/>
          </p:nvSpPr>
          <p:spPr>
            <a:xfrm>
              <a:off x="2619102" y="5790695"/>
              <a:ext cx="14678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err="1" smtClean="0">
                  <a:solidFill>
                    <a:schemeClr val="tx2"/>
                  </a:solidFill>
                </a:rPr>
                <a:t>Digitalisation</a:t>
              </a:r>
              <a:r>
                <a:rPr lang="en-US" sz="1200" dirty="0" smtClean="0">
                  <a:solidFill>
                    <a:schemeClr val="tx2"/>
                  </a:solidFill>
                </a:rPr>
                <a:t> for Energy</a:t>
              </a:r>
              <a:endParaRPr lang="en-US" sz="1200" dirty="0">
                <a:solidFill>
                  <a:schemeClr val="tx2"/>
                </a:solidFill>
              </a:endParaRPr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3859347" y="5778219"/>
              <a:ext cx="11447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chemeClr val="tx2"/>
                  </a:solidFill>
                </a:rPr>
                <a:t>Nuclear Materials</a:t>
              </a:r>
              <a:endParaRPr lang="en-US" sz="1200" dirty="0">
                <a:solidFill>
                  <a:schemeClr val="tx2"/>
                </a:solidFill>
              </a:endParaRPr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4966022" y="5805264"/>
              <a:ext cx="11447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chemeClr val="tx2"/>
                  </a:solidFill>
                </a:rPr>
                <a:t>Eco, </a:t>
              </a:r>
              <a:r>
                <a:rPr lang="en-US" sz="1200" dirty="0" err="1" smtClean="0">
                  <a:solidFill>
                    <a:schemeClr val="tx2"/>
                  </a:solidFill>
                </a:rPr>
                <a:t>Env</a:t>
              </a:r>
              <a:r>
                <a:rPr lang="en-US" sz="1200" dirty="0" smtClean="0">
                  <a:solidFill>
                    <a:schemeClr val="tx2"/>
                  </a:solidFill>
                </a:rPr>
                <a:t> &amp; </a:t>
              </a:r>
              <a:r>
                <a:rPr lang="en-US" sz="1200" dirty="0" err="1" smtClean="0">
                  <a:solidFill>
                    <a:schemeClr val="tx2"/>
                  </a:solidFill>
                </a:rPr>
                <a:t>Soc</a:t>
              </a:r>
              <a:r>
                <a:rPr lang="en-US" sz="1200" dirty="0" smtClean="0">
                  <a:solidFill>
                    <a:schemeClr val="tx2"/>
                  </a:solidFill>
                </a:rPr>
                <a:t> Impacts</a:t>
              </a:r>
              <a:endParaRPr lang="en-US" sz="1200" dirty="0">
                <a:solidFill>
                  <a:schemeClr val="tx2"/>
                </a:solidFill>
              </a:endParaRPr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1245223" y="5862463"/>
              <a:ext cx="11447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chemeClr val="tx2"/>
                  </a:solidFill>
                </a:rPr>
                <a:t>AMPEA</a:t>
              </a:r>
              <a:endParaRPr lang="en-US" sz="1200" dirty="0">
                <a:solidFill>
                  <a:schemeClr val="tx2"/>
                </a:solidFill>
              </a:endParaRPr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2074256" y="5192244"/>
              <a:ext cx="114470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tx2"/>
                  </a:solidFill>
                </a:rPr>
                <a:t>+</a:t>
              </a:r>
              <a:endParaRPr lang="en-US" sz="2800" dirty="0">
                <a:solidFill>
                  <a:schemeClr val="tx2"/>
                </a:solidFill>
              </a:endParaRPr>
            </a:p>
          </p:txBody>
        </p:sp>
      </p:grpSp>
      <p:sp>
        <p:nvSpPr>
          <p:cNvPr id="45" name="Titel 1"/>
          <p:cNvSpPr txBox="1">
            <a:spLocks/>
          </p:cNvSpPr>
          <p:nvPr/>
        </p:nvSpPr>
        <p:spPr>
          <a:xfrm>
            <a:off x="429003" y="2348880"/>
            <a:ext cx="2152876" cy="911225"/>
          </a:xfrm>
          <a:prstGeom prst="rect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600" dirty="0" smtClean="0"/>
              <a:t>Only 2% of materials R&amp;D make it to commercialization</a:t>
            </a:r>
            <a:endParaRPr lang="en-GB" sz="1600" dirty="0"/>
          </a:p>
        </p:txBody>
      </p:sp>
      <p:pic>
        <p:nvPicPr>
          <p:cNvPr id="46" name="Image 4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30149"/>
            <a:ext cx="1702044" cy="615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2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>
                <a:solidFill>
                  <a:schemeClr val="tx1"/>
                </a:solidFill>
              </a:rPr>
              <a:t>www.eera-set.eu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idx="13"/>
          </p:nvPr>
        </p:nvSpPr>
        <p:spPr>
          <a:xfrm>
            <a:off x="450912" y="6381327"/>
            <a:ext cx="8225544" cy="360041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AMPEA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3"/>
          <a:srcRect r="30251"/>
          <a:stretch/>
        </p:blipFill>
        <p:spPr>
          <a:xfrm>
            <a:off x="1168703" y="375943"/>
            <a:ext cx="6789961" cy="5899914"/>
          </a:xfrm>
          <a:prstGeom prst="rect">
            <a:avLst/>
          </a:prstGeom>
        </p:spPr>
      </p:pic>
      <p:sp>
        <p:nvSpPr>
          <p:cNvPr id="6" name="Titel 1"/>
          <p:cNvSpPr>
            <a:spLocks noGrp="1"/>
          </p:cNvSpPr>
          <p:nvPr>
            <p:ph type="title" idx="4294967295"/>
          </p:nvPr>
        </p:nvSpPr>
        <p:spPr>
          <a:xfrm>
            <a:off x="755576" y="21060"/>
            <a:ext cx="6860216" cy="911225"/>
          </a:xfrm>
        </p:spPr>
        <p:txBody>
          <a:bodyPr>
            <a:noAutofit/>
          </a:bodyPr>
          <a:lstStyle/>
          <a:p>
            <a:r>
              <a:rPr lang="fr-FR" sz="2800" b="1" dirty="0" err="1" smtClean="0"/>
              <a:t>MAPs</a:t>
            </a:r>
            <a:r>
              <a:rPr lang="fr-FR" sz="2800" b="1" dirty="0" smtClean="0"/>
              <a:t> in Europe</a:t>
            </a:r>
            <a:endParaRPr lang="en-GB" sz="28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251698" y="548680"/>
            <a:ext cx="8640604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Systemic challenges</a:t>
            </a:r>
            <a:r>
              <a:rPr lang="en-US" dirty="0" smtClean="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>
                <a:sym typeface="Wingdings" panose="05000000000000000000" pitchFamily="2" charset="2"/>
              </a:rPr>
              <a:t>Many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 err="1" smtClean="0">
                <a:sym typeface="Wingdings" panose="05000000000000000000" pitchFamily="2" charset="2"/>
              </a:rPr>
              <a:t>labs</a:t>
            </a:r>
            <a:r>
              <a:rPr lang="fr-FR" dirty="0" smtClean="0">
                <a:sym typeface="Wingdings" panose="05000000000000000000" pitchFamily="2" charset="2"/>
              </a:rPr>
              <a:t> not </a:t>
            </a:r>
            <a:r>
              <a:rPr lang="fr-FR" dirty="0" err="1" smtClean="0">
                <a:sym typeface="Wingdings" panose="05000000000000000000" pitchFamily="2" charset="2"/>
              </a:rPr>
              <a:t>participating</a:t>
            </a:r>
            <a:r>
              <a:rPr lang="fr-FR" dirty="0" smtClean="0">
                <a:sym typeface="Wingdings" panose="05000000000000000000" pitchFamily="2" charset="2"/>
              </a:rPr>
              <a:t> in MAP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 smtClean="0">
                <a:sym typeface="Wingdings" panose="05000000000000000000" pitchFamily="2" charset="2"/>
              </a:rPr>
              <a:t>Can </a:t>
            </a:r>
            <a:r>
              <a:rPr lang="fr-FR" dirty="0" err="1" smtClean="0">
                <a:sym typeface="Wingdings" panose="05000000000000000000" pitchFamily="2" charset="2"/>
              </a:rPr>
              <a:t>benefit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 err="1" smtClean="0">
                <a:sym typeface="Wingdings" panose="05000000000000000000" pitchFamily="2" charset="2"/>
              </a:rPr>
              <a:t>from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 err="1" smtClean="0">
                <a:sym typeface="Wingdings" panose="05000000000000000000" pitchFamily="2" charset="2"/>
              </a:rPr>
              <a:t>using</a:t>
            </a:r>
            <a:r>
              <a:rPr lang="fr-FR" dirty="0" smtClean="0">
                <a:sym typeface="Wingdings" panose="05000000000000000000" pitchFamily="2" charset="2"/>
              </a:rPr>
              <a:t> MAP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 err="1">
                <a:sym typeface="Wingdings" panose="05000000000000000000" pitchFamily="2" charset="2"/>
              </a:rPr>
              <a:t>Hold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 err="1">
                <a:sym typeface="Wingdings" panose="05000000000000000000" pitchFamily="2" charset="2"/>
              </a:rPr>
              <a:t>valuable</a:t>
            </a:r>
            <a:r>
              <a:rPr lang="fr-FR" dirty="0">
                <a:sym typeface="Wingdings" panose="05000000000000000000" pitchFamily="2" charset="2"/>
              </a:rPr>
              <a:t> data and </a:t>
            </a:r>
            <a:r>
              <a:rPr lang="fr-FR" dirty="0" err="1" smtClean="0">
                <a:sym typeface="Wingdings" panose="05000000000000000000" pitchFamily="2" charset="2"/>
              </a:rPr>
              <a:t>skills</a:t>
            </a:r>
            <a:endParaRPr lang="fr-FR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>
                <a:sym typeface="Wingdings" panose="05000000000000000000" pitchFamily="2" charset="2"/>
              </a:rPr>
              <a:t>MAPs</a:t>
            </a:r>
            <a:r>
              <a:rPr lang="fr-FR" dirty="0" smtClean="0">
                <a:sym typeface="Wingdings" panose="05000000000000000000" pitchFamily="2" charset="2"/>
              </a:rPr>
              <a:t> are </a:t>
            </a:r>
            <a:r>
              <a:rPr lang="fr-FR" dirty="0" err="1" smtClean="0">
                <a:sym typeface="Wingdings" panose="05000000000000000000" pitchFamily="2" charset="2"/>
              </a:rPr>
              <a:t>being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 err="1" smtClean="0">
                <a:sym typeface="Wingdings" panose="05000000000000000000" pitchFamily="2" charset="2"/>
              </a:rPr>
              <a:t>born</a:t>
            </a:r>
            <a:r>
              <a:rPr lang="fr-FR" dirty="0" smtClean="0">
                <a:sym typeface="Wingdings" panose="05000000000000000000" pitchFamily="2" charset="2"/>
              </a:rPr>
              <a:t> all over EU but not </a:t>
            </a:r>
            <a:r>
              <a:rPr lang="fr-FR" dirty="0" err="1" smtClean="0">
                <a:sym typeface="Wingdings" panose="05000000000000000000" pitchFamily="2" charset="2"/>
              </a:rPr>
              <a:t>communicating</a:t>
            </a:r>
            <a:endParaRPr lang="fr-FR" dirty="0" smtClean="0">
              <a:sym typeface="Wingdings" panose="05000000000000000000" pitchFamily="2" charset="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 smtClean="0">
                <a:sym typeface="Wingdings" panose="05000000000000000000" pitchFamily="2" charset="2"/>
              </a:rPr>
              <a:t>Share best practices &amp; </a:t>
            </a:r>
            <a:r>
              <a:rPr lang="fr-FR" dirty="0" err="1" smtClean="0">
                <a:sym typeface="Wingdings" panose="05000000000000000000" pitchFamily="2" charset="2"/>
              </a:rPr>
              <a:t>bad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 err="1" smtClean="0">
                <a:sym typeface="Wingdings" panose="05000000000000000000" pitchFamily="2" charset="2"/>
              </a:rPr>
              <a:t>experiences</a:t>
            </a:r>
            <a:r>
              <a:rPr lang="fr-FR" dirty="0" smtClean="0">
                <a:sym typeface="Wingdings" panose="05000000000000000000" pitchFamily="2" charset="2"/>
              </a:rPr>
              <a:t>, </a:t>
            </a:r>
            <a:r>
              <a:rPr lang="fr-FR" dirty="0" err="1" smtClean="0">
                <a:sym typeface="Wingdings" panose="05000000000000000000" pitchFamily="2" charset="2"/>
              </a:rPr>
              <a:t>complement</a:t>
            </a:r>
            <a:r>
              <a:rPr lang="fr-FR" dirty="0" smtClean="0">
                <a:sym typeface="Wingdings" panose="05000000000000000000" pitchFamily="2" charset="2"/>
              </a:rPr>
              <a:t> one </a:t>
            </a:r>
            <a:r>
              <a:rPr lang="fr-FR" dirty="0" err="1" smtClean="0">
                <a:sym typeface="Wingdings" panose="05000000000000000000" pitchFamily="2" charset="2"/>
              </a:rPr>
              <a:t>another</a:t>
            </a:r>
            <a:endParaRPr lang="fr-FR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sym typeface="Wingdings" panose="05000000000000000000" pitchFamily="2" charset="2"/>
              </a:rPr>
              <a:t>New </a:t>
            </a:r>
            <a:r>
              <a:rPr lang="fr-FR" dirty="0" err="1" smtClean="0">
                <a:sym typeface="Wingdings" panose="05000000000000000000" pitchFamily="2" charset="2"/>
              </a:rPr>
              <a:t>tools</a:t>
            </a:r>
            <a:r>
              <a:rPr lang="fr-FR" dirty="0" smtClean="0">
                <a:sym typeface="Wingdings" panose="05000000000000000000" pitchFamily="2" charset="2"/>
              </a:rPr>
              <a:t> (ML, </a:t>
            </a:r>
            <a:r>
              <a:rPr lang="fr-FR" dirty="0" err="1" smtClean="0">
                <a:sym typeface="Wingdings" panose="05000000000000000000" pitchFamily="2" charset="2"/>
              </a:rPr>
              <a:t>robotics</a:t>
            </a:r>
            <a:r>
              <a:rPr lang="fr-FR" dirty="0" smtClean="0">
                <a:sym typeface="Wingdings" panose="05000000000000000000" pitchFamily="2" charset="2"/>
              </a:rPr>
              <a:t>..) are </a:t>
            </a:r>
            <a:r>
              <a:rPr lang="fr-FR" dirty="0" err="1" smtClean="0">
                <a:sym typeface="Wingdings" panose="05000000000000000000" pitchFamily="2" charset="2"/>
              </a:rPr>
              <a:t>available</a:t>
            </a:r>
            <a:r>
              <a:rPr lang="fr-FR" dirty="0" smtClean="0">
                <a:sym typeface="Wingdings" panose="05000000000000000000" pitchFamily="2" charset="2"/>
              </a:rPr>
              <a:t> but not </a:t>
            </a:r>
            <a:r>
              <a:rPr lang="fr-FR" dirty="0" err="1" smtClean="0">
                <a:sym typeface="Wingdings" panose="05000000000000000000" pitchFamily="2" charset="2"/>
              </a:rPr>
              <a:t>enough</a:t>
            </a:r>
            <a:r>
              <a:rPr lang="fr-FR" dirty="0" smtClean="0">
                <a:sym typeface="Wingdings" panose="05000000000000000000" pitchFamily="2" charset="2"/>
              </a:rPr>
              <a:t> experts and </a:t>
            </a:r>
            <a:r>
              <a:rPr lang="fr-FR" dirty="0" err="1" smtClean="0">
                <a:sym typeface="Wingdings" panose="05000000000000000000" pitchFamily="2" charset="2"/>
              </a:rPr>
              <a:t>teachers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>
                <a:sym typeface="Wingdings" panose="05000000000000000000" pitchFamily="2" charset="2"/>
              </a:rPr>
              <a:t>Industrial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 err="1" smtClean="0">
                <a:sym typeface="Wingdings" panose="05000000000000000000" pitchFamily="2" charset="2"/>
              </a:rPr>
              <a:t>involvement</a:t>
            </a:r>
            <a:endParaRPr lang="fr-FR" dirty="0" smtClean="0">
              <a:sym typeface="Wingdings" panose="05000000000000000000" pitchFamily="2" charset="2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779588" y="2934888"/>
            <a:ext cx="3672408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fr-FR" b="1" dirty="0" err="1" smtClean="0"/>
              <a:t>Technical</a:t>
            </a:r>
            <a:r>
              <a:rPr lang="fr-FR" b="1" dirty="0" smtClean="0"/>
              <a:t> challenges:</a:t>
            </a:r>
            <a:endParaRPr lang="en-US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/>
              <a:t>Metadata</a:t>
            </a:r>
            <a:r>
              <a:rPr lang="fr-FR" dirty="0"/>
              <a:t>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/>
              <a:t>Device</a:t>
            </a:r>
            <a:r>
              <a:rPr lang="fr-FR" dirty="0" smtClean="0"/>
              <a:t> </a:t>
            </a:r>
            <a:r>
              <a:rPr lang="fr-FR" dirty="0" err="1" smtClean="0"/>
              <a:t>integration</a:t>
            </a:r>
            <a:r>
              <a:rPr lang="fr-FR" dirty="0" smtClean="0"/>
              <a:t> </a:t>
            </a: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/>
              <a:t>Lab</a:t>
            </a:r>
            <a:r>
              <a:rPr lang="fr-FR" dirty="0" smtClean="0"/>
              <a:t>-to-</a:t>
            </a:r>
            <a:r>
              <a:rPr lang="fr-FR" dirty="0" err="1" smtClean="0"/>
              <a:t>Lab</a:t>
            </a:r>
            <a:r>
              <a:rPr lang="fr-FR" dirty="0" smtClean="0"/>
              <a:t> </a:t>
            </a:r>
            <a:r>
              <a:rPr lang="fr-FR" dirty="0" err="1" smtClean="0"/>
              <a:t>integration</a:t>
            </a: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/>
              <a:t>Wider</a:t>
            </a:r>
            <a:r>
              <a:rPr lang="fr-FR" dirty="0" smtClean="0"/>
              <a:t> class of </a:t>
            </a:r>
            <a:r>
              <a:rPr lang="fr-FR" dirty="0" err="1" smtClean="0"/>
              <a:t>materials</a:t>
            </a:r>
            <a:endParaRPr lang="fr-FR" dirty="0"/>
          </a:p>
          <a:p>
            <a:endParaRPr lang="fr-FR" dirty="0" smtClean="0"/>
          </a:p>
        </p:txBody>
      </p:sp>
      <p:sp>
        <p:nvSpPr>
          <p:cNvPr id="11" name="Rectangle 10"/>
          <p:cNvSpPr/>
          <p:nvPr/>
        </p:nvSpPr>
        <p:spPr>
          <a:xfrm>
            <a:off x="-252536" y="5497556"/>
            <a:ext cx="7560662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65200" lvl="2" algn="ctr">
              <a:lnSpc>
                <a:spcPct val="110000"/>
              </a:lnSpc>
            </a:pPr>
            <a:r>
              <a:rPr lang="en-GB" sz="2400" b="1" i="1" dirty="0" smtClean="0"/>
              <a:t>Create: </a:t>
            </a:r>
            <a:r>
              <a:rPr lang="en-GB" sz="2400" b="1" i="1" dirty="0"/>
              <a:t>Transversal Energy Materials and Integration Acceleration Platform Network for succeeding CET</a:t>
            </a:r>
          </a:p>
          <a:p>
            <a:pPr marL="565200" lvl="2" algn="ctr">
              <a:lnSpc>
                <a:spcPct val="110000"/>
              </a:lnSpc>
            </a:pPr>
            <a:endParaRPr lang="fr-FR" sz="2200" b="1" i="1" u="sng" dirty="0">
              <a:solidFill>
                <a:srgbClr val="FF0000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450912" y="4123213"/>
            <a:ext cx="3672408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fr-FR" b="1" dirty="0" err="1" smtClean="0"/>
              <a:t>Societal</a:t>
            </a:r>
            <a:r>
              <a:rPr lang="fr-FR" b="1" dirty="0" smtClean="0"/>
              <a:t> challenges :</a:t>
            </a:r>
            <a:endParaRPr lang="en-US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/>
              <a:t>Circularity</a:t>
            </a: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/>
              <a:t>Safety</a:t>
            </a: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Resource </a:t>
            </a:r>
            <a:r>
              <a:rPr lang="fr-FR" dirty="0" err="1" smtClean="0"/>
              <a:t>efficiency</a:t>
            </a:r>
            <a:endParaRPr lang="fr-FR" dirty="0"/>
          </a:p>
          <a:p>
            <a:endParaRPr lang="fr-FR" dirty="0" smtClean="0"/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5085" y="5600541"/>
            <a:ext cx="1508178" cy="666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973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www.eera-set.eu</a:t>
            </a:r>
            <a:endParaRPr lang="en-GB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idx="13"/>
          </p:nvPr>
        </p:nvSpPr>
        <p:spPr>
          <a:xfrm>
            <a:off x="450912" y="6381327"/>
            <a:ext cx="8225544" cy="360041"/>
          </a:xfrm>
        </p:spPr>
        <p:txBody>
          <a:bodyPr/>
          <a:lstStyle/>
          <a:p>
            <a:r>
              <a:rPr lang="en-US" dirty="0" smtClean="0"/>
              <a:t>AMPEA</a:t>
            </a:r>
            <a:endParaRPr lang="en-US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9695" y="53113"/>
            <a:ext cx="1508178" cy="666048"/>
          </a:xfrm>
          <a:prstGeom prst="rect">
            <a:avLst/>
          </a:prstGeom>
        </p:spPr>
      </p:pic>
      <p:grpSp>
        <p:nvGrpSpPr>
          <p:cNvPr id="9" name="Groupe 8"/>
          <p:cNvGrpSpPr/>
          <p:nvPr/>
        </p:nvGrpSpPr>
        <p:grpSpPr>
          <a:xfrm>
            <a:off x="876859" y="1575001"/>
            <a:ext cx="7445790" cy="4584774"/>
            <a:chOff x="1203084" y="1364506"/>
            <a:chExt cx="6566234" cy="4064000"/>
          </a:xfrm>
        </p:grpSpPr>
        <p:grpSp>
          <p:nvGrpSpPr>
            <p:cNvPr id="10" name="Groupe 9"/>
            <p:cNvGrpSpPr/>
            <p:nvPr/>
          </p:nvGrpSpPr>
          <p:grpSpPr>
            <a:xfrm>
              <a:off x="1526397" y="1364506"/>
              <a:ext cx="6096019" cy="4064000"/>
              <a:chOff x="1523991" y="1397000"/>
              <a:chExt cx="6096019" cy="4064000"/>
            </a:xfrm>
          </p:grpSpPr>
          <p:sp>
            <p:nvSpPr>
              <p:cNvPr id="32" name="Forme libre 31"/>
              <p:cNvSpPr/>
              <p:nvPr/>
            </p:nvSpPr>
            <p:spPr>
              <a:xfrm>
                <a:off x="1525279" y="1397000"/>
                <a:ext cx="1991320" cy="4064000"/>
              </a:xfrm>
              <a:custGeom>
                <a:avLst/>
                <a:gdLst>
                  <a:gd name="connsiteX0" fmla="*/ 0 w 1991320"/>
                  <a:gd name="connsiteY0" fmla="*/ 199132 h 4064000"/>
                  <a:gd name="connsiteX1" fmla="*/ 199132 w 1991320"/>
                  <a:gd name="connsiteY1" fmla="*/ 0 h 4064000"/>
                  <a:gd name="connsiteX2" fmla="*/ 1792188 w 1991320"/>
                  <a:gd name="connsiteY2" fmla="*/ 0 h 4064000"/>
                  <a:gd name="connsiteX3" fmla="*/ 1991320 w 1991320"/>
                  <a:gd name="connsiteY3" fmla="*/ 199132 h 4064000"/>
                  <a:gd name="connsiteX4" fmla="*/ 1991320 w 1991320"/>
                  <a:gd name="connsiteY4" fmla="*/ 3864868 h 4064000"/>
                  <a:gd name="connsiteX5" fmla="*/ 1792188 w 1991320"/>
                  <a:gd name="connsiteY5" fmla="*/ 4064000 h 4064000"/>
                  <a:gd name="connsiteX6" fmla="*/ 199132 w 1991320"/>
                  <a:gd name="connsiteY6" fmla="*/ 4064000 h 4064000"/>
                  <a:gd name="connsiteX7" fmla="*/ 0 w 1991320"/>
                  <a:gd name="connsiteY7" fmla="*/ 3864868 h 4064000"/>
                  <a:gd name="connsiteX8" fmla="*/ 0 w 1991320"/>
                  <a:gd name="connsiteY8" fmla="*/ 199132 h 4064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91320" h="4064000">
                    <a:moveTo>
                      <a:pt x="0" y="199132"/>
                    </a:moveTo>
                    <a:cubicBezTo>
                      <a:pt x="0" y="89154"/>
                      <a:pt x="89154" y="0"/>
                      <a:pt x="199132" y="0"/>
                    </a:cubicBezTo>
                    <a:lnTo>
                      <a:pt x="1792188" y="0"/>
                    </a:lnTo>
                    <a:cubicBezTo>
                      <a:pt x="1902166" y="0"/>
                      <a:pt x="1991320" y="89154"/>
                      <a:pt x="1991320" y="199132"/>
                    </a:cubicBezTo>
                    <a:lnTo>
                      <a:pt x="1991320" y="3864868"/>
                    </a:lnTo>
                    <a:cubicBezTo>
                      <a:pt x="1991320" y="3974846"/>
                      <a:pt x="1902166" y="4064000"/>
                      <a:pt x="1792188" y="4064000"/>
                    </a:cubicBezTo>
                    <a:lnTo>
                      <a:pt x="199132" y="4064000"/>
                    </a:lnTo>
                    <a:cubicBezTo>
                      <a:pt x="89154" y="4064000"/>
                      <a:pt x="0" y="3974846"/>
                      <a:pt x="0" y="3864868"/>
                    </a:cubicBezTo>
                    <a:lnTo>
                      <a:pt x="0" y="1991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70688" tIns="1796288" rIns="170688" bIns="983488" numCol="1" spcCol="1270" anchor="ctr" anchorCtr="0">
                <a:noAutofit/>
              </a:bodyPr>
              <a:lstStyle/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2400" b="1" kern="1200" dirty="0" smtClean="0">
                  <a:solidFill>
                    <a:schemeClr val="tx1"/>
                  </a:solidFill>
                </a:endParaRPr>
              </a:p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2400" b="1" dirty="0">
                  <a:solidFill>
                    <a:schemeClr val="tx1"/>
                  </a:solidFill>
                </a:endParaRPr>
              </a:p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2400" b="1" kern="1200" dirty="0" smtClean="0">
                  <a:solidFill>
                    <a:schemeClr val="tx1"/>
                  </a:solidFill>
                </a:endParaRPr>
              </a:p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fr-FR" sz="2000" b="1" kern="1200" dirty="0" smtClean="0">
                    <a:solidFill>
                      <a:schemeClr val="tx1"/>
                    </a:solidFill>
                  </a:rPr>
                  <a:t>WG1: </a:t>
                </a:r>
                <a:r>
                  <a:rPr lang="fr-FR" sz="2000" b="1" kern="1200" dirty="0" err="1" smtClean="0">
                    <a:solidFill>
                      <a:schemeClr val="tx1"/>
                    </a:solidFill>
                  </a:rPr>
                  <a:t>Perovskites</a:t>
                </a:r>
                <a:endParaRPr lang="fr-FR" sz="2000" b="1" kern="1200" dirty="0" smtClean="0">
                  <a:solidFill>
                    <a:schemeClr val="tx1"/>
                  </a:solidFill>
                </a:endParaRPr>
              </a:p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2400" b="1" kern="1200" dirty="0" smtClean="0">
                  <a:solidFill>
                    <a:schemeClr val="tx1"/>
                  </a:solidFill>
                </a:endParaRPr>
              </a:p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2400" b="1" kern="1200" dirty="0" smtClean="0">
                  <a:solidFill>
                    <a:schemeClr val="tx1"/>
                  </a:solidFill>
                </a:endParaRPr>
              </a:p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2800" kern="1200" dirty="0" smtClean="0"/>
              </a:p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2800" kern="1200" dirty="0" smtClean="0"/>
              </a:p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2800" kern="1200" dirty="0" smtClean="0"/>
              </a:p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2800" kern="1200" dirty="0" smtClean="0"/>
              </a:p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2800" kern="1200" dirty="0" smtClean="0"/>
              </a:p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2800" kern="1200" dirty="0"/>
              </a:p>
            </p:txBody>
          </p:sp>
          <p:sp>
            <p:nvSpPr>
              <p:cNvPr id="33" name="Ellipse 32"/>
              <p:cNvSpPr/>
              <p:nvPr/>
            </p:nvSpPr>
            <p:spPr>
              <a:xfrm>
                <a:off x="2183437" y="1461742"/>
                <a:ext cx="675004" cy="675004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4" name="Forme libre 33"/>
              <p:cNvSpPr/>
              <p:nvPr/>
            </p:nvSpPr>
            <p:spPr>
              <a:xfrm>
                <a:off x="3576339" y="1397000"/>
                <a:ext cx="1991320" cy="4064000"/>
              </a:xfrm>
              <a:custGeom>
                <a:avLst/>
                <a:gdLst>
                  <a:gd name="connsiteX0" fmla="*/ 0 w 1991320"/>
                  <a:gd name="connsiteY0" fmla="*/ 199132 h 4064000"/>
                  <a:gd name="connsiteX1" fmla="*/ 199132 w 1991320"/>
                  <a:gd name="connsiteY1" fmla="*/ 0 h 4064000"/>
                  <a:gd name="connsiteX2" fmla="*/ 1792188 w 1991320"/>
                  <a:gd name="connsiteY2" fmla="*/ 0 h 4064000"/>
                  <a:gd name="connsiteX3" fmla="*/ 1991320 w 1991320"/>
                  <a:gd name="connsiteY3" fmla="*/ 199132 h 4064000"/>
                  <a:gd name="connsiteX4" fmla="*/ 1991320 w 1991320"/>
                  <a:gd name="connsiteY4" fmla="*/ 3864868 h 4064000"/>
                  <a:gd name="connsiteX5" fmla="*/ 1792188 w 1991320"/>
                  <a:gd name="connsiteY5" fmla="*/ 4064000 h 4064000"/>
                  <a:gd name="connsiteX6" fmla="*/ 199132 w 1991320"/>
                  <a:gd name="connsiteY6" fmla="*/ 4064000 h 4064000"/>
                  <a:gd name="connsiteX7" fmla="*/ 0 w 1991320"/>
                  <a:gd name="connsiteY7" fmla="*/ 3864868 h 4064000"/>
                  <a:gd name="connsiteX8" fmla="*/ 0 w 1991320"/>
                  <a:gd name="connsiteY8" fmla="*/ 199132 h 4064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91320" h="4064000">
                    <a:moveTo>
                      <a:pt x="0" y="199132"/>
                    </a:moveTo>
                    <a:cubicBezTo>
                      <a:pt x="0" y="89154"/>
                      <a:pt x="89154" y="0"/>
                      <a:pt x="199132" y="0"/>
                    </a:cubicBezTo>
                    <a:lnTo>
                      <a:pt x="1792188" y="0"/>
                    </a:lnTo>
                    <a:cubicBezTo>
                      <a:pt x="1902166" y="0"/>
                      <a:pt x="1991320" y="89154"/>
                      <a:pt x="1991320" y="199132"/>
                    </a:cubicBezTo>
                    <a:lnTo>
                      <a:pt x="1991320" y="3864868"/>
                    </a:lnTo>
                    <a:cubicBezTo>
                      <a:pt x="1991320" y="3974846"/>
                      <a:pt x="1902166" y="4064000"/>
                      <a:pt x="1792188" y="4064000"/>
                    </a:cubicBezTo>
                    <a:lnTo>
                      <a:pt x="199132" y="4064000"/>
                    </a:lnTo>
                    <a:cubicBezTo>
                      <a:pt x="89154" y="4064000"/>
                      <a:pt x="0" y="3974846"/>
                      <a:pt x="0" y="3864868"/>
                    </a:cubicBezTo>
                    <a:lnTo>
                      <a:pt x="0" y="1991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6">
                      <a:lumMod val="40000"/>
                      <a:lumOff val="60000"/>
                    </a:schemeClr>
                  </a:gs>
                  <a:gs pos="83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6">
                      <a:lumMod val="20000"/>
                      <a:lumOff val="80000"/>
                    </a:schemeClr>
                  </a:gs>
                </a:gsLst>
                <a:lin ang="5400000" scaled="1"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70688" tIns="1796288" rIns="170688" bIns="983488" numCol="1" spcCol="1270" anchor="ctr" anchorCtr="0">
                <a:noAutofit/>
              </a:bodyPr>
              <a:lstStyle/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2400" b="1" kern="1200" dirty="0" smtClean="0">
                  <a:solidFill>
                    <a:schemeClr val="tx1"/>
                  </a:solidFill>
                </a:endParaRPr>
              </a:p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2000" b="1" kern="1200" dirty="0" smtClean="0">
                  <a:solidFill>
                    <a:schemeClr val="tx1"/>
                  </a:solidFill>
                </a:endParaRPr>
              </a:p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fr-FR" sz="2000" b="1" kern="1200" dirty="0" smtClean="0">
                    <a:solidFill>
                      <a:schemeClr val="tx1"/>
                    </a:solidFill>
                  </a:rPr>
                  <a:t>WG2: Met. </a:t>
                </a:r>
                <a:r>
                  <a:rPr lang="fr-FR" sz="2000" b="1" kern="1200" dirty="0" err="1" smtClean="0">
                    <a:solidFill>
                      <a:schemeClr val="tx1"/>
                    </a:solidFill>
                  </a:rPr>
                  <a:t>alloys</a:t>
                </a:r>
                <a:endParaRPr lang="fr-FR" sz="2000" b="1" kern="1200" dirty="0" smtClean="0">
                  <a:solidFill>
                    <a:schemeClr val="tx1"/>
                  </a:solidFill>
                </a:endParaRPr>
              </a:p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2400" b="1" kern="1200" dirty="0" smtClean="0">
                  <a:solidFill>
                    <a:schemeClr val="tx1"/>
                  </a:solidFill>
                </a:endParaRPr>
              </a:p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2800" b="1" kern="1200" dirty="0" smtClean="0"/>
              </a:p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2800" b="1" kern="1200" dirty="0" smtClean="0"/>
              </a:p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2800" b="1" kern="1200" dirty="0" smtClean="0"/>
              </a:p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2800" b="1" kern="1200" dirty="0" smtClean="0"/>
              </a:p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2800" b="1" kern="1200" dirty="0" smtClean="0"/>
              </a:p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2800" b="1" kern="1200" dirty="0"/>
              </a:p>
            </p:txBody>
          </p:sp>
          <p:sp>
            <p:nvSpPr>
              <p:cNvPr id="35" name="Ellipse 34"/>
              <p:cNvSpPr/>
              <p:nvPr/>
            </p:nvSpPr>
            <p:spPr>
              <a:xfrm>
                <a:off x="4230058" y="1453947"/>
                <a:ext cx="675004" cy="675004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6" name="Forme libre 35"/>
              <p:cNvSpPr/>
              <p:nvPr/>
            </p:nvSpPr>
            <p:spPr>
              <a:xfrm>
                <a:off x="5627399" y="1397000"/>
                <a:ext cx="1991320" cy="4064000"/>
              </a:xfrm>
              <a:custGeom>
                <a:avLst/>
                <a:gdLst>
                  <a:gd name="connsiteX0" fmla="*/ 0 w 1991320"/>
                  <a:gd name="connsiteY0" fmla="*/ 199132 h 4064000"/>
                  <a:gd name="connsiteX1" fmla="*/ 199132 w 1991320"/>
                  <a:gd name="connsiteY1" fmla="*/ 0 h 4064000"/>
                  <a:gd name="connsiteX2" fmla="*/ 1792188 w 1991320"/>
                  <a:gd name="connsiteY2" fmla="*/ 0 h 4064000"/>
                  <a:gd name="connsiteX3" fmla="*/ 1991320 w 1991320"/>
                  <a:gd name="connsiteY3" fmla="*/ 199132 h 4064000"/>
                  <a:gd name="connsiteX4" fmla="*/ 1991320 w 1991320"/>
                  <a:gd name="connsiteY4" fmla="*/ 3864868 h 4064000"/>
                  <a:gd name="connsiteX5" fmla="*/ 1792188 w 1991320"/>
                  <a:gd name="connsiteY5" fmla="*/ 4064000 h 4064000"/>
                  <a:gd name="connsiteX6" fmla="*/ 199132 w 1991320"/>
                  <a:gd name="connsiteY6" fmla="*/ 4064000 h 4064000"/>
                  <a:gd name="connsiteX7" fmla="*/ 0 w 1991320"/>
                  <a:gd name="connsiteY7" fmla="*/ 3864868 h 4064000"/>
                  <a:gd name="connsiteX8" fmla="*/ 0 w 1991320"/>
                  <a:gd name="connsiteY8" fmla="*/ 199132 h 4064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91320" h="4064000">
                    <a:moveTo>
                      <a:pt x="0" y="199132"/>
                    </a:moveTo>
                    <a:cubicBezTo>
                      <a:pt x="0" y="89154"/>
                      <a:pt x="89154" y="0"/>
                      <a:pt x="199132" y="0"/>
                    </a:cubicBezTo>
                    <a:lnTo>
                      <a:pt x="1792188" y="0"/>
                    </a:lnTo>
                    <a:cubicBezTo>
                      <a:pt x="1902166" y="0"/>
                      <a:pt x="1991320" y="89154"/>
                      <a:pt x="1991320" y="199132"/>
                    </a:cubicBezTo>
                    <a:lnTo>
                      <a:pt x="1991320" y="3864868"/>
                    </a:lnTo>
                    <a:cubicBezTo>
                      <a:pt x="1991320" y="3974846"/>
                      <a:pt x="1902166" y="4064000"/>
                      <a:pt x="1792188" y="4064000"/>
                    </a:cubicBezTo>
                    <a:lnTo>
                      <a:pt x="199132" y="4064000"/>
                    </a:lnTo>
                    <a:cubicBezTo>
                      <a:pt x="89154" y="4064000"/>
                      <a:pt x="0" y="3974846"/>
                      <a:pt x="0" y="3864868"/>
                    </a:cubicBezTo>
                    <a:lnTo>
                      <a:pt x="0" y="1991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3">
                      <a:lumMod val="40000"/>
                      <a:lumOff val="60000"/>
                    </a:schemeClr>
                  </a:gs>
                  <a:gs pos="83000">
                    <a:schemeClr val="accent3">
                      <a:lumMod val="60000"/>
                      <a:lumOff val="40000"/>
                    </a:schemeClr>
                  </a:gs>
                  <a:gs pos="100000">
                    <a:schemeClr val="accent3">
                      <a:lumMod val="20000"/>
                      <a:lumOff val="80000"/>
                    </a:schemeClr>
                  </a:gs>
                </a:gsLst>
                <a:lin ang="5400000" scaled="1"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70688" tIns="1796288" rIns="170688" bIns="983488" numCol="1" spcCol="1270" anchor="ctr" anchorCtr="0">
                <a:noAutofit/>
              </a:bodyPr>
              <a:lstStyle/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2400" b="1" kern="1200" dirty="0" smtClean="0">
                  <a:solidFill>
                    <a:schemeClr val="tx1"/>
                  </a:solidFill>
                </a:endParaRPr>
              </a:p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2400" b="1" dirty="0">
                  <a:solidFill>
                    <a:schemeClr val="tx1"/>
                  </a:solidFill>
                </a:endParaRPr>
              </a:p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2400" b="1" kern="1200" dirty="0" smtClean="0">
                  <a:solidFill>
                    <a:schemeClr val="tx1"/>
                  </a:solidFill>
                </a:endParaRPr>
              </a:p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fr-FR" sz="2000" b="1" kern="1200" dirty="0" smtClean="0">
                    <a:solidFill>
                      <a:schemeClr val="tx1"/>
                    </a:solidFill>
                  </a:rPr>
                  <a:t>WG3: New mat.</a:t>
                </a:r>
              </a:p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2400" b="1" kern="1200" dirty="0" smtClean="0">
                  <a:solidFill>
                    <a:schemeClr val="tx1"/>
                  </a:solidFill>
                </a:endParaRPr>
              </a:p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2400" b="1" kern="1200" dirty="0" smtClean="0">
                  <a:solidFill>
                    <a:schemeClr val="tx1"/>
                  </a:solidFill>
                </a:endParaRPr>
              </a:p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2800" b="1" kern="1200" dirty="0" smtClean="0"/>
              </a:p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2800" b="1" kern="1200" dirty="0" smtClean="0"/>
              </a:p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2800" b="1" kern="1200" dirty="0" smtClean="0"/>
              </a:p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2800" b="1" kern="1200" dirty="0" smtClean="0"/>
              </a:p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2800" b="1" kern="1200" dirty="0" smtClean="0"/>
              </a:p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2800" b="1" kern="1200" dirty="0"/>
              </a:p>
            </p:txBody>
          </p:sp>
          <p:sp>
            <p:nvSpPr>
              <p:cNvPr id="37" name="Ellipse 36"/>
              <p:cNvSpPr/>
              <p:nvPr/>
            </p:nvSpPr>
            <p:spPr>
              <a:xfrm>
                <a:off x="5991685" y="1421806"/>
                <a:ext cx="675004" cy="675004"/>
              </a:xfrm>
              <a:prstGeom prst="ellipse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8" name="Double flèche horizontale 37"/>
              <p:cNvSpPr/>
              <p:nvPr/>
            </p:nvSpPr>
            <p:spPr>
              <a:xfrm>
                <a:off x="1523991" y="2706694"/>
                <a:ext cx="6096019" cy="351001"/>
              </a:xfrm>
              <a:prstGeom prst="leftRightArrow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rgbClr val="FFFF00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sp>
          <p:nvSpPr>
            <p:cNvPr id="11" name="Ellipse 10"/>
            <p:cNvSpPr/>
            <p:nvPr/>
          </p:nvSpPr>
          <p:spPr>
            <a:xfrm>
              <a:off x="6653186" y="1431393"/>
              <a:ext cx="675005" cy="675005"/>
            </a:xfrm>
            <a:prstGeom prst="ellipse">
              <a:avLst/>
            </a:prstGeom>
            <a:blipFill rotWithShape="1">
              <a:blip r:embed="rId8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Double flèche horizontale 11"/>
            <p:cNvSpPr/>
            <p:nvPr/>
          </p:nvSpPr>
          <p:spPr>
            <a:xfrm>
              <a:off x="1523990" y="2977467"/>
              <a:ext cx="6096020" cy="351000"/>
            </a:xfrm>
            <a:prstGeom prst="leftRightArrow">
              <a:avLst/>
            </a:prstGeom>
            <a:blipFill rotWithShape="0">
              <a:blip r:embed="rId9"/>
              <a:stretch>
                <a:fillRect/>
              </a:stretch>
            </a:blipFill>
            <a:ln>
              <a:solidFill>
                <a:srgbClr val="FFFF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Double flèche horizontale 12"/>
            <p:cNvSpPr/>
            <p:nvPr/>
          </p:nvSpPr>
          <p:spPr>
            <a:xfrm>
              <a:off x="1519550" y="3290414"/>
              <a:ext cx="6096020" cy="351000"/>
            </a:xfrm>
            <a:prstGeom prst="leftRightArrow">
              <a:avLst/>
            </a:prstGeom>
            <a:blipFill rotWithShape="0">
              <a:blip r:embed="rId9"/>
              <a:stretch>
                <a:fillRect/>
              </a:stretch>
            </a:blipFill>
            <a:ln>
              <a:solidFill>
                <a:srgbClr val="FFFF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Double flèche horizontale 13"/>
            <p:cNvSpPr/>
            <p:nvPr/>
          </p:nvSpPr>
          <p:spPr>
            <a:xfrm>
              <a:off x="5652336" y="3654064"/>
              <a:ext cx="1944000" cy="351000"/>
            </a:xfrm>
            <a:prstGeom prst="leftRightArrow">
              <a:avLst/>
            </a:prstGeom>
            <a:solidFill>
              <a:srgbClr val="FFE1FF"/>
            </a:solidFill>
            <a:ln>
              <a:solidFill>
                <a:srgbClr val="FF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ZoneTexte 15"/>
            <p:cNvSpPr txBox="1"/>
            <p:nvPr/>
          </p:nvSpPr>
          <p:spPr>
            <a:xfrm>
              <a:off x="5703294" y="3681899"/>
              <a:ext cx="1761829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500" b="1" dirty="0"/>
                <a:t>T3.0: Mat. </a:t>
              </a:r>
              <a:r>
                <a:rPr lang="fr-FR" sz="1500" b="1" dirty="0" err="1"/>
                <a:t>selection</a:t>
              </a:r>
              <a:endParaRPr lang="en-US" sz="1500" b="1" dirty="0"/>
            </a:p>
          </p:txBody>
        </p:sp>
        <p:sp>
          <p:nvSpPr>
            <p:cNvPr id="17" name="ZoneTexte 16"/>
            <p:cNvSpPr txBox="1"/>
            <p:nvPr/>
          </p:nvSpPr>
          <p:spPr>
            <a:xfrm>
              <a:off x="1224000" y="2685794"/>
              <a:ext cx="5155707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500" b="1" dirty="0" smtClean="0"/>
                <a:t>G1:    </a:t>
              </a:r>
              <a:r>
                <a:rPr lang="fr-FR" sz="1500" b="1" dirty="0" err="1"/>
                <a:t>Increase</a:t>
              </a:r>
              <a:r>
                <a:rPr lang="fr-FR" sz="1500" b="1" dirty="0"/>
                <a:t> </a:t>
              </a:r>
              <a:r>
                <a:rPr lang="fr-FR" sz="1500" b="1" dirty="0" err="1"/>
                <a:t>accessibility</a:t>
              </a:r>
              <a:r>
                <a:rPr lang="fr-FR" sz="1500" b="1" dirty="0"/>
                <a:t> to </a:t>
              </a:r>
              <a:r>
                <a:rPr lang="fr-FR" sz="1500" b="1" dirty="0" err="1"/>
                <a:t>existing</a:t>
              </a:r>
              <a:r>
                <a:rPr lang="fr-FR" sz="1500" b="1" dirty="0"/>
                <a:t> </a:t>
              </a:r>
              <a:r>
                <a:rPr lang="fr-FR" sz="1500" b="1" dirty="0" err="1"/>
                <a:t>MAPs</a:t>
              </a:r>
              <a:r>
                <a:rPr lang="fr-FR" sz="1500" b="1" dirty="0"/>
                <a:t> to all EU countries</a:t>
              </a:r>
              <a:endParaRPr lang="en-US" sz="1500" b="1" dirty="0"/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1224000" y="3321859"/>
              <a:ext cx="6545318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500" b="1" dirty="0"/>
                <a:t>G3:    </a:t>
              </a:r>
              <a:r>
                <a:rPr lang="fr-FR" sz="1500" b="1" dirty="0" err="1"/>
                <a:t>Establish</a:t>
              </a:r>
              <a:r>
                <a:rPr lang="fr-FR" sz="1500" b="1" dirty="0"/>
                <a:t> </a:t>
              </a:r>
              <a:r>
                <a:rPr lang="fr-FR" sz="1500" b="1" dirty="0" err="1"/>
                <a:t>systemic</a:t>
              </a:r>
              <a:r>
                <a:rPr lang="fr-FR" sz="1500" b="1" dirty="0"/>
                <a:t> </a:t>
              </a:r>
              <a:r>
                <a:rPr lang="fr-FR" sz="1500" b="1" dirty="0" err="1"/>
                <a:t>approach</a:t>
              </a:r>
              <a:r>
                <a:rPr lang="fr-FR" sz="1500" b="1" dirty="0"/>
                <a:t> for </a:t>
              </a:r>
              <a:r>
                <a:rPr lang="fr-FR" sz="1500" b="1" dirty="0" err="1"/>
                <a:t>next</a:t>
              </a:r>
              <a:r>
                <a:rPr lang="fr-FR" sz="1500" b="1" dirty="0"/>
                <a:t> </a:t>
              </a:r>
              <a:r>
                <a:rPr lang="fr-FR" sz="1500" b="1" dirty="0" err="1"/>
                <a:t>gen</a:t>
              </a:r>
              <a:r>
                <a:rPr lang="fr-FR" sz="1500" b="1" dirty="0"/>
                <a:t>., solution-</a:t>
              </a:r>
              <a:r>
                <a:rPr lang="fr-FR" sz="1500" b="1" dirty="0" err="1"/>
                <a:t>oriented</a:t>
              </a:r>
              <a:r>
                <a:rPr lang="fr-FR" sz="1500" b="1" dirty="0"/>
                <a:t> adv. </a:t>
              </a:r>
              <a:r>
                <a:rPr lang="fr-FR" sz="1500" b="1" dirty="0" err="1"/>
                <a:t>materials</a:t>
              </a:r>
              <a:endParaRPr lang="en-US" sz="1500" b="1" dirty="0"/>
            </a:p>
          </p:txBody>
        </p:sp>
        <p:grpSp>
          <p:nvGrpSpPr>
            <p:cNvPr id="19" name="Groupe 18"/>
            <p:cNvGrpSpPr/>
            <p:nvPr/>
          </p:nvGrpSpPr>
          <p:grpSpPr>
            <a:xfrm>
              <a:off x="1212185" y="3948080"/>
              <a:ext cx="6377303" cy="347170"/>
              <a:chOff x="1661656" y="-312295"/>
              <a:chExt cx="8503070" cy="395996"/>
            </a:xfrm>
          </p:grpSpPr>
          <p:sp>
            <p:nvSpPr>
              <p:cNvPr id="30" name="Double flèche horizontale 29"/>
              <p:cNvSpPr/>
              <p:nvPr/>
            </p:nvSpPr>
            <p:spPr>
              <a:xfrm>
                <a:off x="2036700" y="-312295"/>
                <a:ext cx="8128026" cy="395996"/>
              </a:xfrm>
              <a:prstGeom prst="leftRightArrow">
                <a:avLst/>
              </a:prstGeom>
              <a:solidFill>
                <a:srgbClr val="FFE1FF"/>
              </a:solidFill>
              <a:ln>
                <a:solidFill>
                  <a:srgbClr val="FF99FF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1" name="ZoneTexte 30"/>
              <p:cNvSpPr txBox="1"/>
              <p:nvPr/>
            </p:nvSpPr>
            <p:spPr>
              <a:xfrm>
                <a:off x="1661656" y="-312039"/>
                <a:ext cx="5223054" cy="3686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500" b="1" dirty="0"/>
                  <a:t>T1:    </a:t>
                </a:r>
                <a:r>
                  <a:rPr lang="fr-FR" sz="1500" b="1" dirty="0" err="1"/>
                  <a:t>Conduct</a:t>
                </a:r>
                <a:r>
                  <a:rPr lang="fr-FR" sz="1500" b="1" dirty="0"/>
                  <a:t> and </a:t>
                </a:r>
                <a:r>
                  <a:rPr lang="fr-FR" sz="1500" b="1" dirty="0" err="1"/>
                  <a:t>build</a:t>
                </a:r>
                <a:r>
                  <a:rPr lang="fr-FR" sz="1500" b="1" dirty="0"/>
                  <a:t> ‘Expert’ and ‘MAP’ </a:t>
                </a:r>
                <a:r>
                  <a:rPr lang="fr-FR" sz="1500" b="1" dirty="0" err="1"/>
                  <a:t>list</a:t>
                </a:r>
                <a:r>
                  <a:rPr lang="fr-FR" sz="1500" b="1" dirty="0"/>
                  <a:t> </a:t>
                </a:r>
                <a:endParaRPr lang="en-US" sz="1500" b="1" dirty="0"/>
              </a:p>
            </p:txBody>
          </p:sp>
        </p:grpSp>
        <p:grpSp>
          <p:nvGrpSpPr>
            <p:cNvPr id="20" name="Groupe 19"/>
            <p:cNvGrpSpPr/>
            <p:nvPr/>
          </p:nvGrpSpPr>
          <p:grpSpPr>
            <a:xfrm>
              <a:off x="1220958" y="4284704"/>
              <a:ext cx="6375376" cy="356327"/>
              <a:chOff x="1653592" y="323811"/>
              <a:chExt cx="8500501" cy="409466"/>
            </a:xfrm>
          </p:grpSpPr>
          <p:sp>
            <p:nvSpPr>
              <p:cNvPr id="28" name="Double flèche horizontale 27"/>
              <p:cNvSpPr/>
              <p:nvPr/>
            </p:nvSpPr>
            <p:spPr>
              <a:xfrm>
                <a:off x="2026067" y="323811"/>
                <a:ext cx="8128026" cy="395996"/>
              </a:xfrm>
              <a:prstGeom prst="leftRightArrow">
                <a:avLst/>
              </a:prstGeom>
              <a:solidFill>
                <a:srgbClr val="FFE1FF"/>
              </a:solidFill>
              <a:ln>
                <a:solidFill>
                  <a:srgbClr val="FF99FF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9" name="ZoneTexte 28"/>
              <p:cNvSpPr txBox="1"/>
              <p:nvPr/>
            </p:nvSpPr>
            <p:spPr>
              <a:xfrm>
                <a:off x="1653592" y="361918"/>
                <a:ext cx="8241572" cy="3713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500" b="1" dirty="0"/>
                  <a:t>T2:    </a:t>
                </a:r>
                <a:r>
                  <a:rPr lang="fr-FR" sz="1500" b="1" dirty="0" err="1"/>
                  <a:t>Develop</a:t>
                </a:r>
                <a:r>
                  <a:rPr lang="fr-FR" sz="1500" b="1" dirty="0"/>
                  <a:t> a </a:t>
                </a:r>
                <a:r>
                  <a:rPr lang="fr-FR" sz="1500" b="1" dirty="0" err="1"/>
                  <a:t>framework</a:t>
                </a:r>
                <a:r>
                  <a:rPr lang="fr-FR" sz="1500" b="1" dirty="0"/>
                  <a:t> for mat. </a:t>
                </a:r>
                <a:r>
                  <a:rPr lang="fr-FR" sz="1500" b="1" dirty="0" err="1"/>
                  <a:t>integration</a:t>
                </a:r>
                <a:r>
                  <a:rPr lang="fr-FR" sz="1500" b="1" dirty="0"/>
                  <a:t> (data-stand, digital </a:t>
                </a:r>
                <a:r>
                  <a:rPr lang="fr-FR" sz="1500" b="1" dirty="0" err="1"/>
                  <a:t>twin</a:t>
                </a:r>
                <a:r>
                  <a:rPr lang="fr-FR" sz="1500" b="1" dirty="0"/>
                  <a:t> ....)</a:t>
                </a:r>
                <a:endParaRPr lang="en-US" sz="1500" b="1" dirty="0"/>
              </a:p>
            </p:txBody>
          </p:sp>
        </p:grpSp>
        <p:grpSp>
          <p:nvGrpSpPr>
            <p:cNvPr id="21" name="Groupe 20"/>
            <p:cNvGrpSpPr/>
            <p:nvPr/>
          </p:nvGrpSpPr>
          <p:grpSpPr>
            <a:xfrm>
              <a:off x="1220958" y="4630485"/>
              <a:ext cx="6375378" cy="339086"/>
              <a:chOff x="1257279" y="340535"/>
              <a:chExt cx="8500504" cy="395996"/>
            </a:xfrm>
          </p:grpSpPr>
          <p:sp>
            <p:nvSpPr>
              <p:cNvPr id="26" name="Double flèche horizontale 25"/>
              <p:cNvSpPr/>
              <p:nvPr/>
            </p:nvSpPr>
            <p:spPr>
              <a:xfrm>
                <a:off x="1629757" y="340535"/>
                <a:ext cx="8128026" cy="395996"/>
              </a:xfrm>
              <a:prstGeom prst="leftRightArrow">
                <a:avLst/>
              </a:prstGeom>
              <a:solidFill>
                <a:srgbClr val="FFE1FF"/>
              </a:solidFill>
              <a:ln>
                <a:solidFill>
                  <a:srgbClr val="FF99FF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7" name="ZoneTexte 26"/>
              <p:cNvSpPr txBox="1"/>
              <p:nvPr/>
            </p:nvSpPr>
            <p:spPr>
              <a:xfrm>
                <a:off x="1257279" y="350334"/>
                <a:ext cx="7427419" cy="3774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500" b="1" dirty="0"/>
                  <a:t>T3:    </a:t>
                </a:r>
                <a:r>
                  <a:rPr lang="fr-FR" sz="1500" b="1" dirty="0" err="1"/>
                  <a:t>Implement</a:t>
                </a:r>
                <a:r>
                  <a:rPr lang="fr-FR" sz="1500" b="1" dirty="0"/>
                  <a:t> ‘</a:t>
                </a:r>
                <a:r>
                  <a:rPr lang="fr-FR" sz="1500" b="1" dirty="0" err="1"/>
                  <a:t>sustainability</a:t>
                </a:r>
                <a:r>
                  <a:rPr lang="fr-FR" sz="1500" b="1" dirty="0"/>
                  <a:t>-by-design’ </a:t>
                </a:r>
                <a:r>
                  <a:rPr lang="fr-FR" sz="1500" b="1" dirty="0" err="1"/>
                  <a:t>approach</a:t>
                </a:r>
                <a:r>
                  <a:rPr lang="fr-FR" sz="1500" b="1" dirty="0"/>
                  <a:t> in MAP </a:t>
                </a:r>
                <a:r>
                  <a:rPr lang="fr-FR" sz="1500" b="1" dirty="0" err="1"/>
                  <a:t>scheme</a:t>
                </a:r>
                <a:endParaRPr lang="en-US" sz="1500" b="1" dirty="0"/>
              </a:p>
            </p:txBody>
          </p:sp>
        </p:grpSp>
        <p:grpSp>
          <p:nvGrpSpPr>
            <p:cNvPr id="22" name="Groupe 21"/>
            <p:cNvGrpSpPr/>
            <p:nvPr/>
          </p:nvGrpSpPr>
          <p:grpSpPr>
            <a:xfrm>
              <a:off x="1203084" y="4959024"/>
              <a:ext cx="6393252" cy="342184"/>
              <a:chOff x="2360781" y="718693"/>
              <a:chExt cx="8524336" cy="412406"/>
            </a:xfrm>
          </p:grpSpPr>
          <p:sp>
            <p:nvSpPr>
              <p:cNvPr id="24" name="Double flèche horizontale 23"/>
              <p:cNvSpPr/>
              <p:nvPr/>
            </p:nvSpPr>
            <p:spPr>
              <a:xfrm>
                <a:off x="2757091" y="718693"/>
                <a:ext cx="8128026" cy="395996"/>
              </a:xfrm>
              <a:prstGeom prst="leftRightArrow">
                <a:avLst/>
              </a:prstGeom>
              <a:solidFill>
                <a:srgbClr val="FFE1FF"/>
              </a:solidFill>
              <a:ln>
                <a:solidFill>
                  <a:srgbClr val="FF99FF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5" name="ZoneTexte 24"/>
              <p:cNvSpPr txBox="1"/>
              <p:nvPr/>
            </p:nvSpPr>
            <p:spPr>
              <a:xfrm>
                <a:off x="2360781" y="741615"/>
                <a:ext cx="5628807" cy="3894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500" b="1" dirty="0" smtClean="0"/>
                  <a:t>T4:    </a:t>
                </a:r>
                <a:r>
                  <a:rPr lang="fr-FR" sz="1500" b="1" dirty="0" err="1"/>
                  <a:t>Organize</a:t>
                </a:r>
                <a:r>
                  <a:rPr lang="fr-FR" sz="1500" b="1" dirty="0"/>
                  <a:t> workshops </a:t>
                </a:r>
                <a:r>
                  <a:rPr lang="fr-FR" sz="1500" b="1" dirty="0" err="1"/>
                  <a:t>inviting</a:t>
                </a:r>
                <a:r>
                  <a:rPr lang="fr-FR" sz="1500" b="1" dirty="0"/>
                  <a:t> key </a:t>
                </a:r>
                <a:r>
                  <a:rPr lang="fr-FR" sz="1500" b="1" dirty="0" err="1"/>
                  <a:t>stakeholders</a:t>
                </a:r>
                <a:endParaRPr lang="en-US" sz="1500" b="1" dirty="0"/>
              </a:p>
            </p:txBody>
          </p:sp>
        </p:grpSp>
        <p:sp>
          <p:nvSpPr>
            <p:cNvPr id="23" name="ZoneTexte 22"/>
            <p:cNvSpPr txBox="1"/>
            <p:nvPr/>
          </p:nvSpPr>
          <p:spPr>
            <a:xfrm>
              <a:off x="1224000" y="2996952"/>
              <a:ext cx="5617628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500" b="1" dirty="0" smtClean="0"/>
                <a:t>G2:    </a:t>
              </a:r>
              <a:r>
                <a:rPr lang="fr-FR" sz="1500" b="1" dirty="0" err="1"/>
                <a:t>Provide</a:t>
              </a:r>
              <a:r>
                <a:rPr lang="fr-FR" sz="1500" b="1" dirty="0"/>
                <a:t> communication &amp; collaboration network </a:t>
              </a:r>
              <a:r>
                <a:rPr lang="fr-FR" sz="1500" b="1" dirty="0" err="1"/>
                <a:t>among</a:t>
              </a:r>
              <a:r>
                <a:rPr lang="fr-FR" sz="1500" b="1" dirty="0"/>
                <a:t> </a:t>
              </a:r>
              <a:r>
                <a:rPr lang="fr-FR" sz="1500" b="1" dirty="0" err="1"/>
                <a:t>MAPs</a:t>
              </a:r>
              <a:endParaRPr lang="en-US" sz="1500" b="1" dirty="0"/>
            </a:p>
          </p:txBody>
        </p:sp>
      </p:grpSp>
      <p:sp>
        <p:nvSpPr>
          <p:cNvPr id="39" name="Titel 1"/>
          <p:cNvSpPr txBox="1">
            <a:spLocks/>
          </p:cNvSpPr>
          <p:nvPr/>
        </p:nvSpPr>
        <p:spPr>
          <a:xfrm>
            <a:off x="882015" y="746726"/>
            <a:ext cx="7560840" cy="9112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 err="1" smtClean="0"/>
              <a:t>Working</a:t>
            </a:r>
            <a:r>
              <a:rPr lang="fr-FR" sz="2800" b="1" dirty="0" smtClean="0"/>
              <a:t> Groups, goals and Cross-</a:t>
            </a:r>
            <a:r>
              <a:rPr lang="fr-FR" sz="2800" b="1" dirty="0" err="1" smtClean="0"/>
              <a:t>cutting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Tasks</a:t>
            </a:r>
            <a:endParaRPr lang="en-GB" sz="2800" b="1" dirty="0"/>
          </a:p>
        </p:txBody>
      </p:sp>
      <p:pic>
        <p:nvPicPr>
          <p:cNvPr id="40" name="Image 3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87986"/>
            <a:ext cx="1702044" cy="615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97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201" y="59116"/>
            <a:ext cx="1508178" cy="666048"/>
          </a:xfrm>
          <a:prstGeom prst="rect">
            <a:avLst/>
          </a:prstGeom>
        </p:spPr>
      </p:pic>
      <p:grpSp>
        <p:nvGrpSpPr>
          <p:cNvPr id="5" name="Groupe 4"/>
          <p:cNvGrpSpPr/>
          <p:nvPr/>
        </p:nvGrpSpPr>
        <p:grpSpPr>
          <a:xfrm>
            <a:off x="450912" y="2060848"/>
            <a:ext cx="8424936" cy="4032448"/>
            <a:chOff x="1722473" y="616688"/>
            <a:chExt cx="8846290" cy="4348717"/>
          </a:xfrm>
        </p:grpSpPr>
        <p:sp>
          <p:nvSpPr>
            <p:cNvPr id="6" name="Rectangle à coins arrondis 5"/>
            <p:cNvSpPr/>
            <p:nvPr/>
          </p:nvSpPr>
          <p:spPr>
            <a:xfrm>
              <a:off x="1722474" y="616688"/>
              <a:ext cx="8846289" cy="1807535"/>
            </a:xfrm>
            <a:prstGeom prst="roundRect">
              <a:avLst/>
            </a:prstGeom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74000">
                  <a:schemeClr val="accent2">
                    <a:lumMod val="40000"/>
                    <a:lumOff val="60000"/>
                  </a:schemeClr>
                </a:gs>
                <a:gs pos="8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Rectangle à coins arrondis 6"/>
            <p:cNvSpPr/>
            <p:nvPr/>
          </p:nvSpPr>
          <p:spPr>
            <a:xfrm>
              <a:off x="1722473" y="2768009"/>
              <a:ext cx="8846289" cy="2197396"/>
            </a:xfrm>
            <a:prstGeom prst="roundRect">
              <a:avLst/>
            </a:prstGeom>
            <a:gradFill flip="none" rotWithShape="1">
              <a:gsLst>
                <a:gs pos="0">
                  <a:srgbClr val="E1FEFF"/>
                </a:gs>
                <a:gs pos="74000">
                  <a:srgbClr val="96FAFC"/>
                </a:gs>
                <a:gs pos="83000">
                  <a:srgbClr val="74E6F2"/>
                </a:gs>
                <a:gs pos="100000">
                  <a:srgbClr val="E1FEFF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Ellipse 7"/>
            <p:cNvSpPr/>
            <p:nvPr/>
          </p:nvSpPr>
          <p:spPr>
            <a:xfrm>
              <a:off x="1913861" y="698007"/>
              <a:ext cx="935666" cy="1010093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Ellipse 8"/>
            <p:cNvSpPr/>
            <p:nvPr/>
          </p:nvSpPr>
          <p:spPr>
            <a:xfrm>
              <a:off x="1913861" y="2832164"/>
              <a:ext cx="935666" cy="1010093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2473274" y="1351124"/>
              <a:ext cx="1433983" cy="984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100" b="1" dirty="0"/>
                <a:t>WG4</a:t>
              </a:r>
            </a:p>
            <a:p>
              <a:pPr algn="ctr"/>
              <a:r>
                <a:rPr lang="fr-FR" sz="2100" b="1" dirty="0"/>
                <a:t>Training</a:t>
              </a:r>
              <a:endParaRPr lang="en-US" sz="2100" b="1" dirty="0"/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1948532" y="3708989"/>
              <a:ext cx="2180512" cy="11572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fr-FR" sz="2100" b="1" dirty="0"/>
                <a:t>WG5</a:t>
              </a:r>
            </a:p>
            <a:p>
              <a:pPr algn="ctr">
                <a:lnSpc>
                  <a:spcPct val="80000"/>
                </a:lnSpc>
              </a:pPr>
              <a:r>
                <a:rPr lang="fr-FR" sz="2100" b="1" dirty="0" err="1"/>
                <a:t>Diss</a:t>
              </a:r>
              <a:r>
                <a:rPr lang="fr-FR" sz="2100" b="1" dirty="0"/>
                <a:t>., </a:t>
              </a:r>
              <a:r>
                <a:rPr lang="fr-FR" sz="2100" b="1" dirty="0" err="1"/>
                <a:t>Comm</a:t>
              </a:r>
              <a:r>
                <a:rPr lang="fr-FR" sz="2100" b="1" dirty="0"/>
                <a:t>.</a:t>
              </a:r>
            </a:p>
            <a:p>
              <a:pPr algn="ctr">
                <a:lnSpc>
                  <a:spcPct val="80000"/>
                </a:lnSpc>
              </a:pPr>
              <a:r>
                <a:rPr lang="fr-FR" sz="2100" b="1" dirty="0"/>
                <a:t>&amp; Promotion</a:t>
              </a:r>
              <a:endParaRPr lang="en-US" sz="2100" b="1" dirty="0"/>
            </a:p>
          </p:txBody>
        </p:sp>
        <p:grpSp>
          <p:nvGrpSpPr>
            <p:cNvPr id="12" name="Groupe 11"/>
            <p:cNvGrpSpPr/>
            <p:nvPr/>
          </p:nvGrpSpPr>
          <p:grpSpPr>
            <a:xfrm>
              <a:off x="3828232" y="698007"/>
              <a:ext cx="6516000" cy="414000"/>
              <a:chOff x="3828232" y="698007"/>
              <a:chExt cx="6516000" cy="414000"/>
            </a:xfrm>
          </p:grpSpPr>
          <p:sp>
            <p:nvSpPr>
              <p:cNvPr id="37" name="Double flèche horizontale 36"/>
              <p:cNvSpPr/>
              <p:nvPr/>
            </p:nvSpPr>
            <p:spPr>
              <a:xfrm>
                <a:off x="3828232" y="698007"/>
                <a:ext cx="6516000" cy="395996"/>
              </a:xfrm>
              <a:prstGeom prst="leftRightArrow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rgbClr val="FFFF00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8" name="ZoneTexte 37"/>
              <p:cNvSpPr txBox="1"/>
              <p:nvPr/>
            </p:nvSpPr>
            <p:spPr>
              <a:xfrm>
                <a:off x="4497832" y="711898"/>
                <a:ext cx="4924169" cy="400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350" b="1" dirty="0"/>
                  <a:t>G4.1: </a:t>
                </a:r>
                <a:r>
                  <a:rPr lang="fr-FR" sz="1350" b="1" dirty="0" err="1"/>
                  <a:t>Enhance</a:t>
                </a:r>
                <a:r>
                  <a:rPr lang="fr-FR" sz="1350" b="1" dirty="0"/>
                  <a:t> </a:t>
                </a:r>
                <a:r>
                  <a:rPr lang="fr-FR" sz="1350" b="1" dirty="0" err="1"/>
                  <a:t>research</a:t>
                </a:r>
                <a:r>
                  <a:rPr lang="fr-FR" sz="1350" b="1" dirty="0"/>
                  <a:t> acumen of </a:t>
                </a:r>
                <a:r>
                  <a:rPr lang="fr-FR" sz="1350" b="1" dirty="0" err="1"/>
                  <a:t>ECIs</a:t>
                </a:r>
                <a:r>
                  <a:rPr lang="fr-FR" sz="1350" b="1" dirty="0"/>
                  <a:t> and </a:t>
                </a:r>
                <a:r>
                  <a:rPr lang="fr-FR" sz="1350" b="1" dirty="0" err="1"/>
                  <a:t>PhDs</a:t>
                </a:r>
                <a:endParaRPr lang="en-US" sz="1350" b="1" dirty="0"/>
              </a:p>
            </p:txBody>
          </p:sp>
        </p:grpSp>
        <p:grpSp>
          <p:nvGrpSpPr>
            <p:cNvPr id="13" name="Groupe 12"/>
            <p:cNvGrpSpPr/>
            <p:nvPr/>
          </p:nvGrpSpPr>
          <p:grpSpPr>
            <a:xfrm>
              <a:off x="3828232" y="1085671"/>
              <a:ext cx="6516000" cy="414000"/>
              <a:chOff x="3828232" y="698007"/>
              <a:chExt cx="6516000" cy="414000"/>
            </a:xfrm>
          </p:grpSpPr>
          <p:sp>
            <p:nvSpPr>
              <p:cNvPr id="35" name="Double flèche horizontale 34"/>
              <p:cNvSpPr/>
              <p:nvPr/>
            </p:nvSpPr>
            <p:spPr>
              <a:xfrm>
                <a:off x="3828232" y="698007"/>
                <a:ext cx="6516000" cy="395996"/>
              </a:xfrm>
              <a:prstGeom prst="leftRightArrow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rgbClr val="FFFF00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6" name="ZoneTexte 35"/>
              <p:cNvSpPr txBox="1"/>
              <p:nvPr/>
            </p:nvSpPr>
            <p:spPr>
              <a:xfrm>
                <a:off x="4497832" y="711898"/>
                <a:ext cx="5764571" cy="400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350" b="1" dirty="0"/>
                  <a:t>G4.2: </a:t>
                </a:r>
                <a:r>
                  <a:rPr lang="fr-FR" sz="1350" b="1" dirty="0" err="1"/>
                  <a:t>Increase</a:t>
                </a:r>
                <a:r>
                  <a:rPr lang="fr-FR" sz="1350" b="1" dirty="0"/>
                  <a:t> </a:t>
                </a:r>
                <a:r>
                  <a:rPr lang="fr-FR" sz="1350" b="1" dirty="0" err="1"/>
                  <a:t>mutual</a:t>
                </a:r>
                <a:r>
                  <a:rPr lang="fr-FR" sz="1350" b="1" dirty="0"/>
                  <a:t> </a:t>
                </a:r>
                <a:r>
                  <a:rPr lang="fr-FR" sz="1350" b="1" dirty="0" err="1"/>
                  <a:t>understanding</a:t>
                </a:r>
                <a:r>
                  <a:rPr lang="fr-FR" sz="1350" b="1" dirty="0"/>
                  <a:t> disciplines &amp; </a:t>
                </a:r>
                <a:r>
                  <a:rPr lang="fr-FR" sz="1350" b="1" dirty="0" err="1"/>
                  <a:t>sectors</a:t>
                </a:r>
                <a:endParaRPr lang="en-US" sz="1350" b="1" dirty="0"/>
              </a:p>
            </p:txBody>
          </p:sp>
        </p:grpSp>
        <p:grpSp>
          <p:nvGrpSpPr>
            <p:cNvPr id="14" name="Groupe 13"/>
            <p:cNvGrpSpPr/>
            <p:nvPr/>
          </p:nvGrpSpPr>
          <p:grpSpPr>
            <a:xfrm>
              <a:off x="3828232" y="1508331"/>
              <a:ext cx="6575750" cy="426773"/>
              <a:chOff x="2026067" y="5202139"/>
              <a:chExt cx="8202558" cy="426773"/>
            </a:xfrm>
          </p:grpSpPr>
          <p:sp>
            <p:nvSpPr>
              <p:cNvPr id="33" name="Double flèche horizontale 32"/>
              <p:cNvSpPr/>
              <p:nvPr/>
            </p:nvSpPr>
            <p:spPr>
              <a:xfrm>
                <a:off x="2026067" y="5202139"/>
                <a:ext cx="8128026" cy="395996"/>
              </a:xfrm>
              <a:prstGeom prst="leftRightArrow">
                <a:avLst/>
              </a:prstGeom>
              <a:solidFill>
                <a:srgbClr val="FFE1FF"/>
              </a:solidFill>
              <a:ln>
                <a:solidFill>
                  <a:srgbClr val="FF99FF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4" name="ZoneTexte 33"/>
              <p:cNvSpPr txBox="1"/>
              <p:nvPr/>
            </p:nvSpPr>
            <p:spPr>
              <a:xfrm>
                <a:off x="2317014" y="5228803"/>
                <a:ext cx="7911611" cy="400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350" b="1" dirty="0"/>
                  <a:t>T4.1: </a:t>
                </a:r>
                <a:r>
                  <a:rPr lang="fr-FR" sz="1350" b="1" dirty="0" err="1"/>
                  <a:t>Organize</a:t>
                </a:r>
                <a:r>
                  <a:rPr lang="fr-FR" sz="1350" b="1" dirty="0"/>
                  <a:t> training </a:t>
                </a:r>
                <a:r>
                  <a:rPr lang="fr-FR" sz="1350" b="1" dirty="0" err="1"/>
                  <a:t>schools</a:t>
                </a:r>
                <a:r>
                  <a:rPr lang="fr-FR" sz="1350" b="1" dirty="0"/>
                  <a:t> for </a:t>
                </a:r>
                <a:r>
                  <a:rPr lang="fr-FR" sz="1350" b="1" dirty="0" err="1"/>
                  <a:t>ECIs</a:t>
                </a:r>
                <a:r>
                  <a:rPr lang="fr-FR" sz="1350" b="1" dirty="0"/>
                  <a:t>, </a:t>
                </a:r>
                <a:r>
                  <a:rPr lang="fr-FR" sz="1350" b="1" dirty="0" err="1"/>
                  <a:t>PhDs</a:t>
                </a:r>
                <a:r>
                  <a:rPr lang="fr-FR" sz="1350" b="1" dirty="0"/>
                  <a:t> &amp; </a:t>
                </a:r>
                <a:r>
                  <a:rPr lang="fr-FR" sz="1350" b="1" dirty="0" err="1"/>
                  <a:t>ind</a:t>
                </a:r>
                <a:r>
                  <a:rPr lang="fr-FR" sz="1350" b="1" dirty="0"/>
                  <a:t>. participants</a:t>
                </a:r>
                <a:endParaRPr lang="en-US" sz="1350" b="1" dirty="0"/>
              </a:p>
            </p:txBody>
          </p:sp>
        </p:grpSp>
        <p:grpSp>
          <p:nvGrpSpPr>
            <p:cNvPr id="15" name="Groupe 14"/>
            <p:cNvGrpSpPr/>
            <p:nvPr/>
          </p:nvGrpSpPr>
          <p:grpSpPr>
            <a:xfrm>
              <a:off x="3849347" y="1958790"/>
              <a:ext cx="6480000" cy="426773"/>
              <a:chOff x="2026067" y="5202139"/>
              <a:chExt cx="8128026" cy="426773"/>
            </a:xfrm>
          </p:grpSpPr>
          <p:sp>
            <p:nvSpPr>
              <p:cNvPr id="31" name="Double flèche horizontale 30"/>
              <p:cNvSpPr/>
              <p:nvPr/>
            </p:nvSpPr>
            <p:spPr>
              <a:xfrm>
                <a:off x="2026067" y="5202139"/>
                <a:ext cx="8128026" cy="395996"/>
              </a:xfrm>
              <a:prstGeom prst="leftRightArrow">
                <a:avLst/>
              </a:prstGeom>
              <a:solidFill>
                <a:srgbClr val="FFE1FF"/>
              </a:solidFill>
              <a:ln>
                <a:solidFill>
                  <a:srgbClr val="FF99FF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2" name="ZoneTexte 31"/>
              <p:cNvSpPr txBox="1"/>
              <p:nvPr/>
            </p:nvSpPr>
            <p:spPr>
              <a:xfrm>
                <a:off x="2317014" y="5228803"/>
                <a:ext cx="7361580" cy="400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350" b="1" dirty="0"/>
                  <a:t>T4.2:   </a:t>
                </a:r>
                <a:r>
                  <a:rPr lang="fr-FR" sz="1350" b="1" dirty="0" err="1"/>
                  <a:t>Build</a:t>
                </a:r>
                <a:r>
                  <a:rPr lang="fr-FR" sz="1350" b="1" dirty="0"/>
                  <a:t> a </a:t>
                </a:r>
                <a:r>
                  <a:rPr lang="fr-FR" sz="1350" b="1" dirty="0" err="1"/>
                  <a:t>framework</a:t>
                </a:r>
                <a:r>
                  <a:rPr lang="fr-FR" sz="1350" b="1" dirty="0"/>
                  <a:t> for future ERASMUS programmes</a:t>
                </a:r>
                <a:endParaRPr lang="en-US" sz="1350" b="1" dirty="0"/>
              </a:p>
            </p:txBody>
          </p:sp>
        </p:grpSp>
        <p:grpSp>
          <p:nvGrpSpPr>
            <p:cNvPr id="16" name="Groupe 15"/>
            <p:cNvGrpSpPr/>
            <p:nvPr/>
          </p:nvGrpSpPr>
          <p:grpSpPr>
            <a:xfrm>
              <a:off x="3823798" y="2841166"/>
              <a:ext cx="6516000" cy="400109"/>
              <a:chOff x="3828232" y="697890"/>
              <a:chExt cx="6516000" cy="400109"/>
            </a:xfrm>
          </p:grpSpPr>
          <p:sp>
            <p:nvSpPr>
              <p:cNvPr id="29" name="Double flèche horizontale 28"/>
              <p:cNvSpPr/>
              <p:nvPr/>
            </p:nvSpPr>
            <p:spPr>
              <a:xfrm>
                <a:off x="3828232" y="698007"/>
                <a:ext cx="6516000" cy="395996"/>
              </a:xfrm>
              <a:prstGeom prst="leftRightArrow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rgbClr val="FFFF00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0" name="ZoneTexte 29"/>
              <p:cNvSpPr txBox="1"/>
              <p:nvPr/>
            </p:nvSpPr>
            <p:spPr>
              <a:xfrm>
                <a:off x="4287165" y="697890"/>
                <a:ext cx="5639321" cy="400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350" b="1" dirty="0"/>
                  <a:t>G5.1: </a:t>
                </a:r>
                <a:r>
                  <a:rPr lang="fr-FR" sz="1350" b="1" dirty="0" err="1"/>
                  <a:t>Maximize</a:t>
                </a:r>
                <a:r>
                  <a:rPr lang="fr-FR" sz="1350" b="1" dirty="0"/>
                  <a:t> impact of Action </a:t>
                </a:r>
                <a:r>
                  <a:rPr lang="fr-FR" sz="1350" b="1" dirty="0" err="1"/>
                  <a:t>results</a:t>
                </a:r>
                <a:r>
                  <a:rPr lang="fr-FR" sz="1350" b="1" dirty="0"/>
                  <a:t> &amp; </a:t>
                </a:r>
                <a:r>
                  <a:rPr lang="fr-FR" sz="1350" b="1" dirty="0" err="1"/>
                  <a:t>achievements</a:t>
                </a:r>
                <a:endParaRPr lang="en-US" sz="1350" b="1" dirty="0"/>
              </a:p>
            </p:txBody>
          </p:sp>
        </p:grpSp>
        <p:grpSp>
          <p:nvGrpSpPr>
            <p:cNvPr id="17" name="Groupe 16"/>
            <p:cNvGrpSpPr/>
            <p:nvPr/>
          </p:nvGrpSpPr>
          <p:grpSpPr>
            <a:xfrm>
              <a:off x="3834613" y="3036267"/>
              <a:ext cx="6516000" cy="865906"/>
              <a:chOff x="3828232" y="581077"/>
              <a:chExt cx="6516000" cy="865906"/>
            </a:xfrm>
          </p:grpSpPr>
          <p:sp>
            <p:nvSpPr>
              <p:cNvPr id="27" name="Double flèche horizontale 26"/>
              <p:cNvSpPr/>
              <p:nvPr/>
            </p:nvSpPr>
            <p:spPr>
              <a:xfrm>
                <a:off x="3828232" y="581077"/>
                <a:ext cx="6516000" cy="865906"/>
              </a:xfrm>
              <a:prstGeom prst="leftRightArrow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rgbClr val="FFFF00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8" name="ZoneTexte 27"/>
              <p:cNvSpPr txBox="1"/>
              <p:nvPr/>
            </p:nvSpPr>
            <p:spPr>
              <a:xfrm>
                <a:off x="4104787" y="711340"/>
                <a:ext cx="6011560" cy="677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350" b="1" dirty="0"/>
                  <a:t>G5.2: </a:t>
                </a:r>
                <a:r>
                  <a:rPr lang="fr-FR" sz="1350" b="1" dirty="0" err="1"/>
                  <a:t>Bring</a:t>
                </a:r>
                <a:r>
                  <a:rPr lang="fr-FR" sz="1350" b="1" dirty="0"/>
                  <a:t> adv. mat. and </a:t>
                </a:r>
                <a:r>
                  <a:rPr lang="fr-FR" sz="1350" b="1" dirty="0" err="1"/>
                  <a:t>systemic</a:t>
                </a:r>
                <a:r>
                  <a:rPr lang="fr-FR" sz="1350" b="1" dirty="0"/>
                  <a:t> </a:t>
                </a:r>
                <a:r>
                  <a:rPr lang="fr-FR" sz="1350" b="1" dirty="0" err="1"/>
                  <a:t>research</a:t>
                </a:r>
                <a:r>
                  <a:rPr lang="fr-FR" sz="1350" b="1" dirty="0"/>
                  <a:t> </a:t>
                </a:r>
                <a:r>
                  <a:rPr lang="fr-FR" sz="1350" b="1" dirty="0" err="1"/>
                  <a:t>approach</a:t>
                </a:r>
                <a:r>
                  <a:rPr lang="fr-FR" sz="1350" b="1" dirty="0"/>
                  <a:t> to the </a:t>
                </a:r>
              </a:p>
              <a:p>
                <a:r>
                  <a:rPr lang="fr-FR" sz="1350" b="1" dirty="0" err="1"/>
                  <a:t>forefront</a:t>
                </a:r>
                <a:r>
                  <a:rPr lang="fr-FR" sz="1350" b="1" dirty="0"/>
                  <a:t> of EU-CET </a:t>
                </a:r>
                <a:r>
                  <a:rPr lang="fr-FR" sz="1350" b="1" dirty="0" err="1"/>
                  <a:t>strategy</a:t>
                </a:r>
                <a:endParaRPr lang="en-US" sz="1350" b="1" dirty="0"/>
              </a:p>
            </p:txBody>
          </p:sp>
        </p:grpSp>
        <p:grpSp>
          <p:nvGrpSpPr>
            <p:cNvPr id="18" name="Groupe 17"/>
            <p:cNvGrpSpPr/>
            <p:nvPr/>
          </p:nvGrpSpPr>
          <p:grpSpPr>
            <a:xfrm>
              <a:off x="3797217" y="3708354"/>
              <a:ext cx="6516000" cy="400109"/>
              <a:chOff x="3828232" y="697890"/>
              <a:chExt cx="6516000" cy="400109"/>
            </a:xfrm>
          </p:grpSpPr>
          <p:sp>
            <p:nvSpPr>
              <p:cNvPr id="25" name="Double flèche horizontale 24"/>
              <p:cNvSpPr/>
              <p:nvPr/>
            </p:nvSpPr>
            <p:spPr>
              <a:xfrm>
                <a:off x="3828232" y="698007"/>
                <a:ext cx="6516000" cy="395996"/>
              </a:xfrm>
              <a:prstGeom prst="leftRightArrow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rgbClr val="FFFF00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6" name="ZoneTexte 25"/>
              <p:cNvSpPr txBox="1"/>
              <p:nvPr/>
            </p:nvSpPr>
            <p:spPr>
              <a:xfrm>
                <a:off x="4287165" y="697890"/>
                <a:ext cx="5725499" cy="400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350" b="1" dirty="0"/>
                  <a:t>G5.3: </a:t>
                </a:r>
                <a:r>
                  <a:rPr lang="fr-FR" sz="1350" b="1" dirty="0" err="1"/>
                  <a:t>Accelerate</a:t>
                </a:r>
                <a:r>
                  <a:rPr lang="fr-FR" sz="1350" b="1" dirty="0"/>
                  <a:t> mat. </a:t>
                </a:r>
                <a:r>
                  <a:rPr lang="fr-FR" sz="1350" b="1" dirty="0" err="1"/>
                  <a:t>Integration</a:t>
                </a:r>
                <a:r>
                  <a:rPr lang="fr-FR" sz="1350" b="1" dirty="0"/>
                  <a:t> </a:t>
                </a:r>
                <a:r>
                  <a:rPr lang="fr-FR" sz="1350" b="1" dirty="0" err="1"/>
                  <a:t>into</a:t>
                </a:r>
                <a:r>
                  <a:rPr lang="fr-FR" sz="1350" b="1" dirty="0"/>
                  <a:t> </a:t>
                </a:r>
                <a:r>
                  <a:rPr lang="fr-FR" sz="1350" b="1" dirty="0" err="1"/>
                  <a:t>market</a:t>
                </a:r>
                <a:r>
                  <a:rPr lang="fr-FR" sz="1350" b="1" dirty="0"/>
                  <a:t>/</a:t>
                </a:r>
                <a:r>
                  <a:rPr lang="fr-FR" sz="1350" b="1" dirty="0" err="1"/>
                  <a:t>technology</a:t>
                </a:r>
                <a:endParaRPr lang="en-US" sz="1350" b="1" dirty="0"/>
              </a:p>
            </p:txBody>
          </p:sp>
        </p:grpSp>
        <p:grpSp>
          <p:nvGrpSpPr>
            <p:cNvPr id="19" name="Groupe 18"/>
            <p:cNvGrpSpPr/>
            <p:nvPr/>
          </p:nvGrpSpPr>
          <p:grpSpPr>
            <a:xfrm>
              <a:off x="4350112" y="4075142"/>
              <a:ext cx="5760000" cy="404522"/>
              <a:chOff x="2026067" y="5202139"/>
              <a:chExt cx="8128026" cy="404522"/>
            </a:xfrm>
          </p:grpSpPr>
          <p:sp>
            <p:nvSpPr>
              <p:cNvPr id="23" name="Double flèche horizontale 22"/>
              <p:cNvSpPr/>
              <p:nvPr/>
            </p:nvSpPr>
            <p:spPr>
              <a:xfrm>
                <a:off x="2026067" y="5202139"/>
                <a:ext cx="8128026" cy="395996"/>
              </a:xfrm>
              <a:prstGeom prst="leftRightArrow">
                <a:avLst/>
              </a:prstGeom>
              <a:solidFill>
                <a:srgbClr val="FFE1FF"/>
              </a:solidFill>
              <a:ln>
                <a:solidFill>
                  <a:srgbClr val="FF99FF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4" name="ZoneTexte 23"/>
              <p:cNvSpPr txBox="1"/>
              <p:nvPr/>
            </p:nvSpPr>
            <p:spPr>
              <a:xfrm>
                <a:off x="2993428" y="5206552"/>
                <a:ext cx="6365392" cy="400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350" b="1" dirty="0"/>
                  <a:t>T5.1: </a:t>
                </a:r>
                <a:r>
                  <a:rPr lang="fr-FR" sz="1350" b="1" dirty="0" err="1"/>
                  <a:t>Create</a:t>
                </a:r>
                <a:r>
                  <a:rPr lang="fr-FR" sz="1350" b="1" dirty="0"/>
                  <a:t> </a:t>
                </a:r>
                <a:r>
                  <a:rPr lang="fr-FR" sz="1350" b="1" dirty="0" err="1"/>
                  <a:t>comm</a:t>
                </a:r>
                <a:r>
                  <a:rPr lang="fr-FR" sz="1350" b="1" dirty="0"/>
                  <a:t>/</a:t>
                </a:r>
                <a:r>
                  <a:rPr lang="fr-FR" sz="1350" b="1" dirty="0" err="1"/>
                  <a:t>dissemination</a:t>
                </a:r>
                <a:r>
                  <a:rPr lang="fr-FR" sz="1350" b="1" dirty="0"/>
                  <a:t> </a:t>
                </a:r>
                <a:r>
                  <a:rPr lang="fr-FR" sz="1350" b="1" dirty="0" err="1"/>
                  <a:t>platforms</a:t>
                </a:r>
                <a:r>
                  <a:rPr lang="fr-FR" sz="1350" b="1" dirty="0"/>
                  <a:t> </a:t>
                </a:r>
                <a:endParaRPr lang="en-US" sz="1350" b="1" dirty="0"/>
              </a:p>
            </p:txBody>
          </p:sp>
        </p:grpSp>
        <p:grpSp>
          <p:nvGrpSpPr>
            <p:cNvPr id="20" name="Groupe 19"/>
            <p:cNvGrpSpPr/>
            <p:nvPr/>
          </p:nvGrpSpPr>
          <p:grpSpPr>
            <a:xfrm>
              <a:off x="4350112" y="4520273"/>
              <a:ext cx="5760000" cy="408157"/>
              <a:chOff x="2026067" y="5202139"/>
              <a:chExt cx="8128026" cy="408157"/>
            </a:xfrm>
          </p:grpSpPr>
          <p:sp>
            <p:nvSpPr>
              <p:cNvPr id="21" name="Double flèche horizontale 20"/>
              <p:cNvSpPr/>
              <p:nvPr/>
            </p:nvSpPr>
            <p:spPr>
              <a:xfrm>
                <a:off x="2026067" y="5202139"/>
                <a:ext cx="8128026" cy="395996"/>
              </a:xfrm>
              <a:prstGeom prst="leftRightArrow">
                <a:avLst/>
              </a:prstGeom>
              <a:solidFill>
                <a:srgbClr val="FFE1FF"/>
              </a:solidFill>
              <a:ln>
                <a:solidFill>
                  <a:srgbClr val="FF99FF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2" name="ZoneTexte 21"/>
              <p:cNvSpPr txBox="1"/>
              <p:nvPr/>
            </p:nvSpPr>
            <p:spPr>
              <a:xfrm>
                <a:off x="2695045" y="5210187"/>
                <a:ext cx="7283108" cy="400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350" b="1" dirty="0"/>
                  <a:t>T5.2: </a:t>
                </a:r>
                <a:r>
                  <a:rPr lang="fr-FR" sz="1350" b="1" dirty="0" err="1"/>
                  <a:t>Seek</a:t>
                </a:r>
                <a:r>
                  <a:rPr lang="fr-FR" sz="1350" b="1" dirty="0"/>
                  <a:t> </a:t>
                </a:r>
                <a:r>
                  <a:rPr lang="fr-FR" sz="1350" b="1" dirty="0" err="1"/>
                  <a:t>opportunities</a:t>
                </a:r>
                <a:r>
                  <a:rPr lang="fr-FR" sz="1350" b="1" dirty="0"/>
                  <a:t> (</a:t>
                </a:r>
                <a:r>
                  <a:rPr lang="fr-FR" sz="1350" b="1" dirty="0" err="1"/>
                  <a:t>conferences</a:t>
                </a:r>
                <a:r>
                  <a:rPr lang="fr-FR" sz="1350" b="1" dirty="0"/>
                  <a:t>, job </a:t>
                </a:r>
                <a:r>
                  <a:rPr lang="fr-FR" sz="1350" b="1" dirty="0" err="1"/>
                  <a:t>offers</a:t>
                </a:r>
                <a:r>
                  <a:rPr lang="fr-FR" sz="1350" b="1" dirty="0"/>
                  <a:t> …)</a:t>
                </a:r>
                <a:endParaRPr lang="en-US" sz="1350" b="1" dirty="0"/>
              </a:p>
            </p:txBody>
          </p:sp>
        </p:grpSp>
      </p:grpSp>
      <p:sp>
        <p:nvSpPr>
          <p:cNvPr id="39" name="Titel 1"/>
          <p:cNvSpPr txBox="1">
            <a:spLocks/>
          </p:cNvSpPr>
          <p:nvPr/>
        </p:nvSpPr>
        <p:spPr>
          <a:xfrm>
            <a:off x="882959" y="1008679"/>
            <a:ext cx="7560840" cy="9112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 smtClean="0"/>
              <a:t>More </a:t>
            </a:r>
            <a:r>
              <a:rPr lang="fr-FR" sz="2800" b="1" dirty="0" err="1" smtClean="0"/>
              <a:t>WGs</a:t>
            </a:r>
            <a:r>
              <a:rPr lang="fr-FR" sz="2800" b="1" dirty="0" smtClean="0"/>
              <a:t> and </a:t>
            </a:r>
            <a:r>
              <a:rPr lang="fr-FR" sz="2800" b="1" dirty="0" err="1" smtClean="0"/>
              <a:t>Tasks</a:t>
            </a:r>
            <a:endParaRPr lang="en-GB" sz="2800" b="1" dirty="0"/>
          </a:p>
        </p:txBody>
      </p:sp>
      <p:pic>
        <p:nvPicPr>
          <p:cNvPr id="40" name="Image 3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870" y="72313"/>
            <a:ext cx="1702044" cy="615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3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>
                <a:solidFill>
                  <a:schemeClr val="tx1"/>
                </a:solidFill>
              </a:rPr>
              <a:t>www.eera-set.eu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 idx="4294967295"/>
          </p:nvPr>
        </p:nvSpPr>
        <p:spPr>
          <a:xfrm>
            <a:off x="1259632" y="0"/>
            <a:ext cx="6860216" cy="911225"/>
          </a:xfrm>
        </p:spPr>
        <p:txBody>
          <a:bodyPr>
            <a:noAutofit/>
          </a:bodyPr>
          <a:lstStyle/>
          <a:p>
            <a:r>
              <a:rPr lang="fr-FR" sz="2800" b="1" dirty="0" smtClean="0"/>
              <a:t>Action concept in a </a:t>
            </a:r>
            <a:r>
              <a:rPr lang="fr-FR" sz="2800" b="1" dirty="0" err="1" smtClean="0"/>
              <a:t>nutshell</a:t>
            </a:r>
            <a:endParaRPr lang="en-GB" sz="2800" b="1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idx="13"/>
          </p:nvPr>
        </p:nvSpPr>
        <p:spPr>
          <a:xfrm>
            <a:off x="450912" y="6381327"/>
            <a:ext cx="8225544" cy="360041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AMPEA</a:t>
            </a:r>
          </a:p>
        </p:txBody>
      </p:sp>
      <p:pic>
        <p:nvPicPr>
          <p:cNvPr id="14" name="Image 13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7"/>
          <a:stretch/>
        </p:blipFill>
        <p:spPr bwMode="auto">
          <a:xfrm>
            <a:off x="2051720" y="650808"/>
            <a:ext cx="4634788" cy="50824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798068" y="5270109"/>
            <a:ext cx="3382752" cy="76944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lvl="2">
              <a:lnSpc>
                <a:spcPct val="110000"/>
              </a:lnSpc>
            </a:pPr>
            <a:r>
              <a:rPr lang="fr-FR" sz="2000" i="1" dirty="0" err="1" smtClean="0">
                <a:solidFill>
                  <a:prstClr val="black"/>
                </a:solidFill>
              </a:rPr>
              <a:t>Integration</a:t>
            </a:r>
            <a:r>
              <a:rPr lang="fr-FR" sz="2000" i="1" dirty="0" smtClean="0">
                <a:solidFill>
                  <a:prstClr val="black"/>
                </a:solidFill>
              </a:rPr>
              <a:t> </a:t>
            </a:r>
            <a:r>
              <a:rPr lang="fr-FR" sz="2000" i="1" dirty="0">
                <a:solidFill>
                  <a:prstClr val="black"/>
                </a:solidFill>
              </a:rPr>
              <a:t>of </a:t>
            </a:r>
            <a:r>
              <a:rPr lang="fr-FR" sz="2000" i="1" dirty="0" err="1">
                <a:solidFill>
                  <a:prstClr val="black"/>
                </a:solidFill>
              </a:rPr>
              <a:t>research</a:t>
            </a:r>
            <a:r>
              <a:rPr lang="fr-FR" sz="2000" i="1" dirty="0">
                <a:solidFill>
                  <a:prstClr val="black"/>
                </a:solidFill>
              </a:rPr>
              <a:t> groups </a:t>
            </a:r>
            <a:r>
              <a:rPr lang="fr-FR" sz="2000" i="1" dirty="0" err="1">
                <a:solidFill>
                  <a:prstClr val="black"/>
                </a:solidFill>
              </a:rPr>
              <a:t>into</a:t>
            </a:r>
            <a:r>
              <a:rPr lang="fr-FR" sz="2000" i="1" dirty="0">
                <a:solidFill>
                  <a:prstClr val="black"/>
                </a:solidFill>
              </a:rPr>
              <a:t> </a:t>
            </a:r>
            <a:r>
              <a:rPr lang="fr-FR" sz="2000" i="1" dirty="0" err="1">
                <a:solidFill>
                  <a:prstClr val="black"/>
                </a:solidFill>
              </a:rPr>
              <a:t>existing</a:t>
            </a:r>
            <a:r>
              <a:rPr lang="fr-FR" sz="2000" i="1" dirty="0">
                <a:solidFill>
                  <a:prstClr val="black"/>
                </a:solidFill>
              </a:rPr>
              <a:t> </a:t>
            </a:r>
            <a:r>
              <a:rPr lang="fr-FR" sz="2000" i="1" dirty="0" err="1" smtClean="0">
                <a:solidFill>
                  <a:prstClr val="black"/>
                </a:solidFill>
              </a:rPr>
              <a:t>MAPs</a:t>
            </a:r>
            <a:endParaRPr lang="fr-FR" sz="2000" i="1" dirty="0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13180" y="3573016"/>
            <a:ext cx="2376264" cy="11079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lvl="2">
              <a:lnSpc>
                <a:spcPct val="110000"/>
              </a:lnSpc>
            </a:pPr>
            <a:r>
              <a:rPr lang="fr-FR" sz="2000" i="1" dirty="0" err="1" smtClean="0">
                <a:solidFill>
                  <a:prstClr val="black"/>
                </a:solidFill>
              </a:rPr>
              <a:t>Create</a:t>
            </a:r>
            <a:r>
              <a:rPr lang="fr-FR" sz="2000" i="1" dirty="0" smtClean="0">
                <a:solidFill>
                  <a:prstClr val="black"/>
                </a:solidFill>
              </a:rPr>
              <a:t> MAP network: </a:t>
            </a:r>
            <a:r>
              <a:rPr lang="fr-FR" sz="2000" i="1" dirty="0" err="1" smtClean="0">
                <a:solidFill>
                  <a:prstClr val="black"/>
                </a:solidFill>
              </a:rPr>
              <a:t>worshops</a:t>
            </a:r>
            <a:r>
              <a:rPr lang="fr-FR" sz="2000" i="1" dirty="0" smtClean="0">
                <a:solidFill>
                  <a:prstClr val="black"/>
                </a:solidFill>
              </a:rPr>
              <a:t>, </a:t>
            </a:r>
            <a:r>
              <a:rPr lang="fr-FR" sz="2000" i="1" dirty="0" err="1" smtClean="0">
                <a:solidFill>
                  <a:prstClr val="black"/>
                </a:solidFill>
              </a:rPr>
              <a:t>STSMs</a:t>
            </a:r>
            <a:r>
              <a:rPr lang="fr-FR" sz="2000" i="1" dirty="0" smtClean="0">
                <a:solidFill>
                  <a:prstClr val="black"/>
                </a:solidFill>
              </a:rPr>
              <a:t>, etc.</a:t>
            </a:r>
            <a:endParaRPr lang="fr-FR" sz="2000" i="1" dirty="0">
              <a:solidFill>
                <a:prstClr val="black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95696" y="1546874"/>
            <a:ext cx="2377548" cy="11079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lvl="2">
              <a:lnSpc>
                <a:spcPct val="110000"/>
              </a:lnSpc>
            </a:pPr>
            <a:r>
              <a:rPr lang="fr-FR" sz="2000" i="1" dirty="0" smtClean="0">
                <a:solidFill>
                  <a:prstClr val="black"/>
                </a:solidFill>
              </a:rPr>
              <a:t>Incubation </a:t>
            </a:r>
            <a:r>
              <a:rPr lang="fr-FR" sz="2000" i="1" dirty="0">
                <a:solidFill>
                  <a:prstClr val="black"/>
                </a:solidFill>
              </a:rPr>
              <a:t>of </a:t>
            </a:r>
            <a:r>
              <a:rPr lang="fr-FR" sz="2000" i="1" dirty="0" smtClean="0">
                <a:solidFill>
                  <a:prstClr val="black"/>
                </a:solidFill>
              </a:rPr>
              <a:t>future </a:t>
            </a:r>
            <a:r>
              <a:rPr lang="fr-FR" sz="2000" i="1" dirty="0" err="1" smtClean="0">
                <a:solidFill>
                  <a:prstClr val="black"/>
                </a:solidFill>
              </a:rPr>
              <a:t>MAPs</a:t>
            </a:r>
            <a:r>
              <a:rPr lang="fr-FR" sz="2000" i="1" dirty="0" smtClean="0">
                <a:solidFill>
                  <a:prstClr val="black"/>
                </a:solidFill>
              </a:rPr>
              <a:t>, </a:t>
            </a:r>
            <a:r>
              <a:rPr lang="fr-FR" sz="2000" i="1" dirty="0" err="1" smtClean="0">
                <a:solidFill>
                  <a:prstClr val="black"/>
                </a:solidFill>
              </a:rPr>
              <a:t>MAP</a:t>
            </a:r>
            <a:r>
              <a:rPr lang="fr-FR" sz="2000" i="1" baseline="30000" dirty="0" err="1" smtClean="0">
                <a:solidFill>
                  <a:prstClr val="black"/>
                </a:solidFill>
              </a:rPr>
              <a:t>+</a:t>
            </a:r>
            <a:r>
              <a:rPr lang="fr-FR" sz="2000" i="1" dirty="0" err="1" smtClean="0">
                <a:solidFill>
                  <a:prstClr val="black"/>
                </a:solidFill>
              </a:rPr>
              <a:t>s</a:t>
            </a:r>
            <a:r>
              <a:rPr lang="fr-FR" sz="2000" i="1" dirty="0" smtClean="0">
                <a:solidFill>
                  <a:prstClr val="black"/>
                </a:solidFill>
              </a:rPr>
              <a:t> &amp; </a:t>
            </a:r>
            <a:r>
              <a:rPr lang="fr-FR" sz="2000" i="1" dirty="0" err="1" smtClean="0">
                <a:solidFill>
                  <a:prstClr val="black"/>
                </a:solidFill>
              </a:rPr>
              <a:t>hybrid</a:t>
            </a:r>
            <a:r>
              <a:rPr lang="fr-FR" sz="2000" i="1" dirty="0" smtClean="0">
                <a:solidFill>
                  <a:prstClr val="black"/>
                </a:solidFill>
              </a:rPr>
              <a:t> </a:t>
            </a:r>
            <a:r>
              <a:rPr lang="fr-FR" sz="2000" i="1" dirty="0" err="1" smtClean="0">
                <a:solidFill>
                  <a:prstClr val="black"/>
                </a:solidFill>
              </a:rPr>
              <a:t>MAPs</a:t>
            </a:r>
            <a:r>
              <a:rPr lang="fr-FR" sz="2000" i="1" dirty="0" smtClean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388381" y="2493477"/>
            <a:ext cx="2144059" cy="76944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lvl="2">
              <a:lnSpc>
                <a:spcPct val="110000"/>
              </a:lnSpc>
            </a:pPr>
            <a:r>
              <a:rPr lang="fr-FR" sz="2000" i="1" dirty="0" smtClean="0">
                <a:solidFill>
                  <a:prstClr val="black"/>
                </a:solidFill>
              </a:rPr>
              <a:t>Future RIA</a:t>
            </a:r>
            <a:r>
              <a:rPr lang="fr-FR" sz="2000" i="1" dirty="0">
                <a:solidFill>
                  <a:prstClr val="black"/>
                </a:solidFill>
              </a:rPr>
              <a:t>, </a:t>
            </a:r>
            <a:r>
              <a:rPr lang="fr-FR" sz="2000" i="1" dirty="0" smtClean="0">
                <a:solidFill>
                  <a:prstClr val="black"/>
                </a:solidFill>
              </a:rPr>
              <a:t>CSA, &amp; RI </a:t>
            </a:r>
            <a:r>
              <a:rPr lang="fr-FR" sz="2000" i="1" dirty="0" err="1" smtClean="0">
                <a:solidFill>
                  <a:prstClr val="black"/>
                </a:solidFill>
              </a:rPr>
              <a:t>projects</a:t>
            </a:r>
            <a:endParaRPr lang="fr-FR" sz="2000" i="1" dirty="0">
              <a:solidFill>
                <a:prstClr val="black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516216" y="3933056"/>
            <a:ext cx="2355515" cy="11079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lvl="2">
              <a:lnSpc>
                <a:spcPct val="110000"/>
              </a:lnSpc>
            </a:pPr>
            <a:r>
              <a:rPr lang="fr-FR" sz="2000" i="1" dirty="0" err="1" smtClean="0">
                <a:solidFill>
                  <a:prstClr val="black"/>
                </a:solidFill>
              </a:rPr>
              <a:t>Traning</a:t>
            </a:r>
            <a:r>
              <a:rPr lang="fr-FR" sz="2000" i="1" dirty="0" smtClean="0">
                <a:solidFill>
                  <a:prstClr val="black"/>
                </a:solidFill>
              </a:rPr>
              <a:t> network (</a:t>
            </a:r>
            <a:r>
              <a:rPr lang="fr-FR" sz="2000" i="1" dirty="0" err="1" smtClean="0">
                <a:solidFill>
                  <a:prstClr val="black"/>
                </a:solidFill>
              </a:rPr>
              <a:t>e.g</a:t>
            </a:r>
            <a:r>
              <a:rPr lang="fr-FR" sz="2000" i="1" dirty="0">
                <a:solidFill>
                  <a:prstClr val="black"/>
                </a:solidFill>
              </a:rPr>
              <a:t>., </a:t>
            </a:r>
            <a:r>
              <a:rPr lang="fr-FR" sz="2000" i="1" dirty="0" smtClean="0">
                <a:solidFill>
                  <a:prstClr val="black"/>
                </a:solidFill>
              </a:rPr>
              <a:t>ERASMUS) &amp; </a:t>
            </a:r>
            <a:r>
              <a:rPr lang="fr-FR" sz="2000" i="1" dirty="0" err="1" smtClean="0">
                <a:solidFill>
                  <a:prstClr val="black"/>
                </a:solidFill>
              </a:rPr>
              <a:t>Continued</a:t>
            </a:r>
            <a:r>
              <a:rPr lang="fr-FR" sz="2000" i="1" dirty="0" smtClean="0">
                <a:solidFill>
                  <a:prstClr val="black"/>
                </a:solidFill>
              </a:rPr>
              <a:t> </a:t>
            </a:r>
            <a:r>
              <a:rPr lang="fr-FR" sz="2000" i="1" dirty="0" err="1" smtClean="0">
                <a:solidFill>
                  <a:prstClr val="black"/>
                </a:solidFill>
              </a:rPr>
              <a:t>education</a:t>
            </a:r>
            <a:r>
              <a:rPr lang="fr-FR" sz="2000" i="1" dirty="0" smtClean="0">
                <a:solidFill>
                  <a:prstClr val="black"/>
                </a:solidFill>
              </a:rPr>
              <a:t> </a:t>
            </a:r>
            <a:endParaRPr lang="en-US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498" y="83042"/>
            <a:ext cx="1508178" cy="666048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6019800" y="1097851"/>
            <a:ext cx="2512640" cy="76944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lvl="2">
              <a:lnSpc>
                <a:spcPct val="110000"/>
              </a:lnSpc>
            </a:pPr>
            <a:r>
              <a:rPr lang="fr-FR" sz="2000" i="1" dirty="0" err="1" smtClean="0">
                <a:solidFill>
                  <a:prstClr val="black"/>
                </a:solidFill>
              </a:rPr>
              <a:t>Industry</a:t>
            </a:r>
            <a:r>
              <a:rPr lang="fr-FR" sz="2000" i="1" dirty="0" smtClean="0">
                <a:solidFill>
                  <a:prstClr val="black"/>
                </a:solidFill>
              </a:rPr>
              <a:t> participation (B2B)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335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8" grpId="0" animBg="1"/>
      <p:bldP spid="19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www.eera-set.eu</a:t>
            </a:r>
            <a:endParaRPr lang="en-GB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idx="13"/>
          </p:nvPr>
        </p:nvSpPr>
        <p:spPr>
          <a:xfrm>
            <a:off x="450912" y="6381327"/>
            <a:ext cx="8225544" cy="360041"/>
          </a:xfrm>
        </p:spPr>
        <p:txBody>
          <a:bodyPr/>
          <a:lstStyle/>
          <a:p>
            <a:r>
              <a:rPr lang="en-US" dirty="0" smtClean="0"/>
              <a:t>AMPEA</a:t>
            </a:r>
            <a:endParaRPr lang="en-US" dirty="0"/>
          </a:p>
        </p:txBody>
      </p:sp>
      <p:sp>
        <p:nvSpPr>
          <p:cNvPr id="2" name="ZoneTexte 1"/>
          <p:cNvSpPr txBox="1"/>
          <p:nvPr/>
        </p:nvSpPr>
        <p:spPr>
          <a:xfrm>
            <a:off x="-180528" y="1066819"/>
            <a:ext cx="8960181" cy="6223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algn="ctr">
              <a:lnSpc>
                <a:spcPct val="120000"/>
              </a:lnSpc>
            </a:pPr>
            <a:endParaRPr lang="en-US" sz="2000" dirty="0" smtClean="0"/>
          </a:p>
          <a:p>
            <a:pPr marL="914400" lvl="1" indent="-4572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fr-FR" sz="2400" dirty="0" smtClean="0"/>
              <a:t>Grant </a:t>
            </a:r>
            <a:r>
              <a:rPr lang="fr-FR" sz="2400" dirty="0" err="1" smtClean="0"/>
              <a:t>period</a:t>
            </a:r>
            <a:r>
              <a:rPr lang="fr-FR" sz="2400" dirty="0" smtClean="0"/>
              <a:t> Nov. 1, 2023 – </a:t>
            </a:r>
            <a:r>
              <a:rPr lang="fr-FR" sz="2400" dirty="0" err="1" smtClean="0"/>
              <a:t>Oct</a:t>
            </a:r>
            <a:r>
              <a:rPr lang="fr-FR" sz="2400" dirty="0" smtClean="0"/>
              <a:t> 31, 2027</a:t>
            </a:r>
            <a:endParaRPr lang="fr-FR" sz="2400" dirty="0"/>
          </a:p>
          <a:p>
            <a:pPr marL="914400" lvl="1" indent="-4572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fr-FR" sz="2400" dirty="0" err="1" smtClean="0"/>
              <a:t>Members</a:t>
            </a:r>
            <a:r>
              <a:rPr lang="fr-FR" sz="2400" dirty="0" smtClean="0"/>
              <a:t>: 190 </a:t>
            </a:r>
            <a:r>
              <a:rPr lang="fr-FR" sz="2400" dirty="0" err="1" smtClean="0"/>
              <a:t>researchers</a:t>
            </a:r>
            <a:r>
              <a:rPr lang="fr-FR" sz="2400" dirty="0" smtClean="0"/>
              <a:t> and </a:t>
            </a:r>
            <a:r>
              <a:rPr lang="fr-FR" sz="2400" dirty="0" err="1" smtClean="0"/>
              <a:t>investigators</a:t>
            </a:r>
            <a:r>
              <a:rPr lang="fr-FR" sz="2400" dirty="0"/>
              <a:t> </a:t>
            </a:r>
            <a:r>
              <a:rPr lang="fr-FR" sz="2400" dirty="0" smtClean="0"/>
              <a:t>(29 countries: 15 ITC)</a:t>
            </a:r>
          </a:p>
          <a:p>
            <a:pPr marL="914400" lvl="1" indent="-4572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 smtClean="0"/>
              <a:t>Management Committee: </a:t>
            </a:r>
            <a:r>
              <a:rPr lang="en-US" sz="2400" dirty="0"/>
              <a:t>31 </a:t>
            </a:r>
            <a:r>
              <a:rPr lang="en-US" sz="2400" dirty="0" smtClean="0"/>
              <a:t>from (20 countries: 11 ITC</a:t>
            </a:r>
            <a:r>
              <a:rPr lang="en-US" sz="2400" dirty="0"/>
              <a:t>)</a:t>
            </a:r>
          </a:p>
          <a:p>
            <a:pPr marL="914400" lvl="1" indent="-4572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fr-FR" sz="2400" dirty="0" err="1"/>
              <a:t>From</a:t>
            </a:r>
            <a:r>
              <a:rPr lang="fr-FR" sz="2400" dirty="0"/>
              <a:t> France: CEA, ULE &amp; </a:t>
            </a:r>
            <a:r>
              <a:rPr lang="fr-FR" sz="2400" dirty="0" smtClean="0"/>
              <a:t>UGA</a:t>
            </a:r>
          </a:p>
          <a:p>
            <a:pPr marL="914400" lvl="1" indent="-4572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fr-FR" sz="2400" dirty="0" err="1" smtClean="0"/>
              <a:t>Representatives</a:t>
            </a:r>
            <a:r>
              <a:rPr lang="fr-FR" sz="2400" dirty="0" smtClean="0"/>
              <a:t> </a:t>
            </a:r>
            <a:r>
              <a:rPr lang="fr-FR" sz="2400" dirty="0" err="1" smtClean="0"/>
              <a:t>from</a:t>
            </a:r>
            <a:r>
              <a:rPr lang="fr-FR" sz="2400" dirty="0" smtClean="0"/>
              <a:t> BIG-MAP, IEMAP, VIPER, GC-MAC, NOMATEN, DIADEM …</a:t>
            </a:r>
          </a:p>
          <a:p>
            <a:pPr marL="914400" lvl="1" indent="-4572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fr-FR" sz="2400" dirty="0" err="1" smtClean="0"/>
              <a:t>Lisaing</a:t>
            </a:r>
            <a:r>
              <a:rPr lang="fr-FR" sz="2400" dirty="0" smtClean="0"/>
              <a:t> </a:t>
            </a:r>
            <a:r>
              <a:rPr lang="fr-FR" sz="2400" dirty="0" err="1" smtClean="0"/>
              <a:t>with</a:t>
            </a:r>
            <a:r>
              <a:rPr lang="fr-FR" sz="2400" dirty="0" smtClean="0"/>
              <a:t> EU </a:t>
            </a:r>
            <a:r>
              <a:rPr lang="fr-FR" sz="2400" dirty="0" err="1" smtClean="0"/>
              <a:t>platforms</a:t>
            </a:r>
            <a:r>
              <a:rPr lang="fr-FR" sz="2400" dirty="0" smtClean="0"/>
              <a:t> and programmes: AMI2030, EIC …</a:t>
            </a:r>
          </a:p>
          <a:p>
            <a:pPr marL="914400" lvl="1" indent="-4572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fr-FR" sz="2400" dirty="0" err="1" smtClean="0"/>
              <a:t>Liasing</a:t>
            </a:r>
            <a:r>
              <a:rPr lang="fr-FR" sz="2400" dirty="0" smtClean="0"/>
              <a:t> </a:t>
            </a:r>
            <a:r>
              <a:rPr lang="fr-FR" sz="2400" dirty="0" err="1" smtClean="0"/>
              <a:t>with</a:t>
            </a:r>
            <a:r>
              <a:rPr lang="fr-FR" sz="2400" dirty="0" smtClean="0"/>
              <a:t> EU </a:t>
            </a:r>
            <a:r>
              <a:rPr lang="fr-FR" sz="2400" dirty="0" err="1" smtClean="0"/>
              <a:t>projects</a:t>
            </a:r>
            <a:r>
              <a:rPr lang="fr-FR" sz="2400" dirty="0" smtClean="0"/>
              <a:t>: </a:t>
            </a:r>
            <a:r>
              <a:rPr lang="fr-FR" sz="2400" dirty="0" err="1" smtClean="0"/>
              <a:t>StoRIEs</a:t>
            </a:r>
            <a:r>
              <a:rPr lang="fr-FR" sz="2400" dirty="0" smtClean="0"/>
              <a:t>, </a:t>
            </a:r>
            <a:r>
              <a:rPr lang="fr-FR" sz="2400" dirty="0" err="1" smtClean="0"/>
              <a:t>RISEnergy</a:t>
            </a:r>
            <a:r>
              <a:rPr lang="fr-FR" sz="2400" dirty="0" smtClean="0"/>
              <a:t>, DECODE ….</a:t>
            </a:r>
          </a:p>
          <a:p>
            <a:pPr marL="914400" lvl="1" indent="-4572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fr-FR" sz="2400" dirty="0" smtClean="0"/>
              <a:t>First joint workshop on « Digitalisation and Automation </a:t>
            </a:r>
            <a:r>
              <a:rPr lang="fr-FR" sz="2400" dirty="0" err="1" smtClean="0"/>
              <a:t>Boost</a:t>
            </a:r>
            <a:r>
              <a:rPr lang="fr-FR" sz="2400" dirty="0" smtClean="0"/>
              <a:t> </a:t>
            </a:r>
            <a:r>
              <a:rPr lang="fr-FR" sz="2400" dirty="0" err="1" smtClean="0"/>
              <a:t>Energy</a:t>
            </a:r>
            <a:r>
              <a:rPr lang="fr-FR" sz="2400" dirty="0" smtClean="0"/>
              <a:t> </a:t>
            </a:r>
            <a:r>
              <a:rPr lang="fr-FR" sz="2400" dirty="0" err="1" smtClean="0"/>
              <a:t>Materials</a:t>
            </a:r>
            <a:r>
              <a:rPr lang="fr-FR" sz="2400" dirty="0" smtClean="0"/>
              <a:t> </a:t>
            </a:r>
            <a:r>
              <a:rPr lang="fr-FR" sz="2400" dirty="0" err="1" smtClean="0"/>
              <a:t>Research</a:t>
            </a:r>
            <a:r>
              <a:rPr lang="fr-FR" sz="2400" dirty="0" smtClean="0"/>
              <a:t> » in Rome, </a:t>
            </a:r>
            <a:r>
              <a:rPr lang="fr-FR" sz="2400" dirty="0" err="1" smtClean="0"/>
              <a:t>January</a:t>
            </a:r>
            <a:r>
              <a:rPr lang="fr-FR" sz="2400" dirty="0" smtClean="0"/>
              <a:t> 24-25, 2024.</a:t>
            </a:r>
            <a:endParaRPr lang="en-US" sz="2400" dirty="0"/>
          </a:p>
          <a:p>
            <a:pPr lvl="1" algn="just">
              <a:lnSpc>
                <a:spcPct val="120000"/>
              </a:lnSpc>
            </a:pPr>
            <a:endParaRPr lang="fr-FR" sz="2400" dirty="0" smtClean="0"/>
          </a:p>
          <a:p>
            <a:pPr marL="914400" lvl="1" indent="-4572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fr-FR" sz="2400" dirty="0" smtClean="0"/>
          </a:p>
        </p:txBody>
      </p:sp>
      <p:sp>
        <p:nvSpPr>
          <p:cNvPr id="6" name="ZoneTexte 5"/>
          <p:cNvSpPr txBox="1"/>
          <p:nvPr/>
        </p:nvSpPr>
        <p:spPr>
          <a:xfrm>
            <a:off x="539551" y="762972"/>
            <a:ext cx="74085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algn="just"/>
            <a:r>
              <a:rPr lang="fr-FR" sz="3200" u="sng" dirty="0" smtClean="0"/>
              <a:t>EU-MACE </a:t>
            </a:r>
            <a:r>
              <a:rPr lang="fr-FR" sz="3200" u="sng" dirty="0" err="1" smtClean="0"/>
              <a:t>where</a:t>
            </a:r>
            <a:r>
              <a:rPr lang="fr-FR" sz="3200" u="sng" dirty="0" smtClean="0"/>
              <a:t> </a:t>
            </a:r>
            <a:r>
              <a:rPr lang="fr-FR" sz="3200" u="sng" dirty="0" err="1" smtClean="0"/>
              <a:t>we</a:t>
            </a:r>
            <a:r>
              <a:rPr lang="fr-FR" sz="3200" u="sng" dirty="0" smtClean="0"/>
              <a:t> are </a:t>
            </a:r>
            <a:r>
              <a:rPr lang="fr-FR" sz="3200" u="sng" dirty="0" err="1" smtClean="0"/>
              <a:t>now</a:t>
            </a:r>
            <a:r>
              <a:rPr lang="fr-FR" sz="3200" u="sng" dirty="0" smtClean="0"/>
              <a:t> (Nov. 5</a:t>
            </a:r>
            <a:r>
              <a:rPr lang="fr-FR" sz="3200" u="sng" baseline="30000" dirty="0" smtClean="0"/>
              <a:t>th</a:t>
            </a:r>
            <a:r>
              <a:rPr lang="fr-FR" sz="3200" u="sng" dirty="0" smtClean="0"/>
              <a:t>)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056" y="45979"/>
            <a:ext cx="1508178" cy="666048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1761" y="71294"/>
            <a:ext cx="1702044" cy="615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36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www.eera-set.eu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 idx="4294967295"/>
          </p:nvPr>
        </p:nvSpPr>
        <p:spPr>
          <a:xfrm>
            <a:off x="1591984" y="41631"/>
            <a:ext cx="5472608" cy="911225"/>
          </a:xfrm>
        </p:spPr>
        <p:txBody>
          <a:bodyPr>
            <a:noAutofit/>
          </a:bodyPr>
          <a:lstStyle/>
          <a:p>
            <a:r>
              <a:rPr lang="fr-FR" sz="2800" b="1" dirty="0" smtClean="0"/>
              <a:t>How to </a:t>
            </a:r>
            <a:r>
              <a:rPr lang="fr-FR" sz="2800" b="1" dirty="0" err="1" smtClean="0"/>
              <a:t>join</a:t>
            </a:r>
            <a:endParaRPr lang="en-GB" sz="2800" b="1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idx="13"/>
          </p:nvPr>
        </p:nvSpPr>
        <p:spPr>
          <a:xfrm>
            <a:off x="450912" y="6381327"/>
            <a:ext cx="8225544" cy="360041"/>
          </a:xfrm>
        </p:spPr>
        <p:txBody>
          <a:bodyPr/>
          <a:lstStyle/>
          <a:p>
            <a:r>
              <a:rPr lang="en-US" dirty="0"/>
              <a:t>AMPEA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38642" y="764704"/>
            <a:ext cx="9036496" cy="4493538"/>
          </a:xfrm>
          <a:prstGeom prst="rect">
            <a:avLst/>
          </a:prstGeom>
          <a:solidFill>
            <a:schemeClr val="accent5">
              <a:lumMod val="20000"/>
              <a:lumOff val="80000"/>
              <a:alpha val="44000"/>
            </a:schemeClr>
          </a:solidFill>
        </p:spPr>
        <p:txBody>
          <a:bodyPr wrap="square" rtlCol="0">
            <a:spAutoFit/>
          </a:bodyPr>
          <a:lstStyle/>
          <a:p>
            <a:pPr marL="108000" lvl="1">
              <a:lnSpc>
                <a:spcPct val="110000"/>
              </a:lnSpc>
            </a:pPr>
            <a:r>
              <a:rPr lang="fr-FR" sz="2000" i="1" u="sng" dirty="0" smtClean="0">
                <a:solidFill>
                  <a:prstClr val="black"/>
                </a:solidFill>
              </a:rPr>
              <a:t>Application open (</a:t>
            </a:r>
            <a:r>
              <a:rPr lang="fr-FR" sz="2000" i="1" u="sng" dirty="0" err="1" smtClean="0">
                <a:solidFill>
                  <a:prstClr val="black"/>
                </a:solidFill>
              </a:rPr>
              <a:t>until</a:t>
            </a:r>
            <a:r>
              <a:rPr lang="fr-FR" sz="2000" i="1" u="sng" dirty="0" smtClean="0">
                <a:solidFill>
                  <a:prstClr val="black"/>
                </a:solidFill>
              </a:rPr>
              <a:t> the end of the </a:t>
            </a:r>
            <a:r>
              <a:rPr lang="fr-FR" sz="2000" i="1" u="sng" dirty="0" err="1" smtClean="0">
                <a:solidFill>
                  <a:prstClr val="black"/>
                </a:solidFill>
              </a:rPr>
              <a:t>project</a:t>
            </a:r>
            <a:r>
              <a:rPr lang="fr-FR" sz="2000" i="1" u="sng" dirty="0" smtClean="0">
                <a:solidFill>
                  <a:prstClr val="black"/>
                </a:solidFill>
              </a:rPr>
              <a:t>):</a:t>
            </a:r>
          </a:p>
          <a:p>
            <a:pPr marL="817200" lvl="2" indent="-2520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r-FR" sz="2000" i="1" dirty="0" err="1" smtClean="0">
                <a:solidFill>
                  <a:prstClr val="black"/>
                </a:solidFill>
              </a:rPr>
              <a:t>Individual</a:t>
            </a:r>
            <a:r>
              <a:rPr lang="fr-FR" sz="2000" i="1" dirty="0" smtClean="0">
                <a:solidFill>
                  <a:prstClr val="black"/>
                </a:solidFill>
              </a:rPr>
              <a:t> participation: </a:t>
            </a:r>
            <a:r>
              <a:rPr lang="fr-FR" sz="2000" i="1" dirty="0" err="1" smtClean="0">
                <a:solidFill>
                  <a:prstClr val="black"/>
                </a:solidFill>
              </a:rPr>
              <a:t>Anyone</a:t>
            </a:r>
            <a:r>
              <a:rPr lang="fr-FR" sz="2000" i="1" dirty="0" smtClean="0">
                <a:solidFill>
                  <a:prstClr val="black"/>
                </a:solidFill>
              </a:rPr>
              <a:t> </a:t>
            </a:r>
            <a:r>
              <a:rPr lang="fr-FR" sz="2000" i="1" dirty="0" err="1" smtClean="0">
                <a:solidFill>
                  <a:prstClr val="black"/>
                </a:solidFill>
              </a:rPr>
              <a:t>can</a:t>
            </a:r>
            <a:r>
              <a:rPr lang="fr-FR" sz="2000" i="1" dirty="0" smtClean="0">
                <a:solidFill>
                  <a:prstClr val="black"/>
                </a:solidFill>
              </a:rPr>
              <a:t> </a:t>
            </a:r>
            <a:r>
              <a:rPr lang="fr-FR" sz="2000" i="1" dirty="0" err="1" smtClean="0">
                <a:solidFill>
                  <a:prstClr val="black"/>
                </a:solidFill>
              </a:rPr>
              <a:t>apply</a:t>
            </a:r>
            <a:r>
              <a:rPr lang="fr-FR" sz="2000" i="1" dirty="0" smtClean="0">
                <a:solidFill>
                  <a:prstClr val="black"/>
                </a:solidFill>
              </a:rPr>
              <a:t> (incl. </a:t>
            </a:r>
            <a:r>
              <a:rPr lang="fr-FR" sz="2000" i="1" dirty="0" err="1" smtClean="0">
                <a:solidFill>
                  <a:prstClr val="black"/>
                </a:solidFill>
              </a:rPr>
              <a:t>students</a:t>
            </a:r>
            <a:r>
              <a:rPr lang="fr-FR" sz="2000" i="1" dirty="0" smtClean="0">
                <a:solidFill>
                  <a:prstClr val="black"/>
                </a:solidFill>
              </a:rPr>
              <a:t>)!</a:t>
            </a:r>
          </a:p>
          <a:p>
            <a:pPr marL="817200" lvl="2" indent="-2520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r-FR" sz="2000" i="1" dirty="0" err="1" smtClean="0">
                <a:solidFill>
                  <a:prstClr val="black"/>
                </a:solidFill>
              </a:rPr>
              <a:t>Connect</a:t>
            </a:r>
            <a:r>
              <a:rPr lang="fr-FR" sz="2000" i="1" dirty="0" smtClean="0">
                <a:solidFill>
                  <a:prstClr val="black"/>
                </a:solidFill>
              </a:rPr>
              <a:t> </a:t>
            </a:r>
            <a:r>
              <a:rPr lang="fr-FR" sz="2000" i="1" dirty="0" err="1" smtClean="0">
                <a:solidFill>
                  <a:prstClr val="black"/>
                </a:solidFill>
              </a:rPr>
              <a:t>with</a:t>
            </a:r>
            <a:r>
              <a:rPr lang="fr-FR" sz="2000" i="1" dirty="0" smtClean="0">
                <a:solidFill>
                  <a:prstClr val="black"/>
                </a:solidFill>
              </a:rPr>
              <a:t> </a:t>
            </a:r>
            <a:r>
              <a:rPr lang="fr-FR" sz="2000" i="1" dirty="0" err="1" smtClean="0">
                <a:solidFill>
                  <a:prstClr val="black"/>
                </a:solidFill>
              </a:rPr>
              <a:t>other</a:t>
            </a:r>
            <a:r>
              <a:rPr lang="fr-FR" sz="2000" i="1" dirty="0" smtClean="0">
                <a:solidFill>
                  <a:prstClr val="black"/>
                </a:solidFill>
              </a:rPr>
              <a:t> </a:t>
            </a:r>
            <a:r>
              <a:rPr lang="fr-FR" sz="2000" i="1" dirty="0" err="1" smtClean="0">
                <a:solidFill>
                  <a:prstClr val="black"/>
                </a:solidFill>
              </a:rPr>
              <a:t>MAPs</a:t>
            </a:r>
            <a:r>
              <a:rPr lang="fr-FR" sz="2000" i="1" dirty="0" smtClean="0">
                <a:solidFill>
                  <a:prstClr val="black"/>
                </a:solidFill>
              </a:rPr>
              <a:t>, </a:t>
            </a:r>
            <a:r>
              <a:rPr lang="fr-FR" sz="2000" i="1" dirty="0" err="1" smtClean="0">
                <a:solidFill>
                  <a:prstClr val="black"/>
                </a:solidFill>
              </a:rPr>
              <a:t>improve</a:t>
            </a:r>
            <a:r>
              <a:rPr lang="fr-FR" sz="2000" i="1" dirty="0" smtClean="0">
                <a:solidFill>
                  <a:prstClr val="black"/>
                </a:solidFill>
              </a:rPr>
              <a:t> </a:t>
            </a:r>
            <a:r>
              <a:rPr lang="fr-FR" sz="2000" i="1" dirty="0" err="1" smtClean="0">
                <a:solidFill>
                  <a:prstClr val="black"/>
                </a:solidFill>
              </a:rPr>
              <a:t>MAPs</a:t>
            </a:r>
            <a:r>
              <a:rPr lang="fr-FR" sz="2000" i="1" dirty="0" smtClean="0">
                <a:solidFill>
                  <a:prstClr val="black"/>
                </a:solidFill>
              </a:rPr>
              <a:t>, </a:t>
            </a:r>
            <a:r>
              <a:rPr lang="fr-FR" sz="2000" i="1" dirty="0" err="1" smtClean="0">
                <a:solidFill>
                  <a:prstClr val="black"/>
                </a:solidFill>
              </a:rPr>
              <a:t>create</a:t>
            </a:r>
            <a:r>
              <a:rPr lang="fr-FR" sz="2000" i="1" dirty="0" smtClean="0">
                <a:solidFill>
                  <a:prstClr val="black"/>
                </a:solidFill>
              </a:rPr>
              <a:t> </a:t>
            </a:r>
            <a:r>
              <a:rPr lang="fr-FR" sz="2000" i="1" dirty="0" err="1" smtClean="0">
                <a:solidFill>
                  <a:prstClr val="black"/>
                </a:solidFill>
              </a:rPr>
              <a:t>MAPs</a:t>
            </a:r>
            <a:r>
              <a:rPr lang="fr-FR" sz="2000" i="1" dirty="0" smtClean="0">
                <a:solidFill>
                  <a:prstClr val="black"/>
                </a:solidFill>
              </a:rPr>
              <a:t>, </a:t>
            </a:r>
            <a:r>
              <a:rPr lang="fr-FR" sz="2000" i="1" dirty="0" err="1" smtClean="0">
                <a:solidFill>
                  <a:prstClr val="black"/>
                </a:solidFill>
              </a:rPr>
              <a:t>learn</a:t>
            </a:r>
            <a:r>
              <a:rPr lang="fr-FR" sz="2000" i="1" dirty="0" smtClean="0">
                <a:solidFill>
                  <a:prstClr val="black"/>
                </a:solidFill>
              </a:rPr>
              <a:t> about/</a:t>
            </a:r>
            <a:r>
              <a:rPr lang="fr-FR" sz="2000" i="1" dirty="0" err="1" smtClean="0">
                <a:solidFill>
                  <a:prstClr val="black"/>
                </a:solidFill>
              </a:rPr>
              <a:t>from</a:t>
            </a:r>
            <a:r>
              <a:rPr lang="fr-FR" sz="2000" i="1" dirty="0" smtClean="0">
                <a:solidFill>
                  <a:prstClr val="black"/>
                </a:solidFill>
              </a:rPr>
              <a:t> </a:t>
            </a:r>
            <a:r>
              <a:rPr lang="fr-FR" sz="2000" i="1" dirty="0" err="1" smtClean="0">
                <a:solidFill>
                  <a:prstClr val="black"/>
                </a:solidFill>
              </a:rPr>
              <a:t>MAPs</a:t>
            </a:r>
            <a:r>
              <a:rPr lang="fr-FR" sz="2000" i="1" dirty="0" smtClean="0">
                <a:solidFill>
                  <a:prstClr val="black"/>
                </a:solidFill>
              </a:rPr>
              <a:t>, </a:t>
            </a:r>
            <a:r>
              <a:rPr lang="fr-FR" sz="2000" i="1" dirty="0" err="1">
                <a:solidFill>
                  <a:prstClr val="black"/>
                </a:solidFill>
              </a:rPr>
              <a:t>contribute</a:t>
            </a:r>
            <a:r>
              <a:rPr lang="fr-FR" sz="2000" i="1" dirty="0">
                <a:solidFill>
                  <a:prstClr val="black"/>
                </a:solidFill>
              </a:rPr>
              <a:t> to </a:t>
            </a:r>
            <a:r>
              <a:rPr lang="fr-FR" sz="2000" i="1" dirty="0" err="1">
                <a:solidFill>
                  <a:prstClr val="black"/>
                </a:solidFill>
              </a:rPr>
              <a:t>MAPs</a:t>
            </a:r>
            <a:r>
              <a:rPr lang="fr-FR" sz="2000" i="1" dirty="0">
                <a:solidFill>
                  <a:prstClr val="black"/>
                </a:solidFill>
              </a:rPr>
              <a:t>, </a:t>
            </a:r>
            <a:r>
              <a:rPr lang="fr-FR" sz="2000" i="1" dirty="0" smtClean="0">
                <a:solidFill>
                  <a:prstClr val="black"/>
                </a:solidFill>
              </a:rPr>
              <a:t>use </a:t>
            </a:r>
            <a:r>
              <a:rPr lang="fr-FR" sz="2000" i="1" dirty="0" err="1" smtClean="0">
                <a:solidFill>
                  <a:prstClr val="black"/>
                </a:solidFill>
              </a:rPr>
              <a:t>MAPs</a:t>
            </a:r>
            <a:r>
              <a:rPr lang="fr-FR" sz="2000" i="1" dirty="0" smtClean="0">
                <a:solidFill>
                  <a:prstClr val="black"/>
                </a:solidFill>
              </a:rPr>
              <a:t>, </a:t>
            </a:r>
            <a:r>
              <a:rPr lang="fr-FR" sz="2000" i="1" dirty="0" err="1" smtClean="0">
                <a:solidFill>
                  <a:prstClr val="black"/>
                </a:solidFill>
              </a:rPr>
              <a:t>teach</a:t>
            </a:r>
            <a:r>
              <a:rPr lang="fr-FR" sz="2000" i="1" dirty="0" smtClean="0">
                <a:solidFill>
                  <a:prstClr val="black"/>
                </a:solidFill>
              </a:rPr>
              <a:t> </a:t>
            </a:r>
            <a:r>
              <a:rPr lang="fr-FR" sz="2000" i="1" dirty="0" err="1" smtClean="0">
                <a:solidFill>
                  <a:prstClr val="black"/>
                </a:solidFill>
              </a:rPr>
              <a:t>associated</a:t>
            </a:r>
            <a:r>
              <a:rPr lang="fr-FR" sz="2000" i="1" dirty="0" smtClean="0">
                <a:solidFill>
                  <a:prstClr val="black"/>
                </a:solidFill>
              </a:rPr>
              <a:t> </a:t>
            </a:r>
            <a:r>
              <a:rPr lang="fr-FR" sz="2000" i="1" dirty="0" err="1" smtClean="0">
                <a:solidFill>
                  <a:prstClr val="black"/>
                </a:solidFill>
              </a:rPr>
              <a:t>skills</a:t>
            </a:r>
            <a:r>
              <a:rPr lang="fr-FR" sz="2000" i="1" dirty="0" smtClean="0">
                <a:solidFill>
                  <a:prstClr val="black"/>
                </a:solidFill>
              </a:rPr>
              <a:t> </a:t>
            </a:r>
          </a:p>
          <a:p>
            <a:pPr marL="817200" lvl="2" indent="-2520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fr-FR" sz="2000" i="1" dirty="0" smtClean="0">
              <a:solidFill>
                <a:prstClr val="black"/>
              </a:solidFill>
            </a:endParaRPr>
          </a:p>
          <a:p>
            <a:pPr marL="108000" lvl="1">
              <a:lnSpc>
                <a:spcPct val="110000"/>
              </a:lnSpc>
            </a:pPr>
            <a:endParaRPr lang="fr-FR" sz="2000" i="1" u="sng" dirty="0" smtClean="0">
              <a:solidFill>
                <a:prstClr val="black"/>
              </a:solidFill>
            </a:endParaRPr>
          </a:p>
          <a:p>
            <a:pPr marL="108000" lvl="1">
              <a:lnSpc>
                <a:spcPct val="110000"/>
              </a:lnSpc>
            </a:pPr>
            <a:endParaRPr lang="fr-FR" sz="2000" i="1" u="sng" dirty="0">
              <a:solidFill>
                <a:prstClr val="black"/>
              </a:solidFill>
            </a:endParaRPr>
          </a:p>
          <a:p>
            <a:pPr marL="108000" lvl="1">
              <a:lnSpc>
                <a:spcPct val="110000"/>
              </a:lnSpc>
            </a:pPr>
            <a:endParaRPr lang="fr-FR" sz="2000" i="1" u="sng" dirty="0" smtClean="0">
              <a:solidFill>
                <a:prstClr val="black"/>
              </a:solidFill>
            </a:endParaRPr>
          </a:p>
          <a:p>
            <a:pPr marL="108000" lvl="1">
              <a:lnSpc>
                <a:spcPct val="110000"/>
              </a:lnSpc>
            </a:pPr>
            <a:r>
              <a:rPr lang="fr-FR" sz="2000" i="1" u="sng" dirty="0" smtClean="0">
                <a:solidFill>
                  <a:prstClr val="black"/>
                </a:solidFill>
              </a:rPr>
              <a:t>Participation of French </a:t>
            </a:r>
            <a:r>
              <a:rPr lang="fr-FR" sz="2000" i="1" u="sng" dirty="0" err="1" smtClean="0">
                <a:solidFill>
                  <a:prstClr val="black"/>
                </a:solidFill>
              </a:rPr>
              <a:t>labs</a:t>
            </a:r>
            <a:r>
              <a:rPr lang="fr-FR" sz="2000" i="1" u="sng" dirty="0" smtClean="0">
                <a:solidFill>
                  <a:prstClr val="black"/>
                </a:solidFill>
              </a:rPr>
              <a:t> &amp; </a:t>
            </a:r>
            <a:r>
              <a:rPr lang="fr-FR" sz="2000" i="1" u="sng" dirty="0" err="1" smtClean="0">
                <a:solidFill>
                  <a:prstClr val="black"/>
                </a:solidFill>
              </a:rPr>
              <a:t>platforms</a:t>
            </a:r>
            <a:r>
              <a:rPr lang="fr-FR" sz="2000" i="1" u="sng" dirty="0" smtClean="0">
                <a:solidFill>
                  <a:prstClr val="black"/>
                </a:solidFill>
              </a:rPr>
              <a:t> </a:t>
            </a:r>
            <a:r>
              <a:rPr lang="fr-FR" sz="2000" i="1" u="sng" dirty="0" err="1" smtClean="0">
                <a:solidFill>
                  <a:prstClr val="black"/>
                </a:solidFill>
              </a:rPr>
              <a:t>is</a:t>
            </a:r>
            <a:r>
              <a:rPr lang="fr-FR" sz="2000" i="1" u="sng" dirty="0" smtClean="0">
                <a:solidFill>
                  <a:prstClr val="black"/>
                </a:solidFill>
              </a:rPr>
              <a:t> </a:t>
            </a:r>
            <a:r>
              <a:rPr lang="fr-FR" sz="2000" i="1" u="sng" dirty="0" err="1" smtClean="0">
                <a:solidFill>
                  <a:prstClr val="black"/>
                </a:solidFill>
              </a:rPr>
              <a:t>highly</a:t>
            </a:r>
            <a:r>
              <a:rPr lang="fr-FR" sz="2000" i="1" u="sng" dirty="0" smtClean="0">
                <a:solidFill>
                  <a:prstClr val="black"/>
                </a:solidFill>
              </a:rPr>
              <a:t> </a:t>
            </a:r>
            <a:r>
              <a:rPr lang="fr-FR" sz="2000" i="1" u="sng" dirty="0" err="1" smtClean="0">
                <a:solidFill>
                  <a:prstClr val="black"/>
                </a:solidFill>
              </a:rPr>
              <a:t>welcome</a:t>
            </a:r>
            <a:r>
              <a:rPr lang="fr-FR" sz="2000" i="1" u="sng" dirty="0" smtClean="0">
                <a:solidFill>
                  <a:prstClr val="black"/>
                </a:solidFill>
              </a:rPr>
              <a:t>:</a:t>
            </a:r>
            <a:endParaRPr lang="en-US" sz="2000" i="1" u="sng" dirty="0" smtClean="0">
              <a:solidFill>
                <a:prstClr val="black"/>
              </a:solidFill>
            </a:endParaRPr>
          </a:p>
          <a:p>
            <a:pPr marL="817200" lvl="2" indent="-2520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r-FR" sz="2000" i="1" dirty="0" smtClean="0">
                <a:solidFill>
                  <a:prstClr val="black"/>
                </a:solidFill>
              </a:rPr>
              <a:t>1st workshop on « </a:t>
            </a:r>
            <a:r>
              <a:rPr lang="fr-FR" sz="2000" i="1" dirty="0" err="1" smtClean="0">
                <a:solidFill>
                  <a:prstClr val="black"/>
                </a:solidFill>
              </a:rPr>
              <a:t>digitalization</a:t>
            </a:r>
            <a:r>
              <a:rPr lang="fr-FR" sz="2000" i="1" dirty="0" smtClean="0">
                <a:solidFill>
                  <a:prstClr val="black"/>
                </a:solidFill>
              </a:rPr>
              <a:t> and </a:t>
            </a:r>
            <a:r>
              <a:rPr lang="fr-FR" sz="2000" i="1" dirty="0" err="1" smtClean="0">
                <a:solidFill>
                  <a:prstClr val="black"/>
                </a:solidFill>
              </a:rPr>
              <a:t>Autmation</a:t>
            </a:r>
            <a:r>
              <a:rPr lang="fr-FR" sz="2000" i="1" dirty="0" smtClean="0">
                <a:solidFill>
                  <a:prstClr val="black"/>
                </a:solidFill>
              </a:rPr>
              <a:t> </a:t>
            </a:r>
            <a:r>
              <a:rPr lang="fr-FR" sz="2000" i="1" dirty="0" err="1">
                <a:solidFill>
                  <a:prstClr val="black"/>
                </a:solidFill>
              </a:rPr>
              <a:t>B</a:t>
            </a:r>
            <a:r>
              <a:rPr lang="fr-FR" sz="2000" i="1" dirty="0" err="1" smtClean="0">
                <a:solidFill>
                  <a:prstClr val="black"/>
                </a:solidFill>
              </a:rPr>
              <a:t>oost</a:t>
            </a:r>
            <a:r>
              <a:rPr lang="fr-FR" sz="2000" i="1" dirty="0" smtClean="0">
                <a:solidFill>
                  <a:prstClr val="black"/>
                </a:solidFill>
              </a:rPr>
              <a:t> </a:t>
            </a:r>
            <a:r>
              <a:rPr lang="fr-FR" sz="2000" i="1" dirty="0" err="1" smtClean="0">
                <a:solidFill>
                  <a:prstClr val="black"/>
                </a:solidFill>
              </a:rPr>
              <a:t>Energy</a:t>
            </a:r>
            <a:r>
              <a:rPr lang="fr-FR" sz="2000" i="1" dirty="0" smtClean="0">
                <a:solidFill>
                  <a:prstClr val="black"/>
                </a:solidFill>
              </a:rPr>
              <a:t> </a:t>
            </a:r>
            <a:r>
              <a:rPr lang="fr-FR" sz="2000" i="1" dirty="0" err="1">
                <a:solidFill>
                  <a:prstClr val="black"/>
                </a:solidFill>
              </a:rPr>
              <a:t>M</a:t>
            </a:r>
            <a:r>
              <a:rPr lang="fr-FR" sz="2000" i="1" dirty="0" err="1" smtClean="0">
                <a:solidFill>
                  <a:prstClr val="black"/>
                </a:solidFill>
              </a:rPr>
              <a:t>aterials</a:t>
            </a:r>
            <a:r>
              <a:rPr lang="fr-FR" sz="2000" i="1" dirty="0" smtClean="0">
                <a:solidFill>
                  <a:prstClr val="black"/>
                </a:solidFill>
              </a:rPr>
              <a:t> </a:t>
            </a:r>
            <a:r>
              <a:rPr lang="fr-FR" sz="2000" i="1" dirty="0" err="1" smtClean="0">
                <a:solidFill>
                  <a:prstClr val="black"/>
                </a:solidFill>
              </a:rPr>
              <a:t>Research</a:t>
            </a:r>
            <a:r>
              <a:rPr lang="fr-FR" sz="2000" i="1" dirty="0" smtClean="0">
                <a:solidFill>
                  <a:prstClr val="black"/>
                </a:solidFill>
              </a:rPr>
              <a:t> » Rome – </a:t>
            </a:r>
            <a:r>
              <a:rPr lang="fr-FR" sz="2000" i="1" dirty="0" err="1" smtClean="0">
                <a:solidFill>
                  <a:prstClr val="black"/>
                </a:solidFill>
              </a:rPr>
              <a:t>January</a:t>
            </a:r>
            <a:r>
              <a:rPr lang="fr-FR" sz="2000" i="1" dirty="0" smtClean="0">
                <a:solidFill>
                  <a:prstClr val="black"/>
                </a:solidFill>
              </a:rPr>
              <a:t> 24 &amp; 25, 2024 </a:t>
            </a:r>
            <a:endParaRPr lang="fr-FR" sz="2000" i="1" dirty="0">
              <a:solidFill>
                <a:prstClr val="black"/>
              </a:solidFill>
            </a:endParaRPr>
          </a:p>
          <a:p>
            <a:pPr marL="817200" lvl="2" indent="-2520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r-FR" sz="2000" i="1" dirty="0" err="1" smtClean="0">
                <a:solidFill>
                  <a:prstClr val="black"/>
                </a:solidFill>
              </a:rPr>
              <a:t>Selection</a:t>
            </a:r>
            <a:r>
              <a:rPr lang="fr-FR" sz="2000" i="1" dirty="0" smtClean="0">
                <a:solidFill>
                  <a:prstClr val="black"/>
                </a:solidFill>
              </a:rPr>
              <a:t> of « New </a:t>
            </a:r>
            <a:r>
              <a:rPr lang="fr-FR" sz="2000" i="1" dirty="0" err="1" smtClean="0">
                <a:solidFill>
                  <a:prstClr val="black"/>
                </a:solidFill>
              </a:rPr>
              <a:t>Materials</a:t>
            </a:r>
            <a:r>
              <a:rPr lang="fr-FR" sz="2000" i="1" dirty="0" smtClean="0">
                <a:solidFill>
                  <a:prstClr val="black"/>
                </a:solidFill>
              </a:rPr>
              <a:t> » (~ </a:t>
            </a:r>
            <a:r>
              <a:rPr lang="fr-FR" sz="2000" i="1" dirty="0" err="1" smtClean="0">
                <a:solidFill>
                  <a:prstClr val="black"/>
                </a:solidFill>
              </a:rPr>
              <a:t>Spring</a:t>
            </a:r>
            <a:r>
              <a:rPr lang="fr-FR" sz="2000" i="1" dirty="0" smtClean="0">
                <a:solidFill>
                  <a:prstClr val="black"/>
                </a:solidFill>
              </a:rPr>
              <a:t> 2024)</a:t>
            </a:r>
          </a:p>
          <a:p>
            <a:pPr marL="817200" lvl="2" indent="-2520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r-FR" sz="2000" i="1" dirty="0" err="1" smtClean="0">
                <a:solidFill>
                  <a:prstClr val="black"/>
                </a:solidFill>
              </a:rPr>
              <a:t>Become</a:t>
            </a:r>
            <a:r>
              <a:rPr lang="fr-FR" sz="2000" i="1" dirty="0" smtClean="0">
                <a:solidFill>
                  <a:prstClr val="black"/>
                </a:solidFill>
              </a:rPr>
              <a:t> a part of EU and global MAP network</a:t>
            </a:r>
            <a:endParaRPr lang="en-US" sz="2000" i="1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189960" y="5596796"/>
            <a:ext cx="903649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65200" lvl="2" algn="ctr">
              <a:lnSpc>
                <a:spcPct val="110000"/>
              </a:lnSpc>
            </a:pPr>
            <a:r>
              <a:rPr lang="fr-FR" sz="2000" b="1" i="1" dirty="0" err="1">
                <a:solidFill>
                  <a:srgbClr val="FF0000"/>
                </a:solidFill>
              </a:rPr>
              <a:t>Establish</a:t>
            </a:r>
            <a:r>
              <a:rPr lang="fr-FR" sz="2000" b="1" i="1" dirty="0">
                <a:solidFill>
                  <a:srgbClr val="FF0000"/>
                </a:solidFill>
              </a:rPr>
              <a:t> </a:t>
            </a:r>
            <a:r>
              <a:rPr lang="fr-FR" sz="2000" b="1" i="1" dirty="0" err="1">
                <a:solidFill>
                  <a:srgbClr val="FF0000"/>
                </a:solidFill>
              </a:rPr>
              <a:t>winning</a:t>
            </a:r>
            <a:r>
              <a:rPr lang="fr-FR" sz="2000" b="1" i="1" dirty="0">
                <a:solidFill>
                  <a:srgbClr val="FF0000"/>
                </a:solidFill>
              </a:rPr>
              <a:t> </a:t>
            </a:r>
            <a:r>
              <a:rPr lang="fr-FR" sz="2000" b="1" i="1" dirty="0" err="1">
                <a:solidFill>
                  <a:srgbClr val="FF0000"/>
                </a:solidFill>
              </a:rPr>
              <a:t>strategy</a:t>
            </a:r>
            <a:r>
              <a:rPr lang="fr-FR" sz="2000" b="1" i="1" dirty="0">
                <a:solidFill>
                  <a:srgbClr val="FF0000"/>
                </a:solidFill>
              </a:rPr>
              <a:t> for </a:t>
            </a:r>
            <a:r>
              <a:rPr lang="fr-FR" sz="2000" b="1" i="1" dirty="0" err="1">
                <a:solidFill>
                  <a:srgbClr val="FF0000"/>
                </a:solidFill>
              </a:rPr>
              <a:t>fast-track</a:t>
            </a:r>
            <a:r>
              <a:rPr lang="fr-FR" sz="2000" b="1" i="1" dirty="0">
                <a:solidFill>
                  <a:srgbClr val="FF0000"/>
                </a:solidFill>
              </a:rPr>
              <a:t> &amp; </a:t>
            </a:r>
            <a:r>
              <a:rPr lang="fr-FR" sz="2000" b="1" i="1" dirty="0" err="1">
                <a:solidFill>
                  <a:srgbClr val="FF0000"/>
                </a:solidFill>
              </a:rPr>
              <a:t>sustainable</a:t>
            </a:r>
            <a:r>
              <a:rPr lang="fr-FR" sz="2000" b="1" i="1" dirty="0">
                <a:solidFill>
                  <a:srgbClr val="FF0000"/>
                </a:solidFill>
              </a:rPr>
              <a:t> </a:t>
            </a:r>
            <a:r>
              <a:rPr lang="fr-FR" sz="2000" b="1" i="1" dirty="0" err="1">
                <a:solidFill>
                  <a:srgbClr val="FF0000"/>
                </a:solidFill>
              </a:rPr>
              <a:t>materials</a:t>
            </a:r>
            <a:r>
              <a:rPr lang="fr-FR" sz="2000" b="1" i="1" dirty="0">
                <a:solidFill>
                  <a:srgbClr val="FF0000"/>
                </a:solidFill>
              </a:rPr>
              <a:t> innovation</a:t>
            </a:r>
          </a:p>
          <a:p>
            <a:pPr marL="565200" lvl="2" algn="ctr">
              <a:lnSpc>
                <a:spcPct val="110000"/>
              </a:lnSpc>
            </a:pPr>
            <a:r>
              <a:rPr lang="en-US" sz="2000" b="1" i="1" dirty="0">
                <a:solidFill>
                  <a:srgbClr val="FF0000"/>
                </a:solidFill>
              </a:rPr>
              <a:t>Nurture next generation researchers with a broader mind-set</a:t>
            </a:r>
            <a:endParaRPr lang="fr-FR" sz="2000" b="1" i="1" u="sng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51986" y="2905494"/>
            <a:ext cx="39556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https://www.cost.eu/actions/CA22123</a:t>
            </a:r>
            <a:r>
              <a:rPr lang="en-US" dirty="0" smtClean="0">
                <a:hlinkClick r:id="rId3"/>
              </a:rPr>
              <a:t>/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2191938"/>
            <a:ext cx="1639069" cy="1639069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4708"/>
            <a:ext cx="1702044" cy="615418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253" y="2788463"/>
            <a:ext cx="1508178" cy="666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21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EERA Theme">
      <a:dk1>
        <a:sysClr val="windowText" lastClr="000000"/>
      </a:dk1>
      <a:lt1>
        <a:sysClr val="window" lastClr="FFFFFF"/>
      </a:lt1>
      <a:dk2>
        <a:srgbClr val="185C89"/>
      </a:dk2>
      <a:lt2>
        <a:srgbClr val="DDDDDD"/>
      </a:lt2>
      <a:accent1>
        <a:srgbClr val="185C89"/>
      </a:accent1>
      <a:accent2>
        <a:srgbClr val="E31349"/>
      </a:accent2>
      <a:accent3>
        <a:srgbClr val="90C85A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49206</TotalTime>
  <Words>1655</Words>
  <Application>Microsoft Office PowerPoint</Application>
  <PresentationFormat>Affichage à l'écran (4:3)</PresentationFormat>
  <Paragraphs>260</Paragraphs>
  <Slides>13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8" baseType="lpstr">
      <vt:lpstr>Antonio Bold Bold</vt:lpstr>
      <vt:lpstr>Arimo</vt:lpstr>
      <vt:lpstr>HK Grotesk Light</vt:lpstr>
      <vt:lpstr>Open Sauce</vt:lpstr>
      <vt:lpstr>Open Sauce Bold</vt:lpstr>
      <vt:lpstr>Open Sauce Light</vt:lpstr>
      <vt:lpstr>Open Sauce Light Bold</vt:lpstr>
      <vt:lpstr>Open Sauce Light Bold Italics</vt:lpstr>
      <vt:lpstr>arial</vt:lpstr>
      <vt:lpstr>arial</vt:lpstr>
      <vt:lpstr>Calibri</vt:lpstr>
      <vt:lpstr>Symbol</vt:lpstr>
      <vt:lpstr>Times New Roman</vt:lpstr>
      <vt:lpstr>Wingdings</vt:lpstr>
      <vt:lpstr>Office Theme</vt:lpstr>
      <vt:lpstr>COST ACTION:EU-MACE  EU Materials Acceleration Center for Energy &amp; EERA JP-AMPEA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MAPs in Europe</vt:lpstr>
      <vt:lpstr>Présentation PowerPoint</vt:lpstr>
      <vt:lpstr>Présentation PowerPoint</vt:lpstr>
      <vt:lpstr>Action concept in a nutshell</vt:lpstr>
      <vt:lpstr>Présentation PowerPoint</vt:lpstr>
      <vt:lpstr>How to join</vt:lpstr>
    </vt:vector>
  </TitlesOfParts>
  <Company>GCG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Borras, Telm</dc:creator>
  <cp:lastModifiedBy>NAKAMAE Sawako</cp:lastModifiedBy>
  <cp:revision>679</cp:revision>
  <cp:lastPrinted>2020-11-09T16:02:36Z</cp:lastPrinted>
  <dcterms:created xsi:type="dcterms:W3CDTF">2015-02-13T13:53:37Z</dcterms:created>
  <dcterms:modified xsi:type="dcterms:W3CDTF">2023-11-20T15:29:45Z</dcterms:modified>
</cp:coreProperties>
</file>