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notesMasterIdLst>
    <p:notesMasterId r:id="rId19"/>
  </p:notesMasterIdLst>
  <p:handoutMasterIdLst>
    <p:handoutMasterId r:id="rId20"/>
  </p:handoutMasterIdLst>
  <p:sldIdLst>
    <p:sldId id="378" r:id="rId2"/>
    <p:sldId id="404" r:id="rId3"/>
    <p:sldId id="405" r:id="rId4"/>
    <p:sldId id="268" r:id="rId5"/>
    <p:sldId id="412" r:id="rId6"/>
    <p:sldId id="267" r:id="rId7"/>
    <p:sldId id="407" r:id="rId8"/>
    <p:sldId id="409" r:id="rId9"/>
    <p:sldId id="422" r:id="rId10"/>
    <p:sldId id="413" r:id="rId11"/>
    <p:sldId id="414" r:id="rId12"/>
    <p:sldId id="416" r:id="rId13"/>
    <p:sldId id="418" r:id="rId14"/>
    <p:sldId id="415" r:id="rId15"/>
    <p:sldId id="419" r:id="rId16"/>
    <p:sldId id="420" r:id="rId17"/>
    <p:sldId id="321" r:id="rId18"/>
  </p:sldIdLst>
  <p:sldSz cx="12192000" cy="6858000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1BA"/>
    <a:srgbClr val="00008B"/>
    <a:srgbClr val="01F3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37" autoAdjust="0"/>
    <p:restoredTop sz="95362" autoAdjust="0"/>
  </p:normalViewPr>
  <p:slideViewPr>
    <p:cSldViewPr snapToGrid="0" snapToObjects="1">
      <p:cViewPr varScale="1">
        <p:scale>
          <a:sx n="104" d="100"/>
          <a:sy n="104" d="100"/>
        </p:scale>
        <p:origin x="1304" y="2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4" d="100"/>
          <a:sy n="94" d="100"/>
        </p:scale>
        <p:origin x="375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44F2D-0E4C-2744-ABF7-D429D8EB43BF}" type="datetime1">
              <a:rPr lang="fr-FR" smtClean="0"/>
              <a:t>09/11/2023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D092D-485F-A347-BAB3-8C72D3F813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9719283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958F6-CBCC-0144-9437-291316BC33AA}" type="datetime1">
              <a:rPr lang="fr-FR" smtClean="0"/>
              <a:t>09/11/2023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42AC93-9550-5E45-9FBF-BF87AC1227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0783785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2F958F6-CBCC-0144-9437-291316BC33AA}" type="datetime1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2AC93-9550-5E45-9FBF-BF87AC12275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0500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396F189-57E6-C844-8948-7258DAE170E6}" type="datetime1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2AC93-9550-5E45-9FBF-BF87AC12275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693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On</a:t>
            </a:r>
            <a:r>
              <a:rPr lang="fr-FR" baseline="0" dirty="0"/>
              <a:t> s’est inspiré des travaux de Li. Ils élaborent des films TiO2 avec du noir de carbone sur des feuilles d’aluminium pour une application de </a:t>
            </a:r>
            <a:r>
              <a:rPr lang="fr-FR" baseline="0" dirty="0" err="1"/>
              <a:t>photocatalyse</a:t>
            </a:r>
            <a:r>
              <a:rPr lang="fr-FR" baseline="0" dirty="0"/>
              <a:t>. Ti </a:t>
            </a:r>
            <a:r>
              <a:rPr lang="fr-FR" baseline="0" dirty="0" err="1"/>
              <a:t>butoxide</a:t>
            </a:r>
            <a:r>
              <a:rPr lang="fr-FR" baseline="0" dirty="0"/>
              <a:t> précurseur de Ti, </a:t>
            </a:r>
            <a:r>
              <a:rPr lang="fr-FR" baseline="0" dirty="0" err="1"/>
              <a:t>solvent</a:t>
            </a:r>
            <a:r>
              <a:rPr lang="fr-FR" baseline="0" dirty="0"/>
              <a:t> </a:t>
            </a:r>
            <a:r>
              <a:rPr lang="fr-FR" baseline="0" dirty="0" err="1"/>
              <a:t>propanol</a:t>
            </a:r>
            <a:r>
              <a:rPr lang="fr-FR" baseline="0" dirty="0"/>
              <a:t> et </a:t>
            </a:r>
            <a:r>
              <a:rPr lang="fr-FR" baseline="0" dirty="0" err="1"/>
              <a:t>acétylacétone</a:t>
            </a:r>
            <a:r>
              <a:rPr lang="fr-FR" baseline="0" dirty="0"/>
              <a:t> et eau pour l’hydrolyse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7A0ED4-498C-4F01-A628-38D7315973E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3872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2F958F6-CBCC-0144-9437-291316BC33AA}" type="datetime1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2AC93-9550-5E45-9FBF-BF87AC12275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5696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7A0ED4-498C-4F01-A628-38D7315973E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419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2F958F6-CBCC-0144-9437-291316BC33AA}" type="datetime1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2AC93-9550-5E45-9FBF-BF87AC12275F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4117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2F958F6-CBCC-0144-9437-291316BC33AA}" type="datetime1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2AC93-9550-5E45-9FBF-BF87AC12275F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24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49244D7-65DA-FE47-9603-7DE9F177990E}" type="datetime1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2AC93-9550-5E45-9FBF-BF87AC12275F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998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C51D5BA-70E4-704D-8960-E4147DF442BA}" type="datetime1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2AC93-9550-5E45-9FBF-BF87AC12275F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969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iginal titre grand" type="title" preserve="1">
  <p:cSld name="Original titre grand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DE3CF3C-8C9E-984A-A276-5CEE6D1A48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12326"/>
          </a:xfrm>
          <a:prstGeom prst="rect">
            <a:avLst/>
          </a:prstGeom>
        </p:spPr>
      </p:pic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1312748" y="3556163"/>
            <a:ext cx="6276247" cy="1196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560"/>
              </a:spcBef>
              <a:spcAft>
                <a:spcPts val="0"/>
              </a:spcAft>
              <a:buClr>
                <a:srgbClr val="00008B"/>
              </a:buClr>
              <a:buSzPts val="2800"/>
              <a:buFont typeface="Merriweather Sans"/>
              <a:buNone/>
              <a:defRPr sz="2800" b="0" i="1" u="none" strike="noStrike" cap="none">
                <a:solidFill>
                  <a:srgbClr val="4BA49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00008B"/>
              </a:buClr>
              <a:buSzPts val="2800"/>
              <a:buFont typeface="Courier New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01F3E5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01F3E5"/>
              </a:buClr>
              <a:buSzPts val="2000"/>
              <a:buFont typeface="Merriweather Sans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360"/>
              </a:spcBef>
              <a:spcAft>
                <a:spcPts val="0"/>
              </a:spcAft>
              <a:buClr>
                <a:srgbClr val="6BF4E6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" name="Google Shape;24;p3"/>
          <p:cNvSpPr txBox="1">
            <a:spLocks noGrp="1"/>
          </p:cNvSpPr>
          <p:nvPr>
            <p:ph type="ctrTitle"/>
          </p:nvPr>
        </p:nvSpPr>
        <p:spPr>
          <a:xfrm>
            <a:off x="1001090" y="1911183"/>
            <a:ext cx="6916188" cy="1283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rgbClr val="00008B"/>
              </a:buClr>
              <a:buSzPts val="2800"/>
              <a:buFont typeface="Tahoma"/>
              <a:buNone/>
              <a:defRPr sz="2800" b="0" i="0" u="none" strike="noStrike" cap="none">
                <a:solidFill>
                  <a:srgbClr val="00008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753474-E17A-D743-B370-64406E67610C}"/>
              </a:ext>
            </a:extLst>
          </p:cNvPr>
          <p:cNvSpPr/>
          <p:nvPr userDrawn="1"/>
        </p:nvSpPr>
        <p:spPr>
          <a:xfrm>
            <a:off x="843148" y="2873829"/>
            <a:ext cx="7232073" cy="320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0895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74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3;p2">
            <a:extLst>
              <a:ext uri="{FF2B5EF4-FFF2-40B4-BE49-F238E27FC236}">
                <a16:creationId xmlns:a16="http://schemas.microsoft.com/office/drawing/2014/main" id="{CFC754F0-AD71-274C-B751-1D28F90D986C}"/>
              </a:ext>
            </a:extLst>
          </p:cNvPr>
          <p:cNvSpPr/>
          <p:nvPr userDrawn="1"/>
        </p:nvSpPr>
        <p:spPr>
          <a:xfrm>
            <a:off x="10376578" y="5912568"/>
            <a:ext cx="1028732" cy="83709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5;p2">
            <a:extLst>
              <a:ext uri="{FF2B5EF4-FFF2-40B4-BE49-F238E27FC236}">
                <a16:creationId xmlns:a16="http://schemas.microsoft.com/office/drawing/2014/main" id="{BCE81640-3233-2F41-82EE-487FCE9014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0" y="914400"/>
            <a:ext cx="10972800" cy="5323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0000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BA49E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rgbClr val="0000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4BA49E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rgbClr val="4BA49E"/>
              </a:buClr>
              <a:buSzPts val="1800"/>
              <a:buFont typeface="Merriweather Sans"/>
              <a:buChar char="▸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4BA49E"/>
              </a:buClr>
              <a:buSzPts val="1600"/>
              <a:buFont typeface="Helvetica Neue"/>
              <a:buChar char="‣"/>
              <a:defRPr sz="16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">
            <a:extLst>
              <a:ext uri="{FF2B5EF4-FFF2-40B4-BE49-F238E27FC236}">
                <a16:creationId xmlns:a16="http://schemas.microsoft.com/office/drawing/2014/main" id="{0F1F113C-0262-8E42-A516-AB50020D43D0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658777" y="6433362"/>
            <a:ext cx="3437099" cy="186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>
            <a:extLst>
              <a:ext uri="{FF2B5EF4-FFF2-40B4-BE49-F238E27FC236}">
                <a16:creationId xmlns:a16="http://schemas.microsoft.com/office/drawing/2014/main" id="{125C2E3E-2D68-4049-9DAC-4D46E66A82F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521456" y="6506310"/>
            <a:ext cx="609600" cy="186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pic>
        <p:nvPicPr>
          <p:cNvPr id="19" name="Google Shape;18;p2">
            <a:extLst>
              <a:ext uri="{FF2B5EF4-FFF2-40B4-BE49-F238E27FC236}">
                <a16:creationId xmlns:a16="http://schemas.microsoft.com/office/drawing/2014/main" id="{BA3AEA4A-781D-9242-BC8C-EB7D5D6776C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3109" y="6237524"/>
            <a:ext cx="1337456" cy="5367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3407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3;p2">
            <a:extLst>
              <a:ext uri="{FF2B5EF4-FFF2-40B4-BE49-F238E27FC236}">
                <a16:creationId xmlns:a16="http://schemas.microsoft.com/office/drawing/2014/main" id="{17434F8D-8F24-6749-998A-C4AD91739CF3}"/>
              </a:ext>
            </a:extLst>
          </p:cNvPr>
          <p:cNvSpPr/>
          <p:nvPr userDrawn="1"/>
        </p:nvSpPr>
        <p:spPr>
          <a:xfrm>
            <a:off x="10376578" y="5912568"/>
            <a:ext cx="1028732" cy="83709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4;p2">
            <a:extLst>
              <a:ext uri="{FF2B5EF4-FFF2-40B4-BE49-F238E27FC236}">
                <a16:creationId xmlns:a16="http://schemas.microsoft.com/office/drawing/2014/main" id="{89A30366-9D4C-FA44-AB46-42A4B0A343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04273" y="3004462"/>
            <a:ext cx="1083056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00008B"/>
              </a:buClr>
              <a:buSzPts val="3200"/>
              <a:buFont typeface="Tahoma"/>
              <a:buNone/>
              <a:defRPr sz="3200" b="0" i="0" u="none" strike="noStrike" cap="none">
                <a:solidFill>
                  <a:srgbClr val="00008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6" name="Google Shape;15;p2">
            <a:extLst>
              <a:ext uri="{FF2B5EF4-FFF2-40B4-BE49-F238E27FC236}">
                <a16:creationId xmlns:a16="http://schemas.microsoft.com/office/drawing/2014/main" id="{05FFCCBB-AB36-1746-B3CB-79268B5028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0" y="914400"/>
            <a:ext cx="10972800" cy="5323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0000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BA49E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rgbClr val="0000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4BA49E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rgbClr val="4BA49E"/>
              </a:buClr>
              <a:buSzPts val="1800"/>
              <a:buFont typeface="Merriweather Sans"/>
              <a:buChar char="▸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4BA49E"/>
              </a:buClr>
              <a:buSzPts val="1600"/>
              <a:buFont typeface="Helvetica Neue"/>
              <a:buChar char="‣"/>
              <a:defRPr sz="16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6;p2">
            <a:extLst>
              <a:ext uri="{FF2B5EF4-FFF2-40B4-BE49-F238E27FC236}">
                <a16:creationId xmlns:a16="http://schemas.microsoft.com/office/drawing/2014/main" id="{206CC918-CBBE-4348-9FD2-718D00CC45B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658777" y="6433362"/>
            <a:ext cx="3437099" cy="186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7;p2">
            <a:extLst>
              <a:ext uri="{FF2B5EF4-FFF2-40B4-BE49-F238E27FC236}">
                <a16:creationId xmlns:a16="http://schemas.microsoft.com/office/drawing/2014/main" id="{07E0D93B-D610-D54C-9B23-21D094EE6F6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521456" y="6506310"/>
            <a:ext cx="609600" cy="186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pic>
        <p:nvPicPr>
          <p:cNvPr id="21" name="Google Shape;18;p2">
            <a:extLst>
              <a:ext uri="{FF2B5EF4-FFF2-40B4-BE49-F238E27FC236}">
                <a16:creationId xmlns:a16="http://schemas.microsoft.com/office/drawing/2014/main" id="{3940011A-5D1D-FB4B-B671-2ABAE1698D7C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3109" y="6237524"/>
            <a:ext cx="1337456" cy="5367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227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3;p2">
            <a:extLst>
              <a:ext uri="{FF2B5EF4-FFF2-40B4-BE49-F238E27FC236}">
                <a16:creationId xmlns:a16="http://schemas.microsoft.com/office/drawing/2014/main" id="{1181E240-C279-F641-BEBC-D79C869F9D77}"/>
              </a:ext>
            </a:extLst>
          </p:cNvPr>
          <p:cNvSpPr/>
          <p:nvPr userDrawn="1"/>
        </p:nvSpPr>
        <p:spPr>
          <a:xfrm>
            <a:off x="10376578" y="5912568"/>
            <a:ext cx="1028732" cy="83709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4;p2">
            <a:extLst>
              <a:ext uri="{FF2B5EF4-FFF2-40B4-BE49-F238E27FC236}">
                <a16:creationId xmlns:a16="http://schemas.microsoft.com/office/drawing/2014/main" id="{0FCA0094-32D9-F04A-8C36-71595A7BB0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75836" y="-33004"/>
            <a:ext cx="1083056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00008B"/>
              </a:buClr>
              <a:buSzPts val="3200"/>
              <a:buFont typeface="Tahoma"/>
              <a:buNone/>
              <a:defRPr sz="3200" b="0" i="0" u="none" strike="noStrike" cap="none">
                <a:solidFill>
                  <a:srgbClr val="00008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A1B9BF22-27BB-2A49-9ED8-5D1AA48716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0" y="914400"/>
            <a:ext cx="10972800" cy="5323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0000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BA49E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rgbClr val="0000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4BA49E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rgbClr val="4BA49E"/>
              </a:buClr>
              <a:buSzPts val="1800"/>
              <a:buFont typeface="Merriweather Sans"/>
              <a:buChar char="▸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4BA49E"/>
              </a:buClr>
              <a:buSzPts val="1600"/>
              <a:buFont typeface="Helvetica Neue"/>
              <a:buChar char="‣"/>
              <a:defRPr sz="16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">
            <a:extLst>
              <a:ext uri="{FF2B5EF4-FFF2-40B4-BE49-F238E27FC236}">
                <a16:creationId xmlns:a16="http://schemas.microsoft.com/office/drawing/2014/main" id="{917CF56F-FEDB-D84C-8E15-3C2460C348A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658777" y="6433362"/>
            <a:ext cx="3437099" cy="186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7;p2">
            <a:extLst>
              <a:ext uri="{FF2B5EF4-FFF2-40B4-BE49-F238E27FC236}">
                <a16:creationId xmlns:a16="http://schemas.microsoft.com/office/drawing/2014/main" id="{1DB4D8F7-A4F5-614E-A5F7-DEC3990B237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521456" y="6506310"/>
            <a:ext cx="609600" cy="186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pic>
        <p:nvPicPr>
          <p:cNvPr id="21" name="Google Shape;18;p2">
            <a:extLst>
              <a:ext uri="{FF2B5EF4-FFF2-40B4-BE49-F238E27FC236}">
                <a16:creationId xmlns:a16="http://schemas.microsoft.com/office/drawing/2014/main" id="{8EFCCDC0-0D08-CC4F-87C0-57F98111ABC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3109" y="6237524"/>
            <a:ext cx="1337456" cy="5367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4547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2">
            <a:extLst>
              <a:ext uri="{FF2B5EF4-FFF2-40B4-BE49-F238E27FC236}">
                <a16:creationId xmlns:a16="http://schemas.microsoft.com/office/drawing/2014/main" id="{8D763ED8-D559-1941-A1A5-CE06F99B7D9D}"/>
              </a:ext>
            </a:extLst>
          </p:cNvPr>
          <p:cNvSpPr/>
          <p:nvPr userDrawn="1"/>
        </p:nvSpPr>
        <p:spPr>
          <a:xfrm>
            <a:off x="10376578" y="5912568"/>
            <a:ext cx="1028732" cy="83709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4;p2">
            <a:extLst>
              <a:ext uri="{FF2B5EF4-FFF2-40B4-BE49-F238E27FC236}">
                <a16:creationId xmlns:a16="http://schemas.microsoft.com/office/drawing/2014/main" id="{FA9992FD-A83A-5440-BFD1-F6880256A1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75836" y="-33004"/>
            <a:ext cx="1083056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00008B"/>
              </a:buClr>
              <a:buSzPts val="3200"/>
              <a:buFont typeface="Tahoma"/>
              <a:buNone/>
              <a:defRPr sz="3200" b="0" i="0" u="none" strike="noStrike" cap="none">
                <a:solidFill>
                  <a:srgbClr val="00008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15;p2">
            <a:extLst>
              <a:ext uri="{FF2B5EF4-FFF2-40B4-BE49-F238E27FC236}">
                <a16:creationId xmlns:a16="http://schemas.microsoft.com/office/drawing/2014/main" id="{70EDCC45-1E84-B447-BC87-64198FD1FA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0" y="914400"/>
            <a:ext cx="10972800" cy="5323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0000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BA49E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rgbClr val="0000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4BA49E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rgbClr val="4BA49E"/>
              </a:buClr>
              <a:buSzPts val="1800"/>
              <a:buFont typeface="Merriweather Sans"/>
              <a:buChar char="▸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4BA49E"/>
              </a:buClr>
              <a:buSzPts val="1600"/>
              <a:buFont typeface="Helvetica Neue"/>
              <a:buChar char="‣"/>
              <a:defRPr sz="16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6;p2">
            <a:extLst>
              <a:ext uri="{FF2B5EF4-FFF2-40B4-BE49-F238E27FC236}">
                <a16:creationId xmlns:a16="http://schemas.microsoft.com/office/drawing/2014/main" id="{A8E1C37C-F8BB-C041-B701-7E58E3E3685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658777" y="6433362"/>
            <a:ext cx="3437099" cy="186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7;p2">
            <a:extLst>
              <a:ext uri="{FF2B5EF4-FFF2-40B4-BE49-F238E27FC236}">
                <a16:creationId xmlns:a16="http://schemas.microsoft.com/office/drawing/2014/main" id="{DC07B449-95E8-DA4C-BC1B-13E3BC52E24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521456" y="6506310"/>
            <a:ext cx="609600" cy="186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1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pic>
        <p:nvPicPr>
          <p:cNvPr id="12" name="Google Shape;18;p2">
            <a:extLst>
              <a:ext uri="{FF2B5EF4-FFF2-40B4-BE49-F238E27FC236}">
                <a16:creationId xmlns:a16="http://schemas.microsoft.com/office/drawing/2014/main" id="{6AB2C2B8-CB48-7147-8847-1C55E53668F7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3109" y="6237524"/>
            <a:ext cx="1337456" cy="5367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0926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petit" preserve="1">
  <p:cSld name="Titre peti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>
            <a:spLocks noGrp="1"/>
          </p:cNvSpPr>
          <p:nvPr>
            <p:ph type="subTitle" idx="1"/>
          </p:nvPr>
        </p:nvSpPr>
        <p:spPr>
          <a:xfrm>
            <a:off x="1979534" y="944349"/>
            <a:ext cx="6276247" cy="1196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480"/>
              </a:spcBef>
              <a:spcAft>
                <a:spcPts val="0"/>
              </a:spcAft>
              <a:buClr>
                <a:srgbClr val="00008B"/>
              </a:buClr>
              <a:buSzPts val="2400"/>
              <a:buFont typeface="Merriweather Sans"/>
              <a:buNone/>
              <a:defRPr sz="2400" b="0" i="1" u="none" strike="noStrike" cap="none">
                <a:solidFill>
                  <a:srgbClr val="4BA49E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00008B"/>
              </a:buClr>
              <a:buSzPts val="2800"/>
              <a:buFont typeface="Courier New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01F3E5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01F3E5"/>
              </a:buClr>
              <a:buSzPts val="2000"/>
              <a:buFont typeface="Merriweather Sans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360"/>
              </a:spcBef>
              <a:spcAft>
                <a:spcPts val="0"/>
              </a:spcAft>
              <a:buClr>
                <a:srgbClr val="6BF4E6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ctrTitle"/>
          </p:nvPr>
        </p:nvSpPr>
        <p:spPr>
          <a:xfrm>
            <a:off x="1499082" y="376641"/>
            <a:ext cx="8397425" cy="567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8B"/>
              </a:buClr>
              <a:buSzPts val="2800"/>
              <a:buFont typeface="Tahoma"/>
              <a:buNone/>
              <a:defRPr sz="2800" b="0" i="0" u="none" strike="noStrike" cap="none">
                <a:solidFill>
                  <a:srgbClr val="00008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59" name="Google Shape;59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818" y="0"/>
            <a:ext cx="1192861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3132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;p1">
            <a:extLst>
              <a:ext uri="{FF2B5EF4-FFF2-40B4-BE49-F238E27FC236}">
                <a16:creationId xmlns:a16="http://schemas.microsoft.com/office/drawing/2014/main" id="{FE403441-6181-104C-AFC5-D170A85E81C2}"/>
              </a:ext>
            </a:extLst>
          </p:cNvPr>
          <p:cNvSpPr/>
          <p:nvPr userDrawn="1"/>
        </p:nvSpPr>
        <p:spPr>
          <a:xfrm flipH="1">
            <a:off x="155380" y="0"/>
            <a:ext cx="112249" cy="6858000"/>
          </a:xfrm>
          <a:prstGeom prst="rect">
            <a:avLst/>
          </a:prstGeom>
          <a:solidFill>
            <a:srgbClr val="1529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" name="Google Shape;11;p1">
            <a:extLst>
              <a:ext uri="{FF2B5EF4-FFF2-40B4-BE49-F238E27FC236}">
                <a16:creationId xmlns:a16="http://schemas.microsoft.com/office/drawing/2014/main" id="{42F68101-6266-524B-9F21-B1718AA369D2}"/>
              </a:ext>
            </a:extLst>
          </p:cNvPr>
          <p:cNvCxnSpPr>
            <a:cxnSpLocks/>
          </p:cNvCxnSpPr>
          <p:nvPr userDrawn="1"/>
        </p:nvCxnSpPr>
        <p:spPr>
          <a:xfrm>
            <a:off x="457200" y="863607"/>
            <a:ext cx="11579420" cy="0"/>
          </a:xfrm>
          <a:prstGeom prst="straightConnector1">
            <a:avLst/>
          </a:prstGeom>
          <a:noFill/>
          <a:ln w="19050" cap="flat" cmpd="sng">
            <a:solidFill>
              <a:srgbClr val="4BA49E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67803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39" r:id="rId2"/>
    <p:sldLayoutId id="2147483741" r:id="rId3"/>
    <p:sldLayoutId id="2147483733" r:id="rId4"/>
    <p:sldLayoutId id="2147483740" r:id="rId5"/>
    <p:sldLayoutId id="2147483743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00008B"/>
          </a:solidFill>
          <a:latin typeface="Tahoma" charset="0"/>
          <a:ea typeface="Tahoma" charset="0"/>
          <a:cs typeface="Tahoma" charset="0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Clr>
          <a:srgbClr val="00008B"/>
        </a:buClr>
        <a:buFont typeface="LucidaGrande" charset="0"/>
        <a:buChar char="○"/>
        <a:defRPr sz="3200" kern="1200">
          <a:solidFill>
            <a:srgbClr val="00008B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008B"/>
        </a:buClr>
        <a:buFont typeface="Courier New" charset="0"/>
        <a:buChar char="o"/>
        <a:defRPr sz="2800" kern="1200">
          <a:solidFill>
            <a:srgbClr val="00008B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1F3E5"/>
        </a:buClr>
        <a:buFont typeface="Arial" charset="0"/>
        <a:buChar char="•"/>
        <a:defRPr sz="2400" kern="1200">
          <a:solidFill>
            <a:srgbClr val="00008B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01F3E5"/>
        </a:buClr>
        <a:buFont typeface="LucidaGrande" charset="0"/>
        <a:buChar char="▸"/>
        <a:defRPr sz="2000" kern="1200">
          <a:solidFill>
            <a:srgbClr val="00008B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6BF4E6"/>
        </a:buClr>
        <a:buFont typeface="Helvetica" charset="0"/>
        <a:buChar char="‣"/>
        <a:defRPr sz="1800" kern="1200">
          <a:solidFill>
            <a:srgbClr val="00008B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9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12" Type="http://schemas.microsoft.com/office/2007/relationships/hdphoto" Target="../media/hdphoto4.wdp"/><Relationship Id="rId2" Type="http://schemas.openxmlformats.org/officeDocument/2006/relationships/notesSlide" Target="../notesSlides/notesSlide4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7.png"/><Relationship Id="rId1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tiff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tiff"/><Relationship Id="rId4" Type="http://schemas.openxmlformats.org/officeDocument/2006/relationships/image" Target="../media/image26.png"/><Relationship Id="rId9" Type="http://schemas.openxmlformats.org/officeDocument/2006/relationships/image" Target="../media/image31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tiff"/><Relationship Id="rId4" Type="http://schemas.openxmlformats.org/officeDocument/2006/relationships/image" Target="../media/image36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tiff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FBB280E9-6844-B14C-A9AC-C0D89F2DAC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1164" y="3723956"/>
            <a:ext cx="6276247" cy="1610044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0001BA"/>
                </a:solidFill>
                <a:latin typeface="+mn-lt"/>
              </a:rPr>
              <a:t>N. </a:t>
            </a:r>
            <a:r>
              <a:rPr lang="fr-FR" dirty="0" err="1">
                <a:solidFill>
                  <a:srgbClr val="0001BA"/>
                </a:solidFill>
                <a:latin typeface="+mn-lt"/>
              </a:rPr>
              <a:t>Poirot</a:t>
            </a:r>
            <a:r>
              <a:rPr lang="fr-FR" dirty="0">
                <a:solidFill>
                  <a:srgbClr val="0001BA"/>
                </a:solidFill>
                <a:latin typeface="+mn-lt"/>
              </a:rPr>
              <a:t>,</a:t>
            </a:r>
            <a:r>
              <a:rPr lang="en-US" dirty="0">
                <a:solidFill>
                  <a:srgbClr val="0001BA"/>
                </a:solidFill>
                <a:latin typeface="+mn-lt"/>
              </a:rPr>
              <a:t> </a:t>
            </a:r>
            <a:r>
              <a:rPr lang="fr-FR" dirty="0">
                <a:solidFill>
                  <a:srgbClr val="0001BA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M. </a:t>
            </a:r>
            <a:r>
              <a:rPr lang="fr-FR" dirty="0" err="1">
                <a:solidFill>
                  <a:srgbClr val="0001BA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Gabard</a:t>
            </a:r>
            <a:r>
              <a:rPr lang="fr-FR" dirty="0">
                <a:solidFill>
                  <a:srgbClr val="0001BA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fr-FR" dirty="0">
                <a:solidFill>
                  <a:srgbClr val="0001BA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M. </a:t>
            </a:r>
            <a:r>
              <a:rPr lang="fr-FR" dirty="0" err="1">
                <a:solidFill>
                  <a:srgbClr val="0001BA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Boufnichel</a:t>
            </a:r>
            <a:r>
              <a:rPr lang="fr-FR" dirty="0">
                <a:solidFill>
                  <a:srgbClr val="0001BA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fr-FR" dirty="0" err="1">
                <a:solidFill>
                  <a:srgbClr val="0001BA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R.Omnée</a:t>
            </a:r>
            <a:r>
              <a:rPr lang="fr-FR" dirty="0">
                <a:solidFill>
                  <a:srgbClr val="0001BA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800" dirty="0">
                <a:solidFill>
                  <a:srgbClr val="0001BA"/>
                </a:solidFill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dirty="0">
                <a:solidFill>
                  <a:srgbClr val="0001BA"/>
                </a:solidFill>
                <a:effectLst/>
                <a:latin typeface="+mn-lt"/>
                <a:ea typeface="Times New Roman" panose="02020603050405020304" pitchFamily="18" charset="0"/>
              </a:rPr>
              <a:t>E.  Raymundo-</a:t>
            </a:r>
            <a:r>
              <a:rPr lang="en-US" dirty="0" err="1">
                <a:solidFill>
                  <a:srgbClr val="0001BA"/>
                </a:solidFill>
                <a:effectLst/>
                <a:latin typeface="+mn-lt"/>
                <a:ea typeface="Times New Roman" panose="02020603050405020304" pitchFamily="18" charset="0"/>
              </a:rPr>
              <a:t>Pi</a:t>
            </a:r>
            <a:r>
              <a:rPr lang="en-US" dirty="0" err="1">
                <a:solidFill>
                  <a:srgbClr val="0001BA"/>
                </a:solidFill>
                <a:effectLst/>
                <a:latin typeface="+mn-lt"/>
                <a:ea typeface="Yu Mincho" panose="02020400000000000000" pitchFamily="18" charset="-128"/>
              </a:rPr>
              <a:t>ñero</a:t>
            </a:r>
            <a:r>
              <a:rPr lang="fr-FR" dirty="0">
                <a:solidFill>
                  <a:srgbClr val="0001BA"/>
                </a:solidFill>
                <a:effectLst/>
                <a:latin typeface="+mn-lt"/>
              </a:rPr>
              <a:t> </a:t>
            </a:r>
            <a:endParaRPr lang="fr-FR" dirty="0">
              <a:solidFill>
                <a:srgbClr val="0001BA"/>
              </a:solidFill>
              <a:latin typeface="+mn-lt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AD052EE-29DB-8B48-9603-9456F2A2C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5032" y="2378749"/>
            <a:ext cx="6964267" cy="1345207"/>
          </a:xfrm>
        </p:spPr>
        <p:txBody>
          <a:bodyPr/>
          <a:lstStyle/>
          <a:p>
            <a:pPr algn="ctr"/>
            <a:r>
              <a:rPr lang="fr-FR" dirty="0" err="1">
                <a:solidFill>
                  <a:srgbClr val="0001BA"/>
                </a:solidFill>
              </a:rPr>
              <a:t>Preparation</a:t>
            </a:r>
            <a:r>
              <a:rPr lang="fr-FR" dirty="0">
                <a:solidFill>
                  <a:srgbClr val="0001BA"/>
                </a:solidFill>
              </a:rPr>
              <a:t> of 3D </a:t>
            </a:r>
            <a:r>
              <a:rPr lang="fr-FR" dirty="0" err="1">
                <a:solidFill>
                  <a:srgbClr val="0001BA"/>
                </a:solidFill>
              </a:rPr>
              <a:t>electrodes</a:t>
            </a:r>
            <a:r>
              <a:rPr lang="fr-FR" dirty="0">
                <a:solidFill>
                  <a:srgbClr val="0001BA"/>
                </a:solidFill>
              </a:rPr>
              <a:t> for </a:t>
            </a:r>
            <a:r>
              <a:rPr lang="fr-FR" dirty="0" err="1">
                <a:solidFill>
                  <a:srgbClr val="0001BA"/>
                </a:solidFill>
              </a:rPr>
              <a:t>microsupercapacitors</a:t>
            </a:r>
            <a:r>
              <a:rPr lang="fr-FR" dirty="0">
                <a:solidFill>
                  <a:srgbClr val="0001BA"/>
                </a:solidFill>
              </a:rPr>
              <a:t> by spin-</a:t>
            </a:r>
            <a:r>
              <a:rPr lang="fr-FR" dirty="0" err="1">
                <a:solidFill>
                  <a:srgbClr val="0001BA"/>
                </a:solidFill>
              </a:rPr>
              <a:t>coating</a:t>
            </a:r>
            <a:endParaRPr lang="fr-FR" dirty="0">
              <a:solidFill>
                <a:srgbClr val="0001BA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93D587-B749-F8E8-06EF-764CEF0E692A}"/>
              </a:ext>
            </a:extLst>
          </p:cNvPr>
          <p:cNvSpPr txBox="1"/>
          <p:nvPr/>
        </p:nvSpPr>
        <p:spPr>
          <a:xfrm>
            <a:off x="888999" y="0"/>
            <a:ext cx="67745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Journées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Plénières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GDR NAME 2023, Rennes, November 8</a:t>
            </a:r>
            <a:r>
              <a:rPr lang="en-US" sz="1800" i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-10</a:t>
            </a:r>
            <a:r>
              <a:rPr lang="en-US" sz="1800" i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2023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50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5632FF-A1A0-B246-8614-1F6ACF7E3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997" y="903015"/>
            <a:ext cx="6555977" cy="5603295"/>
          </a:xfrm>
          <a:solidFill>
            <a:schemeClr val="bg1"/>
          </a:solidFill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Energy </a:t>
            </a:r>
            <a:r>
              <a:rPr lang="fr-FR" dirty="0" err="1">
                <a:solidFill>
                  <a:srgbClr val="0070C0"/>
                </a:solidFill>
              </a:rPr>
              <a:t>storage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err="1">
                <a:solidFill>
                  <a:srgbClr val="0070C0"/>
                </a:solidFill>
              </a:rPr>
              <a:t>devices</a:t>
            </a:r>
            <a:r>
              <a:rPr lang="fr-FR" dirty="0">
                <a:solidFill>
                  <a:srgbClr val="0001BA"/>
                </a:solidFill>
              </a:rPr>
              <a:t>: Key </a:t>
            </a:r>
            <a:r>
              <a:rPr lang="fr-FR" dirty="0" err="1">
                <a:solidFill>
                  <a:srgbClr val="0001BA"/>
                </a:solidFill>
              </a:rPr>
              <a:t>technology</a:t>
            </a:r>
            <a:r>
              <a:rPr lang="fr-FR" dirty="0">
                <a:solidFill>
                  <a:srgbClr val="0001BA"/>
                </a:solidFill>
              </a:rPr>
              <a:t> for the </a:t>
            </a:r>
            <a:r>
              <a:rPr lang="fr-FR" dirty="0" err="1">
                <a:solidFill>
                  <a:srgbClr val="0001BA"/>
                </a:solidFill>
              </a:rPr>
              <a:t>development</a:t>
            </a:r>
            <a:r>
              <a:rPr lang="fr-FR" dirty="0">
                <a:solidFill>
                  <a:srgbClr val="0001BA"/>
                </a:solidFill>
              </a:rPr>
              <a:t> of </a:t>
            </a:r>
            <a:r>
              <a:rPr lang="fr-FR" dirty="0" err="1">
                <a:solidFill>
                  <a:srgbClr val="0001BA"/>
                </a:solidFill>
              </a:rPr>
              <a:t>energy</a:t>
            </a:r>
            <a:r>
              <a:rPr lang="fr-FR" dirty="0">
                <a:solidFill>
                  <a:srgbClr val="0001BA"/>
                </a:solidFill>
              </a:rPr>
              <a:t> </a:t>
            </a:r>
            <a:r>
              <a:rPr lang="fr-FR" dirty="0" err="1">
                <a:solidFill>
                  <a:srgbClr val="0001BA"/>
                </a:solidFill>
              </a:rPr>
              <a:t>autonomous</a:t>
            </a:r>
            <a:r>
              <a:rPr lang="fr-FR" dirty="0">
                <a:solidFill>
                  <a:srgbClr val="0001BA"/>
                </a:solidFill>
              </a:rPr>
              <a:t> </a:t>
            </a:r>
            <a:r>
              <a:rPr lang="fr-FR" dirty="0" err="1">
                <a:solidFill>
                  <a:srgbClr val="0001BA"/>
                </a:solidFill>
              </a:rPr>
              <a:t>systems</a:t>
            </a:r>
            <a:endParaRPr lang="fr-FR" dirty="0">
              <a:solidFill>
                <a:srgbClr val="0001BA"/>
              </a:solidFill>
            </a:endParaRPr>
          </a:p>
          <a:p>
            <a:pPr marL="228600" indent="0"/>
            <a:r>
              <a:rPr lang="fr-FR" dirty="0" err="1">
                <a:solidFill>
                  <a:srgbClr val="0070C0"/>
                </a:solidFill>
              </a:rPr>
              <a:t>Industrial</a:t>
            </a:r>
            <a:r>
              <a:rPr lang="fr-FR" dirty="0">
                <a:solidFill>
                  <a:srgbClr val="0070C0"/>
                </a:solidFill>
              </a:rPr>
              <a:t> areas </a:t>
            </a:r>
          </a:p>
          <a:p>
            <a:pPr marL="685800" lvl="1" indent="0"/>
            <a:r>
              <a:rPr lang="fr-FR" dirty="0" err="1"/>
              <a:t>Photovoltaics</a:t>
            </a:r>
            <a:r>
              <a:rPr lang="fr-FR" dirty="0"/>
              <a:t>, micro-</a:t>
            </a:r>
            <a:r>
              <a:rPr lang="fr-FR" dirty="0" err="1"/>
              <a:t>sensors</a:t>
            </a:r>
            <a:r>
              <a:rPr lang="fr-FR" dirty="0"/>
              <a:t>, </a:t>
            </a:r>
            <a:r>
              <a:rPr lang="fr-FR" dirty="0" err="1"/>
              <a:t>robotics</a:t>
            </a:r>
            <a:r>
              <a:rPr lang="fr-FR" dirty="0"/>
              <a:t>, </a:t>
            </a:r>
            <a:r>
              <a:rPr lang="fr-FR" dirty="0" err="1"/>
              <a:t>electronic</a:t>
            </a:r>
            <a:r>
              <a:rPr lang="fr-FR" dirty="0"/>
              <a:t> components, memory circuits, portable </a:t>
            </a:r>
            <a:r>
              <a:rPr lang="fr-FR" dirty="0" err="1"/>
              <a:t>devices</a:t>
            </a:r>
            <a:r>
              <a:rPr lang="fr-FR" dirty="0"/>
              <a:t> (computers, phones), portable </a:t>
            </a:r>
            <a:r>
              <a:rPr lang="fr-FR" dirty="0" err="1"/>
              <a:t>medical</a:t>
            </a:r>
            <a:r>
              <a:rPr lang="fr-FR" dirty="0"/>
              <a:t> </a:t>
            </a:r>
            <a:r>
              <a:rPr lang="fr-FR" dirty="0" err="1"/>
              <a:t>devices</a:t>
            </a:r>
            <a:r>
              <a:rPr lang="fr-FR" dirty="0"/>
              <a:t>, IoT, etc.</a:t>
            </a:r>
          </a:p>
          <a:p>
            <a:pPr marL="228600" indent="0"/>
            <a:r>
              <a:rPr lang="fr-FR" dirty="0" err="1">
                <a:solidFill>
                  <a:srgbClr val="0070C0"/>
                </a:solidFill>
              </a:rPr>
              <a:t>Current</a:t>
            </a:r>
            <a:r>
              <a:rPr lang="fr-FR" dirty="0">
                <a:solidFill>
                  <a:srgbClr val="0070C0"/>
                </a:solidFill>
              </a:rPr>
              <a:t> objective: </a:t>
            </a:r>
            <a:r>
              <a:rPr lang="fr-FR" dirty="0" err="1">
                <a:solidFill>
                  <a:srgbClr val="0001BA"/>
                </a:solidFill>
              </a:rPr>
              <a:t>energy</a:t>
            </a:r>
            <a:r>
              <a:rPr lang="fr-FR" dirty="0">
                <a:solidFill>
                  <a:srgbClr val="0001BA"/>
                </a:solidFill>
              </a:rPr>
              <a:t> </a:t>
            </a:r>
            <a:r>
              <a:rPr lang="fr-FR" dirty="0" err="1">
                <a:solidFill>
                  <a:srgbClr val="0001BA"/>
                </a:solidFill>
              </a:rPr>
              <a:t>microsources</a:t>
            </a:r>
            <a:r>
              <a:rPr lang="fr-FR" dirty="0">
                <a:solidFill>
                  <a:srgbClr val="0001BA"/>
                </a:solidFill>
              </a:rPr>
              <a:t>: </a:t>
            </a:r>
            <a:r>
              <a:rPr lang="fr-FR" dirty="0" err="1">
                <a:solidFill>
                  <a:srgbClr val="0001BA"/>
                </a:solidFill>
              </a:rPr>
              <a:t>microbatteries</a:t>
            </a:r>
            <a:r>
              <a:rPr lang="fr-FR" dirty="0">
                <a:solidFill>
                  <a:srgbClr val="0001BA"/>
                </a:solidFill>
              </a:rPr>
              <a:t>, </a:t>
            </a:r>
            <a:r>
              <a:rPr lang="fr-FR" dirty="0" err="1">
                <a:solidFill>
                  <a:srgbClr val="0001BA"/>
                </a:solidFill>
              </a:rPr>
              <a:t>microsupercapacitors</a:t>
            </a:r>
            <a:r>
              <a:rPr lang="fr-FR" dirty="0">
                <a:solidFill>
                  <a:srgbClr val="0001BA"/>
                </a:solidFill>
              </a:rPr>
              <a:t> (MSC)</a:t>
            </a:r>
          </a:p>
          <a:p>
            <a:pPr marL="228600" indent="0"/>
            <a:r>
              <a:rPr lang="fr-FR" dirty="0">
                <a:solidFill>
                  <a:srgbClr val="0070C0"/>
                </a:solidFill>
              </a:rPr>
              <a:t>3D structuration: </a:t>
            </a:r>
            <a:r>
              <a:rPr lang="fr-FR" dirty="0">
                <a:solidFill>
                  <a:srgbClr val="0001BA"/>
                </a:solidFill>
              </a:rPr>
              <a:t>Superior performance / </a:t>
            </a:r>
            <a:r>
              <a:rPr lang="fr-FR" dirty="0" err="1">
                <a:solidFill>
                  <a:srgbClr val="0001BA"/>
                </a:solidFill>
              </a:rPr>
              <a:t>planar</a:t>
            </a:r>
            <a:r>
              <a:rPr lang="fr-FR" dirty="0">
                <a:solidFill>
                  <a:srgbClr val="0001BA"/>
                </a:solidFill>
              </a:rPr>
              <a:t> </a:t>
            </a:r>
            <a:r>
              <a:rPr lang="fr-FR" dirty="0" err="1">
                <a:solidFill>
                  <a:srgbClr val="0001BA"/>
                </a:solidFill>
              </a:rPr>
              <a:t>technology</a:t>
            </a:r>
            <a:endParaRPr lang="fr-FR" dirty="0">
              <a:solidFill>
                <a:srgbClr val="0001BA"/>
              </a:solidFill>
            </a:endParaRPr>
          </a:p>
          <a:p>
            <a:pPr marL="228600" indent="0"/>
            <a:r>
              <a:rPr lang="fr-FR" dirty="0">
                <a:solidFill>
                  <a:srgbClr val="0070C0"/>
                </a:solidFill>
              </a:rPr>
              <a:t>3D Si-</a:t>
            </a:r>
            <a:r>
              <a:rPr lang="fr-FR" dirty="0" err="1">
                <a:solidFill>
                  <a:srgbClr val="0070C0"/>
                </a:solidFill>
              </a:rPr>
              <a:t>based</a:t>
            </a:r>
            <a:r>
              <a:rPr lang="fr-FR" dirty="0">
                <a:solidFill>
                  <a:srgbClr val="0070C0"/>
                </a:solidFill>
              </a:rPr>
              <a:t> micro-LIB / MSC </a:t>
            </a:r>
            <a:r>
              <a:rPr lang="fr-FR" dirty="0" err="1">
                <a:solidFill>
                  <a:srgbClr val="0070C0"/>
                </a:solidFill>
              </a:rPr>
              <a:t>energy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err="1">
                <a:solidFill>
                  <a:srgbClr val="0070C0"/>
                </a:solidFill>
              </a:rPr>
              <a:t>storage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err="1">
                <a:solidFill>
                  <a:srgbClr val="0070C0"/>
                </a:solidFill>
              </a:rPr>
              <a:t>systems</a:t>
            </a:r>
            <a:endParaRPr lang="en-US" dirty="0">
              <a:solidFill>
                <a:srgbClr val="0070C0"/>
              </a:solidFill>
            </a:endParaRPr>
          </a:p>
          <a:p>
            <a:pPr marL="685800" lvl="1" indent="0"/>
            <a:r>
              <a:rPr lang="fr-FR" dirty="0"/>
              <a:t>High </a:t>
            </a:r>
            <a:r>
              <a:rPr lang="fr-FR" dirty="0" err="1"/>
              <a:t>specific</a:t>
            </a:r>
            <a:r>
              <a:rPr lang="fr-FR" dirty="0"/>
              <a:t> surface area </a:t>
            </a:r>
          </a:p>
          <a:p>
            <a:pPr marL="685800" lvl="1" indent="0"/>
            <a:r>
              <a:rPr lang="fr-FR" dirty="0"/>
              <a:t>High </a:t>
            </a:r>
            <a:r>
              <a:rPr lang="fr-FR" dirty="0" err="1"/>
              <a:t>energy</a:t>
            </a:r>
            <a:r>
              <a:rPr lang="fr-FR" dirty="0"/>
              <a:t>/power </a:t>
            </a:r>
            <a:r>
              <a:rPr lang="fr-FR" dirty="0" err="1"/>
              <a:t>density</a:t>
            </a:r>
            <a:endParaRPr lang="fr-FR" dirty="0"/>
          </a:p>
          <a:p>
            <a:pPr marL="685800" lvl="1" indent="0"/>
            <a:r>
              <a:rPr lang="fr-FR" dirty="0"/>
              <a:t>Type of structuration </a:t>
            </a:r>
            <a:r>
              <a:rPr lang="fr-FR" dirty="0" err="1"/>
              <a:t>depends</a:t>
            </a:r>
            <a:r>
              <a:rPr lang="fr-FR" dirty="0"/>
              <a:t> on the final use of the 3D </a:t>
            </a:r>
            <a:r>
              <a:rPr lang="fr-FR" dirty="0" err="1"/>
              <a:t>systems</a:t>
            </a:r>
            <a:endParaRPr lang="fr-FR" dirty="0"/>
          </a:p>
          <a:p>
            <a:pPr marL="685800" lvl="1" indent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DD43B1B-DBE1-4A43-B5FB-1361DAE71E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</a:t>
            </a:fld>
            <a:endParaRPr lang="fr-FR"/>
          </a:p>
        </p:txBody>
      </p:sp>
      <p:sp>
        <p:nvSpPr>
          <p:cNvPr id="7" name="Rectangle à coins arrondis 19">
            <a:extLst>
              <a:ext uri="{FF2B5EF4-FFF2-40B4-BE49-F238E27FC236}">
                <a16:creationId xmlns:a16="http://schemas.microsoft.com/office/drawing/2014/main" id="{46D4C51B-3C7E-897D-80F6-3D2EEFCD9AB2}"/>
              </a:ext>
            </a:extLst>
          </p:cNvPr>
          <p:cNvSpPr/>
          <p:nvPr/>
        </p:nvSpPr>
        <p:spPr>
          <a:xfrm>
            <a:off x="1273581" y="89328"/>
            <a:ext cx="1860884" cy="674114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2000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à coins arrondis 22">
            <a:extLst>
              <a:ext uri="{FF2B5EF4-FFF2-40B4-BE49-F238E27FC236}">
                <a16:creationId xmlns:a16="http://schemas.microsoft.com/office/drawing/2014/main" id="{704FDD91-A599-31C7-21F1-F674F39E4BF3}"/>
              </a:ext>
            </a:extLst>
          </p:cNvPr>
          <p:cNvSpPr/>
          <p:nvPr/>
        </p:nvSpPr>
        <p:spPr>
          <a:xfrm>
            <a:off x="3220193" y="88881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</a:t>
            </a:r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à coins arrondis 23">
            <a:extLst>
              <a:ext uri="{FF2B5EF4-FFF2-40B4-BE49-F238E27FC236}">
                <a16:creationId xmlns:a16="http://schemas.microsoft.com/office/drawing/2014/main" id="{FCCFEA04-0D80-FFDA-D39F-B10A4F3BAEB8}"/>
              </a:ext>
            </a:extLst>
          </p:cNvPr>
          <p:cNvSpPr/>
          <p:nvPr/>
        </p:nvSpPr>
        <p:spPr>
          <a:xfrm>
            <a:off x="5163884" y="8611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TiO</a:t>
            </a:r>
            <a:r>
              <a:rPr lang="fr-FR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à coins arrondis 25">
            <a:extLst>
              <a:ext uri="{FF2B5EF4-FFF2-40B4-BE49-F238E27FC236}">
                <a16:creationId xmlns:a16="http://schemas.microsoft.com/office/drawing/2014/main" id="{27B72383-7992-89CD-C243-9D22BC40CC03}"/>
              </a:ext>
            </a:extLst>
          </p:cNvPr>
          <p:cNvSpPr/>
          <p:nvPr/>
        </p:nvSpPr>
        <p:spPr>
          <a:xfrm>
            <a:off x="9060029" y="85727"/>
            <a:ext cx="2160000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60C0557-F30D-0159-75E6-A5B30589BCC6}"/>
              </a:ext>
            </a:extLst>
          </p:cNvPr>
          <p:cNvGrpSpPr/>
          <p:nvPr/>
        </p:nvGrpSpPr>
        <p:grpSpPr>
          <a:xfrm>
            <a:off x="7955569" y="1465489"/>
            <a:ext cx="3769433" cy="3351698"/>
            <a:chOff x="8180774" y="2951544"/>
            <a:chExt cx="3769433" cy="3351698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C3AEA2E-C34B-2BEE-7C93-98861FC66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80774" y="2951544"/>
              <a:ext cx="3547022" cy="2358020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0C6E5C7-A60C-5913-0E15-EDB77F022102}"/>
                </a:ext>
              </a:extLst>
            </p:cNvPr>
            <p:cNvSpPr txBox="1"/>
            <p:nvPr/>
          </p:nvSpPr>
          <p:spPr>
            <a:xfrm>
              <a:off x="8287473" y="5349135"/>
              <a:ext cx="366273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*</a:t>
              </a:r>
              <a:r>
                <a:rPr lang="fr-FR" sz="140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Ragone</a:t>
              </a:r>
              <a:r>
                <a:rPr lang="fr-FR" sz="140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plot </a:t>
              </a:r>
              <a:r>
                <a:rPr lang="fr-FR" sz="140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comparing</a:t>
              </a:r>
              <a:r>
                <a:rPr lang="fr-FR" sz="140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the </a:t>
              </a:r>
              <a:r>
                <a:rPr lang="fr-FR" sz="140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energy</a:t>
              </a:r>
              <a:r>
                <a:rPr lang="fr-FR" sz="140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and power </a:t>
              </a:r>
              <a:r>
                <a:rPr lang="fr-FR" sz="140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densities</a:t>
              </a:r>
              <a:r>
                <a:rPr lang="fr-FR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fr-FR" sz="140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of </a:t>
              </a:r>
              <a:r>
                <a:rPr lang="fr-FR" sz="140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various</a:t>
              </a:r>
              <a:r>
                <a:rPr lang="fr-FR" sz="140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state-of-art </a:t>
              </a:r>
              <a:r>
                <a:rPr lang="fr-FR" sz="140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supercapacitors</a:t>
              </a:r>
              <a:r>
                <a:rPr lang="fr-FR" sz="140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and batteries </a:t>
              </a:r>
              <a:r>
                <a:rPr lang="fr-FR" sz="140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with</a:t>
              </a:r>
              <a:r>
                <a:rPr lang="fr-FR" sz="140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fr-FR" sz="140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ASCs</a:t>
              </a:r>
              <a:endParaRPr lang="fr-FR" sz="1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endParaRPr lang="fr-F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E17C8DB1-304D-0364-723D-96BEB4C0FFC3}"/>
              </a:ext>
            </a:extLst>
          </p:cNvPr>
          <p:cNvSpPr txBox="1"/>
          <p:nvPr/>
        </p:nvSpPr>
        <p:spPr>
          <a:xfrm>
            <a:off x="7284330" y="6276963"/>
            <a:ext cx="61114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</a:t>
            </a:r>
            <a:r>
              <a:rPr lang="fr-FR" sz="1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Choudhary</a:t>
            </a:r>
            <a:r>
              <a:rPr lang="fr-F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fr-FR" sz="12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 al</a:t>
            </a:r>
            <a:r>
              <a:rPr lang="fr-FR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Adv. Mater. 2017, 29, 1605336</a:t>
            </a:r>
          </a:p>
          <a:p>
            <a:r>
              <a:rPr lang="fr-F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**</a:t>
            </a:r>
            <a:r>
              <a:rPr lang="fr-FR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YUE </a:t>
            </a:r>
            <a:r>
              <a:rPr lang="fr-FR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fr-FR" sz="12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 al</a:t>
            </a:r>
            <a:r>
              <a:rPr lang="fr-FR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Front. </a:t>
            </a:r>
            <a:r>
              <a:rPr lang="fr-FR" sz="1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Mech</a:t>
            </a:r>
            <a:r>
              <a:rPr lang="fr-FR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Eng. 2017, 12(4): 459–476</a:t>
            </a:r>
          </a:p>
          <a:p>
            <a:endParaRPr lang="fr-FR" sz="1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FR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5F290D3-DFB5-7386-593D-302C9BD2BD77}"/>
              </a:ext>
            </a:extLst>
          </p:cNvPr>
          <p:cNvGrpSpPr/>
          <p:nvPr/>
        </p:nvGrpSpPr>
        <p:grpSpPr>
          <a:xfrm>
            <a:off x="7667568" y="1485181"/>
            <a:ext cx="3908859" cy="3332006"/>
            <a:chOff x="8014937" y="2983612"/>
            <a:chExt cx="3908859" cy="3332006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9DE9578-084F-ACE6-E227-B266561BD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14937" y="2983612"/>
              <a:ext cx="3882448" cy="2162455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51D4440E-233A-A7DD-BA31-4E243E884452}"/>
                </a:ext>
              </a:extLst>
            </p:cNvPr>
            <p:cNvSpPr txBox="1"/>
            <p:nvPr/>
          </p:nvSpPr>
          <p:spPr>
            <a:xfrm>
              <a:off x="8154363" y="5146067"/>
              <a:ext cx="3769433" cy="116955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**Applications of </a:t>
              </a:r>
              <a:r>
                <a:rPr lang="fr-FR" sz="140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different</a:t>
              </a:r>
              <a:r>
                <a:rPr lang="fr-FR" sz="140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Li-ion </a:t>
              </a:r>
              <a:r>
                <a:rPr lang="fr-FR" sz="140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battery</a:t>
              </a:r>
              <a:r>
                <a:rPr lang="fr-FR" sz="140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fr-FR" sz="140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energy</a:t>
              </a:r>
              <a:r>
                <a:rPr lang="fr-FR" sz="140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fr-FR" sz="140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storage</a:t>
              </a:r>
              <a:r>
                <a:rPr lang="fr-FR" sz="140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fr-FR" sz="140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systems</a:t>
              </a:r>
              <a:endParaRPr lang="fr-FR" sz="1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endParaRPr lang="fr-F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endParaRPr lang="fr-FR" sz="1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endParaRPr lang="fr-F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9510D63-D958-F52D-E03D-43143D4980D0}"/>
              </a:ext>
            </a:extLst>
          </p:cNvPr>
          <p:cNvGrpSpPr/>
          <p:nvPr/>
        </p:nvGrpSpPr>
        <p:grpSpPr>
          <a:xfrm>
            <a:off x="7622315" y="4340133"/>
            <a:ext cx="4508741" cy="1210202"/>
            <a:chOff x="1585585" y="4848948"/>
            <a:chExt cx="4508741" cy="1210202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624287B-3E1C-427E-3203-DF3D3659B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85585" y="4848948"/>
              <a:ext cx="4508741" cy="1210202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0A62A1F-E029-D95A-869B-36AE8145AC0B}"/>
                </a:ext>
              </a:extLst>
            </p:cNvPr>
            <p:cNvSpPr/>
            <p:nvPr/>
          </p:nvSpPr>
          <p:spPr>
            <a:xfrm>
              <a:off x="1585585" y="4848948"/>
              <a:ext cx="220066" cy="1860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9" name="Rectangle à coins arrondis 24">
            <a:extLst>
              <a:ext uri="{FF2B5EF4-FFF2-40B4-BE49-F238E27FC236}">
                <a16:creationId xmlns:a16="http://schemas.microsoft.com/office/drawing/2014/main" id="{02B5727B-D5B5-92C4-E975-7BCCD9E7A5AA}"/>
              </a:ext>
            </a:extLst>
          </p:cNvPr>
          <p:cNvSpPr/>
          <p:nvPr/>
        </p:nvSpPr>
        <p:spPr>
          <a:xfrm>
            <a:off x="7113417" y="7877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3D-electrodes performances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72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2299369" y="6131407"/>
            <a:ext cx="7972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W. </a:t>
            </a:r>
            <a:r>
              <a:rPr lang="en-US" sz="1400" i="1" dirty="0" err="1"/>
              <a:t>Zheng</a:t>
            </a:r>
            <a:r>
              <a:rPr lang="en-US" sz="1400" i="1" dirty="0"/>
              <a:t> et al. J. of Power Sources 341 (2017), </a:t>
            </a:r>
            <a:r>
              <a:rPr lang="pl-PL" sz="1400" i="1" dirty="0" err="1"/>
              <a:t>doi.org</a:t>
            </a:r>
            <a:r>
              <a:rPr lang="pl-PL" sz="1400" i="1" dirty="0"/>
              <a:t>/10.1016/j.jpowsour.2016.11.093</a:t>
            </a:r>
          </a:p>
        </p:txBody>
      </p:sp>
      <p:sp>
        <p:nvSpPr>
          <p:cNvPr id="9" name="Rectangle 8"/>
          <p:cNvSpPr/>
          <p:nvPr/>
        </p:nvSpPr>
        <p:spPr>
          <a:xfrm>
            <a:off x="7512119" y="4595371"/>
            <a:ext cx="3165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/>
              <a:t>Increasing</a:t>
            </a:r>
            <a:r>
              <a:rPr lang="fr-FR" dirty="0"/>
              <a:t> of </a:t>
            </a:r>
            <a:r>
              <a:rPr lang="fr-FR" dirty="0" err="1"/>
              <a:t>specific</a:t>
            </a:r>
            <a:r>
              <a:rPr lang="fr-FR" dirty="0"/>
              <a:t> </a:t>
            </a:r>
            <a:r>
              <a:rPr lang="fr-FR" dirty="0" err="1"/>
              <a:t>capacity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AEF (*8)</a:t>
            </a:r>
          </a:p>
          <a:p>
            <a:r>
              <a:rPr lang="fr-FR" dirty="0"/>
              <a:t> Na</a:t>
            </a:r>
            <a:r>
              <a:rPr lang="fr-FR" baseline="-25000" dirty="0"/>
              <a:t>2</a:t>
            </a:r>
            <a:r>
              <a:rPr lang="fr-FR" dirty="0"/>
              <a:t>SO</a:t>
            </a:r>
            <a:r>
              <a:rPr lang="fr-FR" baseline="-25000" dirty="0"/>
              <a:t>4</a:t>
            </a:r>
            <a:r>
              <a:rPr lang="fr-FR" dirty="0"/>
              <a:t> </a:t>
            </a:r>
            <a:r>
              <a:rPr lang="fr-FR" dirty="0" err="1"/>
              <a:t>electrolyte</a:t>
            </a:r>
            <a:endParaRPr lang="fr-FR" dirty="0"/>
          </a:p>
          <a:p>
            <a:r>
              <a:rPr lang="fr-FR" dirty="0"/>
              <a:t>0,07 </a:t>
            </a:r>
            <a:r>
              <a:rPr lang="fr-FR" dirty="0" err="1"/>
              <a:t>mF</a:t>
            </a:r>
            <a:r>
              <a:rPr lang="fr-FR" dirty="0"/>
              <a:t>/cm</a:t>
            </a:r>
            <a:r>
              <a:rPr lang="fr-FR" baseline="30000" dirty="0"/>
              <a:t>2</a:t>
            </a:r>
            <a:r>
              <a:rPr lang="fr-FR" dirty="0"/>
              <a:t> à 20 </a:t>
            </a:r>
            <a:r>
              <a:rPr lang="fr-FR" dirty="0" err="1"/>
              <a:t>mF</a:t>
            </a:r>
            <a:r>
              <a:rPr lang="fr-FR" dirty="0"/>
              <a:t>/cm</a:t>
            </a:r>
            <a:r>
              <a:rPr lang="fr-FR" baseline="30000" dirty="0"/>
              <a:t>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26197" y="4606780"/>
            <a:ext cx="19201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Si nanowires (</a:t>
            </a:r>
            <a:r>
              <a:rPr lang="fr-FR" dirty="0" err="1"/>
              <a:t>Metal</a:t>
            </a:r>
            <a:r>
              <a:rPr lang="fr-FR" dirty="0"/>
              <a:t> </a:t>
            </a:r>
            <a:r>
              <a:rPr lang="fr-FR" dirty="0" err="1"/>
              <a:t>assisted</a:t>
            </a:r>
            <a:r>
              <a:rPr lang="fr-FR" dirty="0"/>
              <a:t> </a:t>
            </a:r>
            <a:r>
              <a:rPr lang="fr-FR" dirty="0" err="1"/>
              <a:t>anodic</a:t>
            </a:r>
            <a:r>
              <a:rPr lang="fr-FR" dirty="0"/>
              <a:t> </a:t>
            </a:r>
            <a:r>
              <a:rPr lang="fr-FR" dirty="0" err="1"/>
              <a:t>etching</a:t>
            </a:r>
            <a:r>
              <a:rPr lang="fr-FR" dirty="0"/>
              <a:t> (MAAE)</a:t>
            </a:r>
            <a:r>
              <a:rPr lang="en-US" dirty="0"/>
              <a:t>)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2299369" y="6099361"/>
            <a:ext cx="308810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722466" y="2822536"/>
            <a:ext cx="9156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23.6 SiNW2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99953" y="1368635"/>
            <a:ext cx="8275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7.4 SiNW1 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6836137" y="1589270"/>
            <a:ext cx="4300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E8584D3-C39A-97A8-6FAF-8CFDF7645644}"/>
              </a:ext>
            </a:extLst>
          </p:cNvPr>
          <p:cNvSpPr txBox="1"/>
          <p:nvPr/>
        </p:nvSpPr>
        <p:spPr>
          <a:xfrm>
            <a:off x="1627472" y="912553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3D-Microsupercapacitor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0C6A437-EE4B-41E9-105F-6DC188E9D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8497" y="1434204"/>
            <a:ext cx="2438400" cy="2870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C5A18EA-2CAC-A7A3-43B1-5D6002A31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044" y="1583030"/>
            <a:ext cx="1920122" cy="1250379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8273AA6-B9E4-AB89-D771-EE5A469FB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788" y="3038164"/>
            <a:ext cx="1905205" cy="1250379"/>
          </a:xfrm>
          <a:prstGeom prst="rect">
            <a:avLst/>
          </a:prstGeom>
        </p:spPr>
      </p:pic>
      <p:sp>
        <p:nvSpPr>
          <p:cNvPr id="35" name="Rectangle à coins arrondis 19">
            <a:extLst>
              <a:ext uri="{FF2B5EF4-FFF2-40B4-BE49-F238E27FC236}">
                <a16:creationId xmlns:a16="http://schemas.microsoft.com/office/drawing/2014/main" id="{79AEDBA8-7D3C-A2F6-86EB-C427F10772E6}"/>
              </a:ext>
            </a:extLst>
          </p:cNvPr>
          <p:cNvSpPr/>
          <p:nvPr/>
        </p:nvSpPr>
        <p:spPr>
          <a:xfrm>
            <a:off x="1273581" y="89328"/>
            <a:ext cx="1860884" cy="674114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2000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Rectangle à coins arrondis 22">
            <a:extLst>
              <a:ext uri="{FF2B5EF4-FFF2-40B4-BE49-F238E27FC236}">
                <a16:creationId xmlns:a16="http://schemas.microsoft.com/office/drawing/2014/main" id="{9A531593-9A14-BB11-68D1-682BD72C059F}"/>
              </a:ext>
            </a:extLst>
          </p:cNvPr>
          <p:cNvSpPr/>
          <p:nvPr/>
        </p:nvSpPr>
        <p:spPr>
          <a:xfrm>
            <a:off x="3220193" y="88881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</a:t>
            </a:r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Rectangle à coins arrondis 23">
            <a:extLst>
              <a:ext uri="{FF2B5EF4-FFF2-40B4-BE49-F238E27FC236}">
                <a16:creationId xmlns:a16="http://schemas.microsoft.com/office/drawing/2014/main" id="{FD9CD852-7844-8172-1C27-FAB8147B80DA}"/>
              </a:ext>
            </a:extLst>
          </p:cNvPr>
          <p:cNvSpPr/>
          <p:nvPr/>
        </p:nvSpPr>
        <p:spPr>
          <a:xfrm>
            <a:off x="5163884" y="8611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TiO</a:t>
            </a:r>
            <a:r>
              <a:rPr lang="fr-FR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Rectangle à coins arrondis 25">
            <a:extLst>
              <a:ext uri="{FF2B5EF4-FFF2-40B4-BE49-F238E27FC236}">
                <a16:creationId xmlns:a16="http://schemas.microsoft.com/office/drawing/2014/main" id="{118F9FF4-F64F-70A1-C950-4573DED9808E}"/>
              </a:ext>
            </a:extLst>
          </p:cNvPr>
          <p:cNvSpPr/>
          <p:nvPr/>
        </p:nvSpPr>
        <p:spPr>
          <a:xfrm>
            <a:off x="9060029" y="85727"/>
            <a:ext cx="2160000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39" name="Rectangle à coins arrondis 24">
            <a:extLst>
              <a:ext uri="{FF2B5EF4-FFF2-40B4-BE49-F238E27FC236}">
                <a16:creationId xmlns:a16="http://schemas.microsoft.com/office/drawing/2014/main" id="{A90C3E2C-3AA3-3969-09BF-449A3A281E22}"/>
              </a:ext>
            </a:extLst>
          </p:cNvPr>
          <p:cNvSpPr/>
          <p:nvPr/>
        </p:nvSpPr>
        <p:spPr>
          <a:xfrm>
            <a:off x="7113417" y="7877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3D-electrodes performances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Espace réservé du numéro de diapositive 39">
            <a:extLst>
              <a:ext uri="{FF2B5EF4-FFF2-40B4-BE49-F238E27FC236}">
                <a16:creationId xmlns:a16="http://schemas.microsoft.com/office/drawing/2014/main" id="{1E7FECD9-787E-C324-10B3-7BC27C9B13B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3</a:t>
            </a:fld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C557B35-06FC-8F27-0E9B-D12B86B80BFF}"/>
              </a:ext>
            </a:extLst>
          </p:cNvPr>
          <p:cNvGrpSpPr/>
          <p:nvPr/>
        </p:nvGrpSpPr>
        <p:grpSpPr>
          <a:xfrm>
            <a:off x="7013401" y="1564036"/>
            <a:ext cx="3683000" cy="2794000"/>
            <a:chOff x="7013401" y="1564036"/>
            <a:chExt cx="3683000" cy="279400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9676B828-AD8A-8FEE-007D-D73BFAAC5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13401" y="1564036"/>
              <a:ext cx="3683000" cy="2794000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2F919EDA-7DF8-D5E7-7611-58EB57DE6BA9}"/>
                </a:ext>
              </a:extLst>
            </p:cNvPr>
            <p:cNvSpPr txBox="1"/>
            <p:nvPr/>
          </p:nvSpPr>
          <p:spPr>
            <a:xfrm>
              <a:off x="7024768" y="1564036"/>
              <a:ext cx="487351" cy="3945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970810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76262" y="1380183"/>
            <a:ext cx="529590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Challenge 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fr-FR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Active </a:t>
            </a:r>
            <a:r>
              <a:rPr lang="fr-FR" sz="20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</a:t>
            </a:r>
            <a:r>
              <a:rPr lang="fr-FR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20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conformal</a:t>
            </a:r>
            <a:r>
              <a:rPr lang="fr-FR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20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deposition</a:t>
            </a:r>
            <a:r>
              <a:rPr lang="fr-FR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by </a:t>
            </a:r>
            <a:r>
              <a:rPr lang="fr-FR" sz="20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liquid</a:t>
            </a:r>
            <a:r>
              <a:rPr lang="fr-FR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route on the 3D </a:t>
            </a:r>
            <a:r>
              <a:rPr lang="fr-FR" sz="20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template</a:t>
            </a:r>
            <a:r>
              <a:rPr lang="fr-FR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high aspect ratio</a:t>
            </a:r>
          </a:p>
          <a:p>
            <a:pPr marL="800100" lvl="1" indent="-342900">
              <a:buFont typeface="Wingdings" pitchFamily="2" charset="2"/>
              <a:buChar char="ü"/>
            </a:pPr>
            <a:endParaRPr lang="fr-FR" sz="2000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-FR" sz="24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Ours objectives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fr-FR" sz="20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Preparation</a:t>
            </a:r>
            <a:r>
              <a:rPr lang="fr-FR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3D </a:t>
            </a:r>
            <a:r>
              <a:rPr lang="fr-FR" sz="20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electrodes</a:t>
            </a:r>
            <a:r>
              <a:rPr lang="fr-FR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: sol-gel and spin-</a:t>
            </a:r>
            <a:r>
              <a:rPr lang="fr-FR" sz="20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r>
              <a:rPr lang="fr-FR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techniques 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fr-FR" sz="20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Easy</a:t>
            </a:r>
            <a:r>
              <a:rPr lang="fr-FR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fr-FR" sz="20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implement</a:t>
            </a:r>
            <a:r>
              <a:rPr lang="fr-FR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fast and low-cost </a:t>
            </a:r>
            <a:r>
              <a:rPr lang="fr-FR" sz="20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method</a:t>
            </a:r>
            <a:r>
              <a:rPr lang="fr-FR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20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compared</a:t>
            </a:r>
            <a:r>
              <a:rPr lang="fr-FR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techniques as PVD, ALD, CVD,…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3527" y="4326462"/>
            <a:ext cx="4108473" cy="16348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6674" y="1581924"/>
            <a:ext cx="3939064" cy="25890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484908" y="6260832"/>
            <a:ext cx="41308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600" dirty="0">
                <a:solidFill>
                  <a:prstClr val="black"/>
                </a:solidFill>
              </a:rPr>
              <a:t>Ellis et al., Adv. Mater., 26, 3368–3397, (2014)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7" name="Rectangle à coins arrondis 19">
            <a:extLst>
              <a:ext uri="{FF2B5EF4-FFF2-40B4-BE49-F238E27FC236}">
                <a16:creationId xmlns:a16="http://schemas.microsoft.com/office/drawing/2014/main" id="{46108518-5724-73E6-A308-479792BABF72}"/>
              </a:ext>
            </a:extLst>
          </p:cNvPr>
          <p:cNvSpPr/>
          <p:nvPr/>
        </p:nvSpPr>
        <p:spPr>
          <a:xfrm>
            <a:off x="1273581" y="89328"/>
            <a:ext cx="1860884" cy="674114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2000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D1B1D450-8696-AD7A-0F1E-A97BB9B6F36D}"/>
              </a:ext>
            </a:extLst>
          </p:cNvPr>
          <p:cNvSpPr/>
          <p:nvPr/>
        </p:nvSpPr>
        <p:spPr>
          <a:xfrm>
            <a:off x="3220193" y="88881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</a:t>
            </a:r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à coins arrondis 23">
            <a:extLst>
              <a:ext uri="{FF2B5EF4-FFF2-40B4-BE49-F238E27FC236}">
                <a16:creationId xmlns:a16="http://schemas.microsoft.com/office/drawing/2014/main" id="{E72FD026-243A-2216-8473-92DC28946F8C}"/>
              </a:ext>
            </a:extLst>
          </p:cNvPr>
          <p:cNvSpPr/>
          <p:nvPr/>
        </p:nvSpPr>
        <p:spPr>
          <a:xfrm>
            <a:off x="5163884" y="8611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TiO</a:t>
            </a:r>
            <a:r>
              <a:rPr lang="fr-FR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à coins arrondis 25">
            <a:extLst>
              <a:ext uri="{FF2B5EF4-FFF2-40B4-BE49-F238E27FC236}">
                <a16:creationId xmlns:a16="http://schemas.microsoft.com/office/drawing/2014/main" id="{7AA386CC-6C30-E4B3-94A3-82BB455D2F3D}"/>
              </a:ext>
            </a:extLst>
          </p:cNvPr>
          <p:cNvSpPr/>
          <p:nvPr/>
        </p:nvSpPr>
        <p:spPr>
          <a:xfrm>
            <a:off x="9060029" y="85727"/>
            <a:ext cx="2160000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14" name="Rectangle à coins arrondis 24">
            <a:extLst>
              <a:ext uri="{FF2B5EF4-FFF2-40B4-BE49-F238E27FC236}">
                <a16:creationId xmlns:a16="http://schemas.microsoft.com/office/drawing/2014/main" id="{A7AADD47-1B7A-7452-8CC9-425AB2F21976}"/>
              </a:ext>
            </a:extLst>
          </p:cNvPr>
          <p:cNvSpPr/>
          <p:nvPr/>
        </p:nvSpPr>
        <p:spPr>
          <a:xfrm>
            <a:off x="7113417" y="7877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3D-electrodes performances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58CECBEE-2B51-3494-44A6-CF94A890080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7363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B3DBB0-03A4-6E91-500F-38B9BD854E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800" dirty="0"/>
              <a:t>		</a:t>
            </a:r>
            <a:r>
              <a:rPr lang="fr-FR" dirty="0">
                <a:solidFill>
                  <a:srgbClr val="0070C0"/>
                </a:solidFill>
              </a:rPr>
              <a:t>Gravure Bosch process</a:t>
            </a:r>
          </a:p>
          <a:p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</a:t>
            </a:r>
            <a:endParaRPr lang="fr-FR" dirty="0"/>
          </a:p>
          <a:p>
            <a:endParaRPr lang="fr-FR" dirty="0">
              <a:effectLst/>
            </a:endParaRPr>
          </a:p>
          <a:p>
            <a:endParaRPr lang="fr-FR" dirty="0"/>
          </a:p>
          <a:p>
            <a:endParaRPr lang="fr-FR" dirty="0">
              <a:effectLst/>
            </a:endParaRPr>
          </a:p>
          <a:p>
            <a:endParaRPr lang="fr-FR" dirty="0"/>
          </a:p>
          <a:p>
            <a:r>
              <a:rPr lang="fr-FR" dirty="0">
                <a:effectLst/>
              </a:rPr>
              <a:t>	</a:t>
            </a:r>
            <a:endParaRPr lang="fr-FR" sz="1800" dirty="0">
              <a:effectLst/>
            </a:endParaRPr>
          </a:p>
          <a:p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</a:t>
            </a:r>
          </a:p>
          <a:p>
            <a:r>
              <a:rPr lang="en-US" sz="1800" dirty="0">
                <a:solidFill>
                  <a:srgbClr val="000000"/>
                </a:solidFill>
                <a:latin typeface="Palatino Linotype" panose="0204050205050503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</a:t>
            </a:r>
            <a:endParaRPr lang="fr-FR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FR" dirty="0">
              <a:effectLst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284198-75E9-C94B-F91A-263298D8D29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5</a:t>
            </a:fld>
            <a:endParaRPr lang="fr-FR"/>
          </a:p>
        </p:txBody>
      </p:sp>
      <p:pic>
        <p:nvPicPr>
          <p:cNvPr id="12" name="Picture 6" descr="Résultat de recherche d'images pour &quot;St&quot;">
            <a:extLst>
              <a:ext uri="{FF2B5EF4-FFF2-40B4-BE49-F238E27FC236}">
                <a16:creationId xmlns:a16="http://schemas.microsoft.com/office/drawing/2014/main" id="{CA0A7A17-7E02-FB0E-0B73-CF517E286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779" y="958833"/>
            <a:ext cx="451454" cy="35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8EAA5D4-BFA4-3E28-7E90-D8916F6C2C91}"/>
              </a:ext>
            </a:extLst>
          </p:cNvPr>
          <p:cNvSpPr txBox="1"/>
          <p:nvPr/>
        </p:nvSpPr>
        <p:spPr>
          <a:xfrm>
            <a:off x="8043859" y="6304002"/>
            <a:ext cx="3713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**Eustache et al., Adv. Energy Mater., vol.4, 1301612 (2014) </a:t>
            </a:r>
          </a:p>
          <a:p>
            <a:r>
              <a:rPr lang="fr-FR" sz="1000" dirty="0"/>
              <a:t>*</a:t>
            </a:r>
            <a:r>
              <a:rPr lang="fr-FR" sz="1000" dirty="0" err="1"/>
              <a:t>Baggetto</a:t>
            </a:r>
            <a:r>
              <a:rPr lang="fr-FR" sz="1000" dirty="0"/>
              <a:t> et al., Adv. Energy Mater., vol.18, p. 1057-1066 (2008) 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D0B97840-C604-7AC1-D056-F885128FA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686119"/>
              </p:ext>
            </p:extLst>
          </p:nvPr>
        </p:nvGraphicFramePr>
        <p:xfrm>
          <a:off x="1540996" y="2867329"/>
          <a:ext cx="8001000" cy="1936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8198">
                  <a:extLst>
                    <a:ext uri="{9D8B030D-6E8A-4147-A177-3AD203B41FA5}">
                      <a16:colId xmlns:a16="http://schemas.microsoft.com/office/drawing/2014/main" val="36743016"/>
                    </a:ext>
                  </a:extLst>
                </a:gridCol>
                <a:gridCol w="804902">
                  <a:extLst>
                    <a:ext uri="{9D8B030D-6E8A-4147-A177-3AD203B41FA5}">
                      <a16:colId xmlns:a16="http://schemas.microsoft.com/office/drawing/2014/main" val="1017319478"/>
                    </a:ext>
                  </a:extLst>
                </a:gridCol>
                <a:gridCol w="803943">
                  <a:extLst>
                    <a:ext uri="{9D8B030D-6E8A-4147-A177-3AD203B41FA5}">
                      <a16:colId xmlns:a16="http://schemas.microsoft.com/office/drawing/2014/main" val="397681870"/>
                    </a:ext>
                  </a:extLst>
                </a:gridCol>
                <a:gridCol w="785692">
                  <a:extLst>
                    <a:ext uri="{9D8B030D-6E8A-4147-A177-3AD203B41FA5}">
                      <a16:colId xmlns:a16="http://schemas.microsoft.com/office/drawing/2014/main" val="2694573758"/>
                    </a:ext>
                  </a:extLst>
                </a:gridCol>
                <a:gridCol w="928808">
                  <a:extLst>
                    <a:ext uri="{9D8B030D-6E8A-4147-A177-3AD203B41FA5}">
                      <a16:colId xmlns:a16="http://schemas.microsoft.com/office/drawing/2014/main" val="2095772230"/>
                    </a:ext>
                  </a:extLst>
                </a:gridCol>
                <a:gridCol w="1055593">
                  <a:extLst>
                    <a:ext uri="{9D8B030D-6E8A-4147-A177-3AD203B41FA5}">
                      <a16:colId xmlns:a16="http://schemas.microsoft.com/office/drawing/2014/main" val="1578087326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904253732"/>
                    </a:ext>
                  </a:extLst>
                </a:gridCol>
                <a:gridCol w="588790">
                  <a:extLst>
                    <a:ext uri="{9D8B030D-6E8A-4147-A177-3AD203B41FA5}">
                      <a16:colId xmlns:a16="http://schemas.microsoft.com/office/drawing/2014/main" val="1360473820"/>
                    </a:ext>
                  </a:extLst>
                </a:gridCol>
                <a:gridCol w="1307245">
                  <a:extLst>
                    <a:ext uri="{9D8B030D-6E8A-4147-A177-3AD203B41FA5}">
                      <a16:colId xmlns:a16="http://schemas.microsoft.com/office/drawing/2014/main" val="2503763720"/>
                    </a:ext>
                  </a:extLst>
                </a:gridCol>
              </a:tblGrid>
              <a:tr h="789414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Topology</a:t>
                      </a:r>
                      <a:endParaRPr lang="fr-FR" sz="14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Aspect Ratio</a:t>
                      </a:r>
                      <a:endParaRPr lang="fr-FR" sz="14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Etched Depth</a:t>
                      </a:r>
                      <a:endParaRPr lang="fr-FR" sz="14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µm</a:t>
                      </a:r>
                      <a:endParaRPr lang="fr-FR" sz="14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Width</a:t>
                      </a:r>
                      <a:endParaRPr lang="fr-FR" sz="14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µm</a:t>
                      </a:r>
                      <a:endParaRPr lang="fr-FR" sz="14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Spacing</a:t>
                      </a:r>
                      <a:endParaRPr lang="fr-FR" sz="14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µm</a:t>
                      </a:r>
                      <a:endParaRPr lang="fr-FR" sz="14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Footprint Length</a:t>
                      </a:r>
                      <a:endParaRPr lang="fr-FR" sz="14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cm</a:t>
                      </a:r>
                      <a:endParaRPr lang="fr-FR" sz="14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</a:t>
                      </a:r>
                      <a:endParaRPr lang="fr-FR" sz="14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µm</a:t>
                      </a:r>
                      <a:endParaRPr lang="fr-FR" sz="14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ν</a:t>
                      </a:r>
                      <a:endParaRPr lang="fr-FR" sz="14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µm</a:t>
                      </a:r>
                      <a:endParaRPr lang="fr-FR" sz="14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Area Enlargement Factor (AEF)</a:t>
                      </a:r>
                      <a:endParaRPr lang="fr-FR" sz="14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63064185"/>
                  </a:ext>
                </a:extLst>
              </a:tr>
              <a:tr h="425481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*Trenches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52</a:t>
                      </a:r>
                      <a:endParaRPr lang="fr-FR" sz="1400" b="1" dirty="0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0.7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12.6</a:t>
                      </a:r>
                      <a:endParaRPr lang="fr-FR" sz="1400" b="1" dirty="0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24072634"/>
                  </a:ext>
                </a:extLst>
              </a:tr>
              <a:tr h="362857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Trenches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117</a:t>
                      </a:r>
                      <a:endParaRPr lang="fr-FR" sz="1400" b="1" dirty="0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0.7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34.4</a:t>
                      </a:r>
                      <a:endParaRPr lang="fr-FR" sz="1400" b="1" dirty="0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97174939"/>
                  </a:ext>
                </a:extLst>
              </a:tr>
              <a:tr h="359148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**Pillars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144</a:t>
                      </a:r>
                      <a:endParaRPr lang="fr-FR" sz="1400" b="1" dirty="0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32.4</a:t>
                      </a:r>
                      <a:endParaRPr lang="fr-FR" sz="1400" b="1" dirty="0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2415611"/>
                  </a:ext>
                </a:extLst>
              </a:tr>
            </a:tbl>
          </a:graphicData>
        </a:graphic>
      </p:graphicFrame>
      <p:sp>
        <p:nvSpPr>
          <p:cNvPr id="26" name="Rectangle à coins arrondis 23">
            <a:extLst>
              <a:ext uri="{FF2B5EF4-FFF2-40B4-BE49-F238E27FC236}">
                <a16:creationId xmlns:a16="http://schemas.microsoft.com/office/drawing/2014/main" id="{96722FD9-4502-42F0-8481-9A1EBE087714}"/>
              </a:ext>
            </a:extLst>
          </p:cNvPr>
          <p:cNvSpPr/>
          <p:nvPr/>
        </p:nvSpPr>
        <p:spPr>
          <a:xfrm>
            <a:off x="5163884" y="8611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TiO</a:t>
            </a:r>
            <a:r>
              <a:rPr lang="fr-FR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ectangle à coins arrondis 25">
            <a:extLst>
              <a:ext uri="{FF2B5EF4-FFF2-40B4-BE49-F238E27FC236}">
                <a16:creationId xmlns:a16="http://schemas.microsoft.com/office/drawing/2014/main" id="{24A52183-16AA-FD7C-751C-1BAB412113CE}"/>
              </a:ext>
            </a:extLst>
          </p:cNvPr>
          <p:cNvSpPr/>
          <p:nvPr/>
        </p:nvSpPr>
        <p:spPr>
          <a:xfrm>
            <a:off x="9060029" y="85727"/>
            <a:ext cx="2160000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28" name="Rectangle à coins arrondis 24">
            <a:extLst>
              <a:ext uri="{FF2B5EF4-FFF2-40B4-BE49-F238E27FC236}">
                <a16:creationId xmlns:a16="http://schemas.microsoft.com/office/drawing/2014/main" id="{C5761A4B-F70B-C22B-4655-66E7F37BA6BB}"/>
              </a:ext>
            </a:extLst>
          </p:cNvPr>
          <p:cNvSpPr/>
          <p:nvPr/>
        </p:nvSpPr>
        <p:spPr>
          <a:xfrm>
            <a:off x="7113417" y="7877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3D-electrodes performances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à coins arrondis 19">
            <a:extLst>
              <a:ext uri="{FF2B5EF4-FFF2-40B4-BE49-F238E27FC236}">
                <a16:creationId xmlns:a16="http://schemas.microsoft.com/office/drawing/2014/main" id="{D86193E6-BBCB-52D6-1250-4FB85B9A6C21}"/>
              </a:ext>
            </a:extLst>
          </p:cNvPr>
          <p:cNvSpPr/>
          <p:nvPr/>
        </p:nvSpPr>
        <p:spPr>
          <a:xfrm>
            <a:off x="945309" y="85727"/>
            <a:ext cx="2183314" cy="667165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5826025-3CA0-9F6A-19CB-0DCA1F8117B9}"/>
              </a:ext>
            </a:extLst>
          </p:cNvPr>
          <p:cNvSpPr txBox="1"/>
          <p:nvPr/>
        </p:nvSpPr>
        <p:spPr>
          <a:xfrm>
            <a:off x="1658407" y="2412236"/>
            <a:ext cx="6059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Dimensions and area enlargement factor</a:t>
            </a:r>
            <a:endParaRPr lang="fr-FR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5FDC22D-2520-9535-A0AA-787B7D0CC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9974" y="2295260"/>
            <a:ext cx="2143706" cy="2076715"/>
          </a:xfrm>
          <a:prstGeom prst="rect">
            <a:avLst/>
          </a:prstGeom>
        </p:spPr>
      </p:pic>
      <p:grpSp>
        <p:nvGrpSpPr>
          <p:cNvPr id="48" name="Groupe 47">
            <a:extLst>
              <a:ext uri="{FF2B5EF4-FFF2-40B4-BE49-F238E27FC236}">
                <a16:creationId xmlns:a16="http://schemas.microsoft.com/office/drawing/2014/main" id="{6171667E-513C-D17C-AD2A-D70D67FAB3FE}"/>
              </a:ext>
            </a:extLst>
          </p:cNvPr>
          <p:cNvGrpSpPr/>
          <p:nvPr/>
        </p:nvGrpSpPr>
        <p:grpSpPr>
          <a:xfrm>
            <a:off x="1181758" y="1970918"/>
            <a:ext cx="8360238" cy="4093611"/>
            <a:chOff x="1161067" y="1908295"/>
            <a:chExt cx="8360238" cy="4093611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CDAF89B0-8A2F-009D-90DC-C2F2F90FF7E2}"/>
                </a:ext>
              </a:extLst>
            </p:cNvPr>
            <p:cNvGrpSpPr/>
            <p:nvPr/>
          </p:nvGrpSpPr>
          <p:grpSpPr>
            <a:xfrm>
              <a:off x="1161067" y="1908295"/>
              <a:ext cx="8360238" cy="4093611"/>
              <a:chOff x="2197275" y="1986198"/>
              <a:chExt cx="8064326" cy="3644702"/>
            </a:xfrm>
            <a:solidFill>
              <a:schemeClr val="tx2"/>
            </a:solidFill>
          </p:grpSpPr>
          <p:pic>
            <p:nvPicPr>
              <p:cNvPr id="31" name="Picture 7">
                <a:extLst>
                  <a:ext uri="{FF2B5EF4-FFF2-40B4-BE49-F238E27FC236}">
                    <a16:creationId xmlns:a16="http://schemas.microsoft.com/office/drawing/2014/main" id="{58BCB03D-FC28-8ACD-5E46-B5CF638DE8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contrast="5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62897" y="1986198"/>
                <a:ext cx="2301287" cy="1656278"/>
              </a:xfrm>
              <a:prstGeom prst="rect">
                <a:avLst/>
              </a:prstGeom>
              <a:grpFill/>
            </p:spPr>
          </p:pic>
          <p:pic>
            <p:nvPicPr>
              <p:cNvPr id="32" name="Picture 6">
                <a:extLst>
                  <a:ext uri="{FF2B5EF4-FFF2-40B4-BE49-F238E27FC236}">
                    <a16:creationId xmlns:a16="http://schemas.microsoft.com/office/drawing/2014/main" id="{58F14C27-BA91-FAAC-DC5C-0F090790E6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  <a14:imgEffect>
                          <a14:brightnessContrast bright="-20000" contrast="5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89917" y="3959710"/>
                <a:ext cx="2321819" cy="1671056"/>
              </a:xfrm>
              <a:prstGeom prst="rect">
                <a:avLst/>
              </a:prstGeom>
              <a:grpFill/>
            </p:spPr>
          </p:pic>
          <p:pic>
            <p:nvPicPr>
              <p:cNvPr id="33" name="Picture 6">
                <a:extLst>
                  <a:ext uri="{FF2B5EF4-FFF2-40B4-BE49-F238E27FC236}">
                    <a16:creationId xmlns:a16="http://schemas.microsoft.com/office/drawing/2014/main" id="{BDC2ED31-82F4-7C20-17F6-2BF89773EE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harpenSoften amount="50000"/>
                        </a14:imgEffect>
                        <a14:imgEffect>
                          <a14:brightnessContrast bright="-20000" contrast="74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258506" y="4038554"/>
                <a:ext cx="2180145" cy="1592346"/>
              </a:xfrm>
              <a:prstGeom prst="rect">
                <a:avLst/>
              </a:prstGeom>
              <a:grpFill/>
            </p:spPr>
          </p:pic>
          <p:pic>
            <p:nvPicPr>
              <p:cNvPr id="34" name="Picture 7">
                <a:extLst>
                  <a:ext uri="{FF2B5EF4-FFF2-40B4-BE49-F238E27FC236}">
                    <a16:creationId xmlns:a16="http://schemas.microsoft.com/office/drawing/2014/main" id="{AC93CD3E-94EF-9E66-85FD-031B74CE87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sharpenSoften amount="50000"/>
                        </a14:imgEffect>
                        <a14:imgEffect>
                          <a14:brightnessContrast bright="-3000" contrast="5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97275" y="1991498"/>
                <a:ext cx="2293923" cy="1650978"/>
              </a:xfrm>
              <a:prstGeom prst="rect">
                <a:avLst/>
              </a:prstGeom>
              <a:grpFill/>
            </p:spPr>
          </p:pic>
          <p:pic>
            <p:nvPicPr>
              <p:cNvPr id="35" name="Picture 6">
                <a:extLst>
                  <a:ext uri="{FF2B5EF4-FFF2-40B4-BE49-F238E27FC236}">
                    <a16:creationId xmlns:a16="http://schemas.microsoft.com/office/drawing/2014/main" id="{62618643-088A-05BF-DB71-E57E5CB862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harpenSoften amount="50000"/>
                        </a14:imgEffect>
                        <a14:imgEffect>
                          <a14:brightnessContrast bright="-17000" contrast="68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86744" y="1986198"/>
                <a:ext cx="2374857" cy="1709228"/>
              </a:xfrm>
              <a:prstGeom prst="rect">
                <a:avLst/>
              </a:prstGeom>
              <a:grpFill/>
            </p:spPr>
          </p:pic>
          <p:pic>
            <p:nvPicPr>
              <p:cNvPr id="36" name="Picture 8">
                <a:extLst>
                  <a:ext uri="{FF2B5EF4-FFF2-40B4-BE49-F238E27FC236}">
                    <a16:creationId xmlns:a16="http://schemas.microsoft.com/office/drawing/2014/main" id="{80B232B9-1500-A390-C952-6F764D5A5D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sharpenSoften amount="100000"/>
                        </a14:imgEffect>
                        <a14:imgEffect>
                          <a14:saturation sat="101000"/>
                        </a14:imgEffect>
                        <a14:imgEffect>
                          <a14:brightnessContrast bright="-12000" contrast="2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86744" y="3959709"/>
                <a:ext cx="2321820" cy="1671057"/>
              </a:xfrm>
              <a:prstGeom prst="rect">
                <a:avLst/>
              </a:prstGeom>
              <a:grpFill/>
            </p:spPr>
          </p:pic>
          <p:cxnSp>
            <p:nvCxnSpPr>
              <p:cNvPr id="37" name="Connecteur droit 36">
                <a:extLst>
                  <a:ext uri="{FF2B5EF4-FFF2-40B4-BE49-F238E27FC236}">
                    <a16:creationId xmlns:a16="http://schemas.microsoft.com/office/drawing/2014/main" id="{DFC53698-D77D-9864-C8A0-B21B67B76915}"/>
                  </a:ext>
                </a:extLst>
              </p:cNvPr>
              <p:cNvCxnSpPr/>
              <p:nvPr/>
            </p:nvCxnSpPr>
            <p:spPr>
              <a:xfrm>
                <a:off x="3752850" y="5099050"/>
                <a:ext cx="171450" cy="0"/>
              </a:xfrm>
              <a:prstGeom prst="line">
                <a:avLst/>
              </a:prstGeom>
              <a:grpFill/>
              <a:ln w="9525">
                <a:solidFill>
                  <a:srgbClr val="FF0000"/>
                </a:solidFill>
                <a:head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EA8429E1-4BF2-3834-573A-AE9CE4E3D715}"/>
                  </a:ext>
                </a:extLst>
              </p:cNvPr>
              <p:cNvSpPr txBox="1"/>
              <p:nvPr/>
            </p:nvSpPr>
            <p:spPr>
              <a:xfrm>
                <a:off x="3609016" y="4776464"/>
                <a:ext cx="439449" cy="219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</a:rPr>
                  <a:t>6 </a:t>
                </a:r>
                <a:r>
                  <a:rPr lang="en-US" sz="1000" dirty="0">
                    <a:solidFill>
                      <a:schemeClr val="bg1"/>
                    </a:solidFill>
                    <a:latin typeface="Symbol" charset="2"/>
                    <a:cs typeface="Symbol" charset="2"/>
                  </a:rPr>
                  <a:t>m</a:t>
                </a:r>
                <a:r>
                  <a:rPr lang="en-US" sz="1000" dirty="0">
                    <a:solidFill>
                      <a:schemeClr val="bg1"/>
                    </a:solidFill>
                  </a:rPr>
                  <a:t>m</a:t>
                </a:r>
              </a:p>
            </p:txBody>
          </p:sp>
          <p:cxnSp>
            <p:nvCxnSpPr>
              <p:cNvPr id="39" name="Connecteur droit 38">
                <a:extLst>
                  <a:ext uri="{FF2B5EF4-FFF2-40B4-BE49-F238E27FC236}">
                    <a16:creationId xmlns:a16="http://schemas.microsoft.com/office/drawing/2014/main" id="{B853D3AF-541F-EBE5-43FE-DA3234999369}"/>
                  </a:ext>
                </a:extLst>
              </p:cNvPr>
              <p:cNvCxnSpPr/>
              <p:nvPr/>
            </p:nvCxnSpPr>
            <p:spPr>
              <a:xfrm>
                <a:off x="3924300" y="5251450"/>
                <a:ext cx="101600" cy="0"/>
              </a:xfrm>
              <a:prstGeom prst="line">
                <a:avLst/>
              </a:prstGeom>
              <a:grpFill/>
              <a:ln w="9525">
                <a:solidFill>
                  <a:srgbClr val="FF0000"/>
                </a:solidFill>
                <a:head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65979BA8-8513-1EC5-47E6-40AFF89C4366}"/>
                  </a:ext>
                </a:extLst>
              </p:cNvPr>
              <p:cNvSpPr txBox="1"/>
              <p:nvPr/>
            </p:nvSpPr>
            <p:spPr>
              <a:xfrm>
                <a:off x="3769667" y="5287997"/>
                <a:ext cx="439449" cy="219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</a:rPr>
                  <a:t>3 </a:t>
                </a:r>
                <a:r>
                  <a:rPr lang="en-US" sz="1000" dirty="0">
                    <a:solidFill>
                      <a:schemeClr val="bg1"/>
                    </a:solidFill>
                    <a:latin typeface="Symbol" charset="2"/>
                    <a:cs typeface="Symbol" charset="2"/>
                  </a:rPr>
                  <a:t>m</a:t>
                </a:r>
                <a:r>
                  <a:rPr lang="en-US" sz="1000" dirty="0">
                    <a:solidFill>
                      <a:schemeClr val="bg1"/>
                    </a:solidFill>
                  </a:rPr>
                  <a:t>m</a:t>
                </a:r>
              </a:p>
            </p:txBody>
          </p:sp>
        </p:grp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DB36FDF0-2080-BB3A-8363-17FE3FF9532B}"/>
                </a:ext>
              </a:extLst>
            </p:cNvPr>
            <p:cNvSpPr txBox="1"/>
            <p:nvPr/>
          </p:nvSpPr>
          <p:spPr>
            <a:xfrm>
              <a:off x="1919904" y="1908295"/>
              <a:ext cx="587020" cy="246221"/>
            </a:xfrm>
            <a:prstGeom prst="rect">
              <a:avLst/>
            </a:prstGeom>
            <a:solidFill>
              <a:schemeClr val="tx2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142 </a:t>
              </a:r>
              <a:r>
                <a:rPr lang="en-US" sz="1000" dirty="0">
                  <a:solidFill>
                    <a:schemeClr val="bg1"/>
                  </a:solidFill>
                  <a:latin typeface="Symbol" charset="2"/>
                  <a:cs typeface="Symbol" charset="2"/>
                </a:rPr>
                <a:t>m</a:t>
              </a:r>
              <a:r>
                <a:rPr lang="en-US" sz="1000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5783A181-9351-81FD-2F43-1B1295F72840}"/>
                </a:ext>
              </a:extLst>
            </p:cNvPr>
            <p:cNvSpPr txBox="1"/>
            <p:nvPr/>
          </p:nvSpPr>
          <p:spPr>
            <a:xfrm>
              <a:off x="5377326" y="2031405"/>
              <a:ext cx="587020" cy="246221"/>
            </a:xfrm>
            <a:prstGeom prst="rect">
              <a:avLst/>
            </a:prstGeom>
            <a:solidFill>
              <a:schemeClr val="tx2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125 </a:t>
              </a:r>
              <a:r>
                <a:rPr lang="en-US" sz="1000" dirty="0">
                  <a:solidFill>
                    <a:schemeClr val="bg1"/>
                  </a:solidFill>
                  <a:latin typeface="Symbol" charset="2"/>
                  <a:cs typeface="Symbol" charset="2"/>
                </a:rPr>
                <a:t>m</a:t>
              </a:r>
              <a:r>
                <a:rPr lang="en-US" sz="1000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D95EA98A-2D53-E9B1-A06A-832E2F9BB9CE}"/>
                </a:ext>
              </a:extLst>
            </p:cNvPr>
            <p:cNvSpPr txBox="1"/>
            <p:nvPr/>
          </p:nvSpPr>
          <p:spPr>
            <a:xfrm>
              <a:off x="7732779" y="4289174"/>
              <a:ext cx="553357" cy="246221"/>
            </a:xfrm>
            <a:prstGeom prst="rect">
              <a:avLst/>
            </a:prstGeom>
            <a:solidFill>
              <a:schemeClr val="tx2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8,4 </a:t>
              </a:r>
              <a:r>
                <a:rPr lang="en-US" sz="1000" dirty="0">
                  <a:solidFill>
                    <a:schemeClr val="bg1"/>
                  </a:solidFill>
                  <a:latin typeface="Symbol" charset="2"/>
                  <a:cs typeface="Symbol" charset="2"/>
                </a:rPr>
                <a:t>m</a:t>
              </a:r>
              <a:r>
                <a:rPr lang="en-US" sz="1000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F7DA50B5-B0B0-A652-D7C8-5C0387AD2CBC}"/>
                </a:ext>
              </a:extLst>
            </p:cNvPr>
            <p:cNvSpPr txBox="1"/>
            <p:nvPr/>
          </p:nvSpPr>
          <p:spPr>
            <a:xfrm>
              <a:off x="7761355" y="4976269"/>
              <a:ext cx="553357" cy="246221"/>
            </a:xfrm>
            <a:prstGeom prst="rect">
              <a:avLst/>
            </a:prstGeom>
            <a:solidFill>
              <a:schemeClr val="tx2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8,5 </a:t>
              </a:r>
              <a:r>
                <a:rPr lang="en-US" sz="1000" dirty="0">
                  <a:solidFill>
                    <a:schemeClr val="bg1"/>
                  </a:solidFill>
                  <a:latin typeface="Symbol" charset="2"/>
                  <a:cs typeface="Symbol" charset="2"/>
                </a:rPr>
                <a:t>m</a:t>
              </a:r>
              <a:r>
                <a:rPr lang="en-US" sz="1000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60B9E2BB-C4AA-D3D8-B9F1-F1602A9AC1C7}"/>
                </a:ext>
              </a:extLst>
            </p:cNvPr>
            <p:cNvSpPr txBox="1"/>
            <p:nvPr/>
          </p:nvSpPr>
          <p:spPr>
            <a:xfrm>
              <a:off x="7240342" y="5184687"/>
              <a:ext cx="553357" cy="246221"/>
            </a:xfrm>
            <a:prstGeom prst="rect">
              <a:avLst/>
            </a:prstGeom>
            <a:solidFill>
              <a:schemeClr val="tx2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2,2 </a:t>
              </a:r>
              <a:r>
                <a:rPr lang="en-US" sz="1000" dirty="0">
                  <a:solidFill>
                    <a:schemeClr val="bg1"/>
                  </a:solidFill>
                  <a:latin typeface="Symbol" charset="2"/>
                  <a:cs typeface="Symbol" charset="2"/>
                </a:rPr>
                <a:t>m</a:t>
              </a:r>
              <a:r>
                <a:rPr lang="en-US" sz="1000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077D8268-0A21-FE69-B83E-D3FDEE5C4ACB}"/>
                </a:ext>
              </a:extLst>
            </p:cNvPr>
            <p:cNvSpPr txBox="1"/>
            <p:nvPr/>
          </p:nvSpPr>
          <p:spPr>
            <a:xfrm>
              <a:off x="8764285" y="5213262"/>
              <a:ext cx="553357" cy="246221"/>
            </a:xfrm>
            <a:prstGeom prst="rect">
              <a:avLst/>
            </a:prstGeom>
            <a:solidFill>
              <a:schemeClr val="tx2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2,3 </a:t>
              </a:r>
              <a:r>
                <a:rPr lang="en-US" sz="1000" dirty="0">
                  <a:solidFill>
                    <a:schemeClr val="bg1"/>
                  </a:solidFill>
                  <a:latin typeface="Symbol" charset="2"/>
                  <a:cs typeface="Symbol" charset="2"/>
                </a:rPr>
                <a:t>m</a:t>
              </a:r>
              <a:r>
                <a:rPr lang="en-US" sz="1000" dirty="0">
                  <a:solidFill>
                    <a:schemeClr val="bg1"/>
                  </a:solidFill>
                </a:rPr>
                <a:t>m</a:t>
              </a:r>
            </a:p>
          </p:txBody>
        </p:sp>
      </p:grpSp>
      <p:sp>
        <p:nvSpPr>
          <p:cNvPr id="50" name="Rectangle à coins arrondis 25">
            <a:extLst>
              <a:ext uri="{FF2B5EF4-FFF2-40B4-BE49-F238E27FC236}">
                <a16:creationId xmlns:a16="http://schemas.microsoft.com/office/drawing/2014/main" id="{555001B5-EECF-579A-A4D3-F6CC9A06666F}"/>
              </a:ext>
            </a:extLst>
          </p:cNvPr>
          <p:cNvSpPr/>
          <p:nvPr/>
        </p:nvSpPr>
        <p:spPr>
          <a:xfrm>
            <a:off x="3251895" y="85727"/>
            <a:ext cx="1858906" cy="684009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</a:t>
            </a:r>
            <a:endParaRPr lang="fr-FR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00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/>
          <p:cNvSpPr txBox="1"/>
          <p:nvPr/>
        </p:nvSpPr>
        <p:spPr>
          <a:xfrm>
            <a:off x="887844" y="1007177"/>
            <a:ext cx="9891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  <a:latin typeface="Calibri" panose="020F0502020204030204"/>
              </a:rPr>
              <a:t>Active </a:t>
            </a:r>
            <a:r>
              <a:rPr lang="fr-FR" sz="2400" b="1" dirty="0" err="1">
                <a:solidFill>
                  <a:srgbClr val="0070C0"/>
                </a:solidFill>
                <a:latin typeface="Calibri" panose="020F0502020204030204"/>
              </a:rPr>
              <a:t>material</a:t>
            </a:r>
            <a:r>
              <a:rPr lang="fr-FR" sz="2400" b="1" dirty="0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fr-FR" sz="2400" b="1" dirty="0" err="1">
                <a:solidFill>
                  <a:srgbClr val="0070C0"/>
                </a:solidFill>
                <a:latin typeface="Calibri" panose="020F0502020204030204"/>
              </a:rPr>
              <a:t>deposition</a:t>
            </a:r>
            <a:r>
              <a:rPr lang="fr-FR" sz="2400" b="1" dirty="0">
                <a:solidFill>
                  <a:srgbClr val="0070C0"/>
                </a:solidFill>
                <a:latin typeface="Calibri" panose="020F0502020204030204"/>
              </a:rPr>
              <a:t> on Si-3D </a:t>
            </a:r>
            <a:r>
              <a:rPr lang="fr-FR" sz="2400" b="1" dirty="0" err="1">
                <a:solidFill>
                  <a:srgbClr val="0070C0"/>
                </a:solidFill>
                <a:latin typeface="Calibri" panose="020F0502020204030204"/>
              </a:rPr>
              <a:t>substrates</a:t>
            </a:r>
            <a:r>
              <a:rPr lang="fr-FR" sz="2400" b="1" dirty="0">
                <a:solidFill>
                  <a:srgbClr val="0070C0"/>
                </a:solidFill>
                <a:latin typeface="Calibri" panose="020F0502020204030204"/>
              </a:rPr>
              <a:t> </a:t>
            </a:r>
            <a:endParaRPr lang="fr-FR" sz="2400" b="1" baseline="-25000" dirty="0">
              <a:solidFill>
                <a:srgbClr val="0070C0"/>
              </a:solidFill>
              <a:latin typeface="Calibri" panose="020F0502020204030204"/>
            </a:endParaRP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4A54EBDD-D93E-F3E2-67A7-867F143F07D4}"/>
              </a:ext>
            </a:extLst>
          </p:cNvPr>
          <p:cNvGrpSpPr/>
          <p:nvPr/>
        </p:nvGrpSpPr>
        <p:grpSpPr>
          <a:xfrm>
            <a:off x="1124577" y="2628208"/>
            <a:ext cx="2021426" cy="2409467"/>
            <a:chOff x="5995916" y="177100"/>
            <a:chExt cx="2021426" cy="2409467"/>
          </a:xfrm>
        </p:grpSpPr>
        <p:grpSp>
          <p:nvGrpSpPr>
            <p:cNvPr id="77" name="Groupe 76"/>
            <p:cNvGrpSpPr>
              <a:grpSpLocks noChangeAspect="1"/>
            </p:cNvGrpSpPr>
            <p:nvPr/>
          </p:nvGrpSpPr>
          <p:grpSpPr>
            <a:xfrm>
              <a:off x="5995916" y="177100"/>
              <a:ext cx="2021426" cy="2409467"/>
              <a:chOff x="2896309" y="-294839"/>
              <a:chExt cx="3106456" cy="3702783"/>
            </a:xfrm>
          </p:grpSpPr>
          <p:grpSp>
            <p:nvGrpSpPr>
              <p:cNvPr id="78" name="Group 4"/>
              <p:cNvGrpSpPr>
                <a:grpSpLocks/>
              </p:cNvGrpSpPr>
              <p:nvPr/>
            </p:nvGrpSpPr>
            <p:grpSpPr bwMode="auto">
              <a:xfrm>
                <a:off x="4190241" y="2050632"/>
                <a:ext cx="1095375" cy="1357312"/>
                <a:chOff x="836" y="1802"/>
                <a:chExt cx="386" cy="418"/>
              </a:xfrm>
            </p:grpSpPr>
            <p:sp>
              <p:nvSpPr>
                <p:cNvPr id="89" name="AutoShape 5"/>
                <p:cNvSpPr>
                  <a:spLocks noChangeArrowheads="1"/>
                </p:cNvSpPr>
                <p:nvPr/>
              </p:nvSpPr>
              <p:spPr bwMode="auto">
                <a:xfrm>
                  <a:off x="836" y="1802"/>
                  <a:ext cx="361" cy="418"/>
                </a:xfrm>
                <a:prstGeom prst="can">
                  <a:avLst>
                    <a:gd name="adj" fmla="val 28947"/>
                  </a:avLst>
                </a:prstGeom>
                <a:solidFill>
                  <a:sysClr val="window" lastClr="FFFFFF"/>
                </a:solidFill>
                <a:ln w="9525">
                  <a:solidFill>
                    <a:sysClr val="windowText" lastClr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fr-FR" kern="0">
                    <a:solidFill>
                      <a:prstClr val="black"/>
                    </a:solidFill>
                    <a:latin typeface="Palatino Linotype" pitchFamily="18" charset="0"/>
                    <a:cs typeface="Arial" charset="0"/>
                  </a:endParaRPr>
                </a:p>
              </p:txBody>
            </p:sp>
            <p:grpSp>
              <p:nvGrpSpPr>
                <p:cNvPr id="90" name="Group 6"/>
                <p:cNvGrpSpPr>
                  <a:grpSpLocks/>
                </p:cNvGrpSpPr>
                <p:nvPr/>
              </p:nvGrpSpPr>
              <p:grpSpPr bwMode="auto">
                <a:xfrm>
                  <a:off x="1162" y="1849"/>
                  <a:ext cx="60" cy="102"/>
                  <a:chOff x="1170" y="1845"/>
                  <a:chExt cx="60" cy="102"/>
                </a:xfrm>
              </p:grpSpPr>
              <p:sp>
                <p:nvSpPr>
                  <p:cNvPr id="91" name="Freeform 7"/>
                  <p:cNvSpPr>
                    <a:spLocks/>
                  </p:cNvSpPr>
                  <p:nvPr/>
                </p:nvSpPr>
                <p:spPr bwMode="auto">
                  <a:xfrm>
                    <a:off x="1170" y="1845"/>
                    <a:ext cx="60" cy="102"/>
                  </a:xfrm>
                  <a:custGeom>
                    <a:avLst/>
                    <a:gdLst>
                      <a:gd name="T0" fmla="*/ 0 w 60"/>
                      <a:gd name="T1" fmla="*/ 36 h 102"/>
                      <a:gd name="T2" fmla="*/ 27 w 60"/>
                      <a:gd name="T3" fmla="*/ 102 h 102"/>
                      <a:gd name="T4" fmla="*/ 60 w 60"/>
                      <a:gd name="T5" fmla="*/ 24 h 102"/>
                      <a:gd name="T6" fmla="*/ 36 w 60"/>
                      <a:gd name="T7" fmla="*/ 0 h 102"/>
                      <a:gd name="T8" fmla="*/ 0 w 60"/>
                      <a:gd name="T9" fmla="*/ 36 h 10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102"/>
                      <a:gd name="T17" fmla="*/ 60 w 60"/>
                      <a:gd name="T18" fmla="*/ 102 h 10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102">
                        <a:moveTo>
                          <a:pt x="0" y="36"/>
                        </a:moveTo>
                        <a:lnTo>
                          <a:pt x="27" y="102"/>
                        </a:lnTo>
                        <a:lnTo>
                          <a:pt x="60" y="24"/>
                        </a:lnTo>
                        <a:lnTo>
                          <a:pt x="36" y="0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ysClr val="window" lastClr="FFFFFF"/>
                  </a:solidFill>
                  <a:ln w="9525">
                    <a:solidFill>
                      <a:sysClr val="windowText" lastClr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fr-FR" kern="0">
                      <a:solidFill>
                        <a:prstClr val="black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92" name="Line 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170" y="1870"/>
                    <a:ext cx="60" cy="14"/>
                  </a:xfrm>
                  <a:prstGeom prst="line">
                    <a:avLst/>
                  </a:prstGeom>
                  <a:noFill/>
                  <a:ln w="9525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fr-FR" kern="0">
                      <a:solidFill>
                        <a:prstClr val="black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</p:grpSp>
          </p:grpSp>
          <p:sp>
            <p:nvSpPr>
              <p:cNvPr id="79" name="AutoShape 9"/>
              <p:cNvSpPr>
                <a:spLocks noChangeArrowheads="1"/>
              </p:cNvSpPr>
              <p:nvPr/>
            </p:nvSpPr>
            <p:spPr bwMode="auto">
              <a:xfrm>
                <a:off x="4190241" y="2693569"/>
                <a:ext cx="1020763" cy="703263"/>
              </a:xfrm>
              <a:prstGeom prst="can">
                <a:avLst>
                  <a:gd name="adj" fmla="val 38222"/>
                </a:avLst>
              </a:prstGeom>
              <a:solidFill>
                <a:sysClr val="window" lastClr="FFFFFF">
                  <a:alpha val="54117"/>
                </a:sysClr>
              </a:solidFill>
              <a:ln w="0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fr-FR" kern="0">
                  <a:solidFill>
                    <a:prstClr val="black"/>
                  </a:solidFill>
                  <a:latin typeface="Palatino Linotype" pitchFamily="18" charset="0"/>
                  <a:cs typeface="Arial" charset="0"/>
                </a:endParaRPr>
              </a:p>
            </p:txBody>
          </p:sp>
          <p:grpSp>
            <p:nvGrpSpPr>
              <p:cNvPr id="85" name="Groupe 38"/>
              <p:cNvGrpSpPr>
                <a:grpSpLocks/>
              </p:cNvGrpSpPr>
              <p:nvPr/>
            </p:nvGrpSpPr>
            <p:grpSpPr bwMode="auto">
              <a:xfrm>
                <a:off x="2896309" y="1739483"/>
                <a:ext cx="1311395" cy="744891"/>
                <a:chOff x="1744566" y="2035738"/>
                <a:chExt cx="1336336" cy="743826"/>
              </a:xfrm>
            </p:grpSpPr>
            <p:sp>
              <p:nvSpPr>
                <p:cNvPr id="87" name="AutoShape 5"/>
                <p:cNvSpPr>
                  <a:spLocks noChangeArrowheads="1"/>
                </p:cNvSpPr>
                <p:nvPr/>
              </p:nvSpPr>
              <p:spPr bwMode="auto">
                <a:xfrm rot="2821180">
                  <a:off x="2040197" y="1740107"/>
                  <a:ext cx="743826" cy="1335088"/>
                </a:xfrm>
                <a:prstGeom prst="can">
                  <a:avLst>
                    <a:gd name="adj" fmla="val 28951"/>
                  </a:avLst>
                </a:prstGeom>
                <a:solidFill>
                  <a:sysClr val="window" lastClr="FFFFFF"/>
                </a:solidFill>
                <a:ln w="9525">
                  <a:solidFill>
                    <a:sysClr val="windowText" lastClr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fr-FR" kern="0">
                    <a:solidFill>
                      <a:prstClr val="black"/>
                    </a:solidFill>
                    <a:latin typeface="Palatino Linotype" pitchFamily="18" charset="0"/>
                    <a:cs typeface="Arial" charset="0"/>
                  </a:endParaRPr>
                </a:p>
              </p:txBody>
            </p:sp>
            <p:sp>
              <p:nvSpPr>
                <p:cNvPr id="88" name="Freeform 7"/>
                <p:cNvSpPr>
                  <a:spLocks/>
                </p:cNvSpPr>
                <p:nvPr/>
              </p:nvSpPr>
              <p:spPr bwMode="auto">
                <a:xfrm rot="2821180">
                  <a:off x="2856195" y="2267606"/>
                  <a:ext cx="123628" cy="325787"/>
                </a:xfrm>
                <a:custGeom>
                  <a:avLst/>
                  <a:gdLst>
                    <a:gd name="T0" fmla="*/ 0 w 60"/>
                    <a:gd name="T1" fmla="*/ 2147483647 h 102"/>
                    <a:gd name="T2" fmla="*/ 2147483647 w 60"/>
                    <a:gd name="T3" fmla="*/ 2147483647 h 102"/>
                    <a:gd name="T4" fmla="*/ 2147483647 w 60"/>
                    <a:gd name="T5" fmla="*/ 2147483647 h 102"/>
                    <a:gd name="T6" fmla="*/ 2147483647 w 60"/>
                    <a:gd name="T7" fmla="*/ 0 h 102"/>
                    <a:gd name="T8" fmla="*/ 0 w 60"/>
                    <a:gd name="T9" fmla="*/ 2147483647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102"/>
                    <a:gd name="T17" fmla="*/ 60 w 60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102">
                      <a:moveTo>
                        <a:pt x="0" y="36"/>
                      </a:moveTo>
                      <a:lnTo>
                        <a:pt x="27" y="102"/>
                      </a:lnTo>
                      <a:lnTo>
                        <a:pt x="60" y="24"/>
                      </a:lnTo>
                      <a:lnTo>
                        <a:pt x="36" y="0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9525">
                  <a:solidFill>
                    <a:sysClr val="windowText" lastClr="000000"/>
                  </a:solidFill>
                  <a:round/>
                  <a:headEnd/>
                  <a:tailEnd/>
                </a:ln>
              </p:spPr>
              <p:txBody>
                <a:bodyPr rot="10800000" vert="eaVert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fr-FR" kern="0">
                    <a:solidFill>
                      <a:prstClr val="black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84" name="ZoneTexte 83"/>
              <p:cNvSpPr txBox="1"/>
              <p:nvPr/>
            </p:nvSpPr>
            <p:spPr>
              <a:xfrm>
                <a:off x="2950171" y="-294839"/>
                <a:ext cx="3052594" cy="1608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fr-FR" sz="1400" kern="0" dirty="0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sz="1600" kern="0" dirty="0">
                    <a:solidFill>
                      <a:srgbClr val="0001BA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Oxide </a:t>
                </a:r>
                <a:r>
                  <a:rPr lang="fr-FR" sz="1600" kern="0" dirty="0" err="1">
                    <a:solidFill>
                      <a:srgbClr val="0001BA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precursors</a:t>
                </a:r>
                <a:r>
                  <a:rPr lang="fr-FR" sz="1600" kern="0" dirty="0">
                    <a:solidFill>
                      <a:srgbClr val="0001BA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 solvant, complexant,…</a:t>
                </a:r>
              </a:p>
            </p:txBody>
          </p:sp>
        </p:grpSp>
        <p:sp>
          <p:nvSpPr>
            <p:cNvPr id="93" name="Forme libre 92"/>
            <p:cNvSpPr/>
            <p:nvPr/>
          </p:nvSpPr>
          <p:spPr>
            <a:xfrm>
              <a:off x="5996035" y="1748414"/>
              <a:ext cx="690174" cy="411983"/>
            </a:xfrm>
            <a:custGeom>
              <a:avLst/>
              <a:gdLst>
                <a:gd name="connsiteX0" fmla="*/ 60609 w 690174"/>
                <a:gd name="connsiteY0" fmla="*/ 0 h 411983"/>
                <a:gd name="connsiteX1" fmla="*/ 60609 w 690174"/>
                <a:gd name="connsiteY1" fmla="*/ 0 h 411983"/>
                <a:gd name="connsiteX2" fmla="*/ 5343 w 690174"/>
                <a:gd name="connsiteY2" fmla="*/ 60290 h 411983"/>
                <a:gd name="connsiteX3" fmla="*/ 5343 w 690174"/>
                <a:gd name="connsiteY3" fmla="*/ 100484 h 411983"/>
                <a:gd name="connsiteX4" fmla="*/ 15391 w 690174"/>
                <a:gd name="connsiteY4" fmla="*/ 130629 h 411983"/>
                <a:gd name="connsiteX5" fmla="*/ 35488 w 690174"/>
                <a:gd name="connsiteY5" fmla="*/ 155750 h 411983"/>
                <a:gd name="connsiteX6" fmla="*/ 55585 w 690174"/>
                <a:gd name="connsiteY6" fmla="*/ 180871 h 411983"/>
                <a:gd name="connsiteX7" fmla="*/ 60609 w 690174"/>
                <a:gd name="connsiteY7" fmla="*/ 195943 h 411983"/>
                <a:gd name="connsiteX8" fmla="*/ 80706 w 690174"/>
                <a:gd name="connsiteY8" fmla="*/ 221064 h 411983"/>
                <a:gd name="connsiteX9" fmla="*/ 105827 w 690174"/>
                <a:gd name="connsiteY9" fmla="*/ 261257 h 411983"/>
                <a:gd name="connsiteX10" fmla="*/ 110851 w 690174"/>
                <a:gd name="connsiteY10" fmla="*/ 276330 h 411983"/>
                <a:gd name="connsiteX11" fmla="*/ 156068 w 690174"/>
                <a:gd name="connsiteY11" fmla="*/ 311499 h 411983"/>
                <a:gd name="connsiteX12" fmla="*/ 181189 w 690174"/>
                <a:gd name="connsiteY12" fmla="*/ 326572 h 411983"/>
                <a:gd name="connsiteX13" fmla="*/ 206310 w 690174"/>
                <a:gd name="connsiteY13" fmla="*/ 346668 h 411983"/>
                <a:gd name="connsiteX14" fmla="*/ 226407 w 690174"/>
                <a:gd name="connsiteY14" fmla="*/ 366765 h 411983"/>
                <a:gd name="connsiteX15" fmla="*/ 256552 w 690174"/>
                <a:gd name="connsiteY15" fmla="*/ 386862 h 411983"/>
                <a:gd name="connsiteX16" fmla="*/ 271624 w 690174"/>
                <a:gd name="connsiteY16" fmla="*/ 401934 h 411983"/>
                <a:gd name="connsiteX17" fmla="*/ 306794 w 690174"/>
                <a:gd name="connsiteY17" fmla="*/ 411983 h 411983"/>
                <a:gd name="connsiteX18" fmla="*/ 341963 w 690174"/>
                <a:gd name="connsiteY18" fmla="*/ 406958 h 411983"/>
                <a:gd name="connsiteX19" fmla="*/ 352011 w 690174"/>
                <a:gd name="connsiteY19" fmla="*/ 391886 h 411983"/>
                <a:gd name="connsiteX20" fmla="*/ 367084 w 690174"/>
                <a:gd name="connsiteY20" fmla="*/ 381838 h 411983"/>
                <a:gd name="connsiteX21" fmla="*/ 402253 w 690174"/>
                <a:gd name="connsiteY21" fmla="*/ 346668 h 411983"/>
                <a:gd name="connsiteX22" fmla="*/ 432398 w 690174"/>
                <a:gd name="connsiteY22" fmla="*/ 326572 h 411983"/>
                <a:gd name="connsiteX23" fmla="*/ 467567 w 690174"/>
                <a:gd name="connsiteY23" fmla="*/ 291402 h 411983"/>
                <a:gd name="connsiteX24" fmla="*/ 477616 w 690174"/>
                <a:gd name="connsiteY24" fmla="*/ 281354 h 411983"/>
                <a:gd name="connsiteX25" fmla="*/ 492688 w 690174"/>
                <a:gd name="connsiteY25" fmla="*/ 271306 h 411983"/>
                <a:gd name="connsiteX26" fmla="*/ 497712 w 690174"/>
                <a:gd name="connsiteY26" fmla="*/ 256233 h 411983"/>
                <a:gd name="connsiteX27" fmla="*/ 512785 w 690174"/>
                <a:gd name="connsiteY27" fmla="*/ 246185 h 411983"/>
                <a:gd name="connsiteX28" fmla="*/ 522833 w 690174"/>
                <a:gd name="connsiteY28" fmla="*/ 236136 h 411983"/>
                <a:gd name="connsiteX29" fmla="*/ 552978 w 690174"/>
                <a:gd name="connsiteY29" fmla="*/ 216040 h 411983"/>
                <a:gd name="connsiteX30" fmla="*/ 568051 w 690174"/>
                <a:gd name="connsiteY30" fmla="*/ 205991 h 411983"/>
                <a:gd name="connsiteX31" fmla="*/ 583123 w 690174"/>
                <a:gd name="connsiteY31" fmla="*/ 195943 h 411983"/>
                <a:gd name="connsiteX32" fmla="*/ 608244 w 690174"/>
                <a:gd name="connsiteY32" fmla="*/ 170822 h 411983"/>
                <a:gd name="connsiteX33" fmla="*/ 633365 w 690174"/>
                <a:gd name="connsiteY33" fmla="*/ 145701 h 411983"/>
                <a:gd name="connsiteX34" fmla="*/ 648438 w 690174"/>
                <a:gd name="connsiteY34" fmla="*/ 130629 h 411983"/>
                <a:gd name="connsiteX35" fmla="*/ 658486 w 690174"/>
                <a:gd name="connsiteY35" fmla="*/ 120580 h 411983"/>
                <a:gd name="connsiteX36" fmla="*/ 673558 w 690174"/>
                <a:gd name="connsiteY36" fmla="*/ 105508 h 411983"/>
                <a:gd name="connsiteX37" fmla="*/ 678583 w 690174"/>
                <a:gd name="connsiteY37" fmla="*/ 90435 h 411983"/>
                <a:gd name="connsiteX38" fmla="*/ 688631 w 690174"/>
                <a:gd name="connsiteY38" fmla="*/ 75363 h 411983"/>
                <a:gd name="connsiteX39" fmla="*/ 382156 w 690174"/>
                <a:gd name="connsiteY39" fmla="*/ 70339 h 411983"/>
                <a:gd name="connsiteX40" fmla="*/ 367084 w 690174"/>
                <a:gd name="connsiteY40" fmla="*/ 65314 h 411983"/>
                <a:gd name="connsiteX41" fmla="*/ 341963 w 690174"/>
                <a:gd name="connsiteY41" fmla="*/ 60290 h 411983"/>
                <a:gd name="connsiteX42" fmla="*/ 321866 w 690174"/>
                <a:gd name="connsiteY42" fmla="*/ 50242 h 411983"/>
                <a:gd name="connsiteX43" fmla="*/ 271624 w 690174"/>
                <a:gd name="connsiteY43" fmla="*/ 35169 h 411983"/>
                <a:gd name="connsiteX44" fmla="*/ 221383 w 690174"/>
                <a:gd name="connsiteY44" fmla="*/ 30145 h 411983"/>
                <a:gd name="connsiteX45" fmla="*/ 95778 w 690174"/>
                <a:gd name="connsiteY45" fmla="*/ 20097 h 411983"/>
                <a:gd name="connsiteX46" fmla="*/ 60609 w 690174"/>
                <a:gd name="connsiteY46" fmla="*/ 0 h 41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90174" h="411983">
                  <a:moveTo>
                    <a:pt x="60609" y="0"/>
                  </a:moveTo>
                  <a:lnTo>
                    <a:pt x="60609" y="0"/>
                  </a:lnTo>
                  <a:cubicBezTo>
                    <a:pt x="11121" y="49488"/>
                    <a:pt x="27215" y="27482"/>
                    <a:pt x="5343" y="60290"/>
                  </a:cubicBezTo>
                  <a:cubicBezTo>
                    <a:pt x="-1629" y="81208"/>
                    <a:pt x="-1932" y="73808"/>
                    <a:pt x="5343" y="100484"/>
                  </a:cubicBezTo>
                  <a:cubicBezTo>
                    <a:pt x="8130" y="110703"/>
                    <a:pt x="7901" y="123140"/>
                    <a:pt x="15391" y="130629"/>
                  </a:cubicBezTo>
                  <a:cubicBezTo>
                    <a:pt x="24739" y="139976"/>
                    <a:pt x="29149" y="143071"/>
                    <a:pt x="35488" y="155750"/>
                  </a:cubicBezTo>
                  <a:cubicBezTo>
                    <a:pt x="47621" y="180017"/>
                    <a:pt x="30177" y="163932"/>
                    <a:pt x="55585" y="180871"/>
                  </a:cubicBezTo>
                  <a:cubicBezTo>
                    <a:pt x="57260" y="185895"/>
                    <a:pt x="58241" y="191206"/>
                    <a:pt x="60609" y="195943"/>
                  </a:cubicBezTo>
                  <a:cubicBezTo>
                    <a:pt x="66948" y="208622"/>
                    <a:pt x="71358" y="211717"/>
                    <a:pt x="80706" y="221064"/>
                  </a:cubicBezTo>
                  <a:cubicBezTo>
                    <a:pt x="92663" y="256938"/>
                    <a:pt x="81941" y="245334"/>
                    <a:pt x="105827" y="261257"/>
                  </a:cubicBezTo>
                  <a:cubicBezTo>
                    <a:pt x="107502" y="266281"/>
                    <a:pt x="107913" y="271923"/>
                    <a:pt x="110851" y="276330"/>
                  </a:cubicBezTo>
                  <a:cubicBezTo>
                    <a:pt x="124989" y="297537"/>
                    <a:pt x="136114" y="291547"/>
                    <a:pt x="156068" y="311499"/>
                  </a:cubicBezTo>
                  <a:cubicBezTo>
                    <a:pt x="169862" y="325292"/>
                    <a:pt x="161623" y="320049"/>
                    <a:pt x="181189" y="326572"/>
                  </a:cubicBezTo>
                  <a:cubicBezTo>
                    <a:pt x="215411" y="360790"/>
                    <a:pt x="161927" y="308625"/>
                    <a:pt x="206310" y="346668"/>
                  </a:cubicBezTo>
                  <a:cubicBezTo>
                    <a:pt x="213503" y="352833"/>
                    <a:pt x="218524" y="361510"/>
                    <a:pt x="226407" y="366765"/>
                  </a:cubicBezTo>
                  <a:cubicBezTo>
                    <a:pt x="236455" y="373464"/>
                    <a:pt x="248013" y="378323"/>
                    <a:pt x="256552" y="386862"/>
                  </a:cubicBezTo>
                  <a:cubicBezTo>
                    <a:pt x="261576" y="391886"/>
                    <a:pt x="265712" y="397993"/>
                    <a:pt x="271624" y="401934"/>
                  </a:cubicBezTo>
                  <a:cubicBezTo>
                    <a:pt x="275946" y="404815"/>
                    <a:pt x="304118" y="411314"/>
                    <a:pt x="306794" y="411983"/>
                  </a:cubicBezTo>
                  <a:cubicBezTo>
                    <a:pt x="318517" y="410308"/>
                    <a:pt x="331142" y="411768"/>
                    <a:pt x="341963" y="406958"/>
                  </a:cubicBezTo>
                  <a:cubicBezTo>
                    <a:pt x="347481" y="404506"/>
                    <a:pt x="347741" y="396155"/>
                    <a:pt x="352011" y="391886"/>
                  </a:cubicBezTo>
                  <a:cubicBezTo>
                    <a:pt x="356281" y="387616"/>
                    <a:pt x="362060" y="385187"/>
                    <a:pt x="367084" y="381838"/>
                  </a:cubicBezTo>
                  <a:cubicBezTo>
                    <a:pt x="390118" y="347285"/>
                    <a:pt x="375723" y="355511"/>
                    <a:pt x="402253" y="346668"/>
                  </a:cubicBezTo>
                  <a:cubicBezTo>
                    <a:pt x="412301" y="339969"/>
                    <a:pt x="423859" y="335111"/>
                    <a:pt x="432398" y="326572"/>
                  </a:cubicBezTo>
                  <a:lnTo>
                    <a:pt x="467567" y="291402"/>
                  </a:lnTo>
                  <a:cubicBezTo>
                    <a:pt x="470917" y="288052"/>
                    <a:pt x="473675" y="283982"/>
                    <a:pt x="477616" y="281354"/>
                  </a:cubicBezTo>
                  <a:lnTo>
                    <a:pt x="492688" y="271306"/>
                  </a:lnTo>
                  <a:cubicBezTo>
                    <a:pt x="494363" y="266282"/>
                    <a:pt x="494404" y="260369"/>
                    <a:pt x="497712" y="256233"/>
                  </a:cubicBezTo>
                  <a:cubicBezTo>
                    <a:pt x="501484" y="251518"/>
                    <a:pt x="508070" y="249957"/>
                    <a:pt x="512785" y="246185"/>
                  </a:cubicBezTo>
                  <a:cubicBezTo>
                    <a:pt x="516484" y="243226"/>
                    <a:pt x="519043" y="238978"/>
                    <a:pt x="522833" y="236136"/>
                  </a:cubicBezTo>
                  <a:cubicBezTo>
                    <a:pt x="532494" y="228890"/>
                    <a:pt x="542930" y="222739"/>
                    <a:pt x="552978" y="216040"/>
                  </a:cubicBezTo>
                  <a:lnTo>
                    <a:pt x="568051" y="205991"/>
                  </a:lnTo>
                  <a:lnTo>
                    <a:pt x="583123" y="195943"/>
                  </a:lnTo>
                  <a:cubicBezTo>
                    <a:pt x="603221" y="165799"/>
                    <a:pt x="581449" y="194269"/>
                    <a:pt x="608244" y="170822"/>
                  </a:cubicBezTo>
                  <a:cubicBezTo>
                    <a:pt x="617156" y="163024"/>
                    <a:pt x="624991" y="154075"/>
                    <a:pt x="633365" y="145701"/>
                  </a:cubicBezTo>
                  <a:lnTo>
                    <a:pt x="648438" y="130629"/>
                  </a:lnTo>
                  <a:lnTo>
                    <a:pt x="658486" y="120580"/>
                  </a:lnTo>
                  <a:lnTo>
                    <a:pt x="673558" y="105508"/>
                  </a:lnTo>
                  <a:cubicBezTo>
                    <a:pt x="675233" y="100484"/>
                    <a:pt x="676214" y="95172"/>
                    <a:pt x="678583" y="90435"/>
                  </a:cubicBezTo>
                  <a:cubicBezTo>
                    <a:pt x="681283" y="85034"/>
                    <a:pt x="694655" y="75771"/>
                    <a:pt x="688631" y="75363"/>
                  </a:cubicBezTo>
                  <a:cubicBezTo>
                    <a:pt x="586693" y="68452"/>
                    <a:pt x="484314" y="72014"/>
                    <a:pt x="382156" y="70339"/>
                  </a:cubicBezTo>
                  <a:cubicBezTo>
                    <a:pt x="377132" y="68664"/>
                    <a:pt x="372222" y="66599"/>
                    <a:pt x="367084" y="65314"/>
                  </a:cubicBezTo>
                  <a:cubicBezTo>
                    <a:pt x="358800" y="63243"/>
                    <a:pt x="350064" y="62990"/>
                    <a:pt x="341963" y="60290"/>
                  </a:cubicBezTo>
                  <a:cubicBezTo>
                    <a:pt x="334858" y="57922"/>
                    <a:pt x="328820" y="53023"/>
                    <a:pt x="321866" y="50242"/>
                  </a:cubicBezTo>
                  <a:cubicBezTo>
                    <a:pt x="314103" y="47137"/>
                    <a:pt x="283134" y="36813"/>
                    <a:pt x="271624" y="35169"/>
                  </a:cubicBezTo>
                  <a:cubicBezTo>
                    <a:pt x="254963" y="32789"/>
                    <a:pt x="238130" y="31820"/>
                    <a:pt x="221383" y="30145"/>
                  </a:cubicBezTo>
                  <a:cubicBezTo>
                    <a:pt x="169484" y="12847"/>
                    <a:pt x="224387" y="29623"/>
                    <a:pt x="95778" y="20097"/>
                  </a:cubicBezTo>
                  <a:cubicBezTo>
                    <a:pt x="23518" y="14745"/>
                    <a:pt x="66471" y="3350"/>
                    <a:pt x="60609" y="0"/>
                  </a:cubicBezTo>
                  <a:close/>
                </a:path>
              </a:pathLst>
            </a:custGeom>
            <a:solidFill>
              <a:srgbClr val="00808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2" name="Groupe 127">
            <a:extLst>
              <a:ext uri="{FF2B5EF4-FFF2-40B4-BE49-F238E27FC236}">
                <a16:creationId xmlns:a16="http://schemas.microsoft.com/office/drawing/2014/main" id="{D8FF1005-415A-FDFE-ED29-1707E9E5B9B2}"/>
              </a:ext>
            </a:extLst>
          </p:cNvPr>
          <p:cNvGrpSpPr>
            <a:grpSpLocks/>
          </p:cNvGrpSpPr>
          <p:nvPr/>
        </p:nvGrpSpPr>
        <p:grpSpPr bwMode="auto">
          <a:xfrm>
            <a:off x="6837655" y="2794958"/>
            <a:ext cx="1703387" cy="519113"/>
            <a:chOff x="1038904" y="3494764"/>
            <a:chExt cx="1703909" cy="519524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019282E2-3732-4395-F01B-996E5D5C1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0491" y="3494764"/>
              <a:ext cx="44464" cy="217660"/>
            </a:xfrm>
            <a:prstGeom prst="rect">
              <a:avLst/>
            </a:prstGeom>
            <a:solidFill>
              <a:srgbClr val="C4BD97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605F057A-5D74-77F3-ED5C-1B90149066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7530" y="3494764"/>
              <a:ext cx="46052" cy="217660"/>
            </a:xfrm>
            <a:prstGeom prst="rect">
              <a:avLst/>
            </a:prstGeom>
            <a:solidFill>
              <a:srgbClr val="C4BD97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EDB9D466-0EF0-1940-A797-046A0EC240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4569" y="3494764"/>
              <a:ext cx="44464" cy="217660"/>
            </a:xfrm>
            <a:prstGeom prst="rect">
              <a:avLst/>
            </a:prstGeom>
            <a:solidFill>
              <a:srgbClr val="C4BD97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A5E75FD6-5FC2-5102-2F42-448B53E758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1608" y="3494764"/>
              <a:ext cx="46052" cy="217660"/>
            </a:xfrm>
            <a:prstGeom prst="rect">
              <a:avLst/>
            </a:prstGeom>
            <a:solidFill>
              <a:srgbClr val="C4BD97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D8F83EC-3C8A-AA62-D111-AF11D19C7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4999" y="3494764"/>
              <a:ext cx="46052" cy="217660"/>
            </a:xfrm>
            <a:prstGeom prst="rect">
              <a:avLst/>
            </a:prstGeom>
            <a:solidFill>
              <a:srgbClr val="C4BD97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5B4F0706-9A85-6BE5-EA90-9C8AA65665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8862" y="3494764"/>
              <a:ext cx="46052" cy="217660"/>
            </a:xfrm>
            <a:prstGeom prst="rect">
              <a:avLst/>
            </a:prstGeom>
            <a:solidFill>
              <a:srgbClr val="C4BD97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10301318-054F-059F-0320-E910A37BA4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4313" y="3494764"/>
              <a:ext cx="46051" cy="217660"/>
            </a:xfrm>
            <a:prstGeom prst="rect">
              <a:avLst/>
            </a:prstGeom>
            <a:solidFill>
              <a:srgbClr val="C4BD97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072E1807-07BD-B1D5-6F71-EA8D181CD3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8176" y="3494764"/>
              <a:ext cx="46051" cy="217660"/>
            </a:xfrm>
            <a:prstGeom prst="rect">
              <a:avLst/>
            </a:prstGeom>
            <a:solidFill>
              <a:srgbClr val="C4BD97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8A466231-551B-F83B-C663-05A7BCAFF4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0451" y="3494764"/>
              <a:ext cx="46052" cy="217660"/>
            </a:xfrm>
            <a:prstGeom prst="rect">
              <a:avLst/>
            </a:prstGeom>
            <a:solidFill>
              <a:srgbClr val="C4BD97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970C1848-A038-AED6-4E2D-6823BD31EB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7490" y="3494764"/>
              <a:ext cx="46052" cy="217660"/>
            </a:xfrm>
            <a:prstGeom prst="rect">
              <a:avLst/>
            </a:prstGeom>
            <a:solidFill>
              <a:srgbClr val="C4BD97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53F95298-6235-1EF1-C9FA-C5A1D3114C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529" y="3494764"/>
              <a:ext cx="46052" cy="217660"/>
            </a:xfrm>
            <a:prstGeom prst="rect">
              <a:avLst/>
            </a:prstGeom>
            <a:solidFill>
              <a:srgbClr val="C4BD97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6192D064-7FB9-C24E-388B-86315ED110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2684" y="3494764"/>
              <a:ext cx="46051" cy="217660"/>
            </a:xfrm>
            <a:prstGeom prst="rect">
              <a:avLst/>
            </a:prstGeom>
            <a:solidFill>
              <a:srgbClr val="C4BD97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A2EF61C5-171F-E035-BCD7-5F7E02BF1E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6547" y="3494764"/>
              <a:ext cx="46051" cy="217660"/>
            </a:xfrm>
            <a:prstGeom prst="rect">
              <a:avLst/>
            </a:prstGeom>
            <a:solidFill>
              <a:srgbClr val="C4BD97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3C5F7421-0270-8B1A-5DE8-201470BC2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6762" y="3494764"/>
              <a:ext cx="46051" cy="217660"/>
            </a:xfrm>
            <a:prstGeom prst="rect">
              <a:avLst/>
            </a:prstGeom>
            <a:solidFill>
              <a:srgbClr val="C4BD97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A745191B-E169-CD7D-2B67-BC1942D0B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904" y="3706069"/>
              <a:ext cx="1703909" cy="308219"/>
            </a:xfrm>
            <a:prstGeom prst="rect">
              <a:avLst/>
            </a:prstGeom>
            <a:solidFill>
              <a:srgbClr val="C4BD97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</p:grpSp>
      <p:grpSp>
        <p:nvGrpSpPr>
          <p:cNvPr id="133" name="Groupe 132">
            <a:extLst>
              <a:ext uri="{FF2B5EF4-FFF2-40B4-BE49-F238E27FC236}">
                <a16:creationId xmlns:a16="http://schemas.microsoft.com/office/drawing/2014/main" id="{287E31B1-45F8-C490-A873-AD7CC6B4365D}"/>
              </a:ext>
            </a:extLst>
          </p:cNvPr>
          <p:cNvGrpSpPr/>
          <p:nvPr/>
        </p:nvGrpSpPr>
        <p:grpSpPr>
          <a:xfrm>
            <a:off x="6887064" y="3730324"/>
            <a:ext cx="1703387" cy="590550"/>
            <a:chOff x="3299545" y="4136243"/>
            <a:chExt cx="1703387" cy="590550"/>
          </a:xfrm>
        </p:grpSpPr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F214FCA1-6437-5D64-3FD7-84DA76095E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9545" y="4136243"/>
              <a:ext cx="1701800" cy="357187"/>
            </a:xfrm>
            <a:prstGeom prst="rect">
              <a:avLst/>
            </a:prstGeom>
            <a:gradFill rotWithShape="1">
              <a:gsLst>
                <a:gs pos="0">
                  <a:srgbClr val="3F80CD"/>
                </a:gs>
                <a:gs pos="100000">
                  <a:srgbClr val="9BC1FF"/>
                </a:gs>
              </a:gsLst>
              <a:lin ang="16200000"/>
            </a:gradFill>
            <a:ln>
              <a:noFill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grpSp>
          <p:nvGrpSpPr>
            <p:cNvPr id="135" name="Groupe 133">
              <a:extLst>
                <a:ext uri="{FF2B5EF4-FFF2-40B4-BE49-F238E27FC236}">
                  <a16:creationId xmlns:a16="http://schemas.microsoft.com/office/drawing/2014/main" id="{CBFA78FD-1906-E1F1-4CAB-7182A6E5D2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99545" y="4207680"/>
              <a:ext cx="1703387" cy="519113"/>
              <a:chOff x="1038904" y="3494764"/>
              <a:chExt cx="1703909" cy="519524"/>
            </a:xfrm>
          </p:grpSpPr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75956977-7C8F-0A33-8F67-900D2EB075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0491" y="3494764"/>
                <a:ext cx="44464" cy="217660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chemeClr val="lt1"/>
                  </a:solidFill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703293DC-EE46-D9DD-5794-6C6041B858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7530" y="3494764"/>
                <a:ext cx="46052" cy="217660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chemeClr val="lt1"/>
                  </a:solidFill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9BBC63D5-188C-088F-A940-850C116E9B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4569" y="3494764"/>
                <a:ext cx="44464" cy="217660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chemeClr val="lt1"/>
                  </a:solidFill>
                </a:endParaRP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754C8F66-9F2E-3B7D-8561-7D9665B66B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1608" y="3494764"/>
                <a:ext cx="46052" cy="217660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chemeClr val="lt1"/>
                  </a:solidFill>
                </a:endParaRP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7BFA1549-6FC6-8D9C-9277-7CC248A7E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4999" y="3494764"/>
                <a:ext cx="46052" cy="217660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chemeClr val="lt1"/>
                  </a:solidFill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57D34F23-D4BB-8434-AD8F-FB8E1800BA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8862" y="3494764"/>
                <a:ext cx="46052" cy="217660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chemeClr val="lt1"/>
                  </a:solidFill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786F7C7F-4B41-BBA5-48C9-07BA27BB7E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4313" y="3494764"/>
                <a:ext cx="46051" cy="217660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chemeClr val="lt1"/>
                  </a:solidFill>
                </a:endParaRPr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20949D66-6888-A4DE-0AB3-E8FAA28262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8176" y="3494764"/>
                <a:ext cx="46051" cy="217660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chemeClr val="lt1"/>
                  </a:solidFill>
                </a:endParaRPr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ABE5361E-7AD6-66E4-68C1-823BA4084E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0451" y="3494764"/>
                <a:ext cx="46052" cy="217660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chemeClr val="lt1"/>
                  </a:solidFill>
                </a:endParaRPr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A0A892CB-B060-6C32-0183-519636589A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7490" y="3494764"/>
                <a:ext cx="46052" cy="217660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chemeClr val="lt1"/>
                  </a:solidFill>
                </a:endParaRP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9DD120D4-3483-3CBB-3D1D-764B32C20B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4529" y="3494764"/>
                <a:ext cx="46052" cy="217660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chemeClr val="lt1"/>
                  </a:solidFill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04A4BB2F-1DDE-9265-3C39-720C6B4AEE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2684" y="3494764"/>
                <a:ext cx="46051" cy="217660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chemeClr val="lt1"/>
                  </a:solidFill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D4691D4C-98FB-9617-2F9C-F82CB4DA3D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6547" y="3494764"/>
                <a:ext cx="46051" cy="217660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chemeClr val="lt1"/>
                  </a:solidFill>
                </a:endParaRPr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BD93611D-8F4C-561F-B71D-78BD17B7C4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6762" y="3494764"/>
                <a:ext cx="46051" cy="217660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chemeClr val="lt1"/>
                  </a:solidFill>
                </a:endParaRPr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5612031B-41C3-7AB9-5415-124EBDC724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8904" y="3706069"/>
                <a:ext cx="1703909" cy="308219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151" name="Groupe 173">
            <a:extLst>
              <a:ext uri="{FF2B5EF4-FFF2-40B4-BE49-F238E27FC236}">
                <a16:creationId xmlns:a16="http://schemas.microsoft.com/office/drawing/2014/main" id="{8F59C54E-C4CB-88C3-9F58-CD1DBCD22A22}"/>
              </a:ext>
            </a:extLst>
          </p:cNvPr>
          <p:cNvGrpSpPr>
            <a:grpSpLocks/>
          </p:cNvGrpSpPr>
          <p:nvPr/>
        </p:nvGrpSpPr>
        <p:grpSpPr bwMode="auto">
          <a:xfrm>
            <a:off x="6862778" y="4634268"/>
            <a:ext cx="1703387" cy="519112"/>
            <a:chOff x="1299427" y="5554250"/>
            <a:chExt cx="1703909" cy="519524"/>
          </a:xfrm>
        </p:grpSpPr>
        <p:cxnSp>
          <p:nvCxnSpPr>
            <p:cNvPr id="152" name="Connecteur droit 151">
              <a:extLst>
                <a:ext uri="{FF2B5EF4-FFF2-40B4-BE49-F238E27FC236}">
                  <a16:creationId xmlns:a16="http://schemas.microsoft.com/office/drawing/2014/main" id="{C53EE8FC-A40C-CB35-7056-C7E84335239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99427" y="5765555"/>
              <a:ext cx="1703909" cy="0"/>
            </a:xfrm>
            <a:prstGeom prst="line">
              <a:avLst/>
            </a:prstGeom>
            <a:noFill/>
            <a:ln w="25400">
              <a:solidFill>
                <a:srgbClr val="558ED5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E692B44D-B98B-F84E-A937-A646BB97AD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1014" y="5554250"/>
              <a:ext cx="44464" cy="217660"/>
            </a:xfrm>
            <a:prstGeom prst="rect">
              <a:avLst/>
            </a:prstGeom>
            <a:solidFill>
              <a:srgbClr val="C4BD97"/>
            </a:solidFill>
            <a:ln w="9525">
              <a:solidFill>
                <a:srgbClr val="558ED5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A032B881-B9A7-7950-D584-E0A5B743E1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053" y="5554250"/>
              <a:ext cx="46052" cy="217660"/>
            </a:xfrm>
            <a:prstGeom prst="rect">
              <a:avLst/>
            </a:prstGeom>
            <a:solidFill>
              <a:srgbClr val="C4BD97"/>
            </a:solidFill>
            <a:ln w="9525">
              <a:solidFill>
                <a:srgbClr val="558ED5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7E68F59C-5188-2810-0ACB-103C01356F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092" y="5554250"/>
              <a:ext cx="44464" cy="217660"/>
            </a:xfrm>
            <a:prstGeom prst="rect">
              <a:avLst/>
            </a:prstGeom>
            <a:solidFill>
              <a:srgbClr val="C4BD97"/>
            </a:solidFill>
            <a:ln w="9525">
              <a:solidFill>
                <a:srgbClr val="558ED5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3EA7A666-F1E4-5CCC-772B-1B7145DFC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2131" y="5554250"/>
              <a:ext cx="46052" cy="217660"/>
            </a:xfrm>
            <a:prstGeom prst="rect">
              <a:avLst/>
            </a:prstGeom>
            <a:solidFill>
              <a:srgbClr val="C4BD97"/>
            </a:solidFill>
            <a:ln w="9525">
              <a:solidFill>
                <a:srgbClr val="558ED5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C80E61D0-DA54-7B68-317E-6D724F05B9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5522" y="5554250"/>
              <a:ext cx="46052" cy="217660"/>
            </a:xfrm>
            <a:prstGeom prst="rect">
              <a:avLst/>
            </a:prstGeom>
            <a:solidFill>
              <a:srgbClr val="C4BD97"/>
            </a:solidFill>
            <a:ln w="9525">
              <a:solidFill>
                <a:srgbClr val="558ED5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E676C290-B22A-1519-7781-77FDE50B8B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9385" y="5554250"/>
              <a:ext cx="46052" cy="217660"/>
            </a:xfrm>
            <a:prstGeom prst="rect">
              <a:avLst/>
            </a:prstGeom>
            <a:solidFill>
              <a:srgbClr val="C4BD97"/>
            </a:solidFill>
            <a:ln w="9525">
              <a:solidFill>
                <a:srgbClr val="558ED5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E493B89E-0D2D-7DEC-DC63-2668FE8BC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836" y="5554250"/>
              <a:ext cx="46051" cy="217660"/>
            </a:xfrm>
            <a:prstGeom prst="rect">
              <a:avLst/>
            </a:prstGeom>
            <a:solidFill>
              <a:srgbClr val="C4BD97"/>
            </a:solidFill>
            <a:ln w="9525">
              <a:solidFill>
                <a:srgbClr val="558ED5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0DBDB36A-6920-C2E1-2357-7E5AE7E9A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8699" y="5554250"/>
              <a:ext cx="46051" cy="217660"/>
            </a:xfrm>
            <a:prstGeom prst="rect">
              <a:avLst/>
            </a:prstGeom>
            <a:solidFill>
              <a:srgbClr val="C4BD97"/>
            </a:solidFill>
            <a:ln w="9525">
              <a:solidFill>
                <a:srgbClr val="558ED5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09BFF42B-EC2D-047D-FD78-97B653BA1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0974" y="5554250"/>
              <a:ext cx="46052" cy="217660"/>
            </a:xfrm>
            <a:prstGeom prst="rect">
              <a:avLst/>
            </a:prstGeom>
            <a:solidFill>
              <a:srgbClr val="C4BD97"/>
            </a:solidFill>
            <a:ln w="9525">
              <a:solidFill>
                <a:srgbClr val="558ED5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0A995CC1-46D3-1330-CC5D-BB2DAFD08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013" y="5554250"/>
              <a:ext cx="46052" cy="217660"/>
            </a:xfrm>
            <a:prstGeom prst="rect">
              <a:avLst/>
            </a:prstGeom>
            <a:solidFill>
              <a:srgbClr val="C4BD97"/>
            </a:solidFill>
            <a:ln w="9525">
              <a:solidFill>
                <a:srgbClr val="558ED5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D531B63A-5EFA-FF62-AB08-AA489268E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5052" y="5554250"/>
              <a:ext cx="46052" cy="217660"/>
            </a:xfrm>
            <a:prstGeom prst="rect">
              <a:avLst/>
            </a:prstGeom>
            <a:solidFill>
              <a:srgbClr val="C4BD97"/>
            </a:solidFill>
            <a:ln w="9525">
              <a:solidFill>
                <a:srgbClr val="558ED5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2CBE25FB-6F70-E220-8E3F-77A773720C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3207" y="5554250"/>
              <a:ext cx="46051" cy="217660"/>
            </a:xfrm>
            <a:prstGeom prst="rect">
              <a:avLst/>
            </a:prstGeom>
            <a:solidFill>
              <a:srgbClr val="C4BD97"/>
            </a:solidFill>
            <a:ln w="9525">
              <a:solidFill>
                <a:srgbClr val="558ED5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90709E70-8D9C-3E1F-7556-0AF00B30AF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7070" y="5554250"/>
              <a:ext cx="46051" cy="217660"/>
            </a:xfrm>
            <a:prstGeom prst="rect">
              <a:avLst/>
            </a:prstGeom>
            <a:solidFill>
              <a:srgbClr val="C4BD97"/>
            </a:solidFill>
            <a:ln w="9525">
              <a:solidFill>
                <a:srgbClr val="558ED5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8980C001-062E-30D1-9065-A195FEA29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7285" y="5554250"/>
              <a:ext cx="46051" cy="217660"/>
            </a:xfrm>
            <a:prstGeom prst="rect">
              <a:avLst/>
            </a:prstGeom>
            <a:solidFill>
              <a:srgbClr val="C4BD97"/>
            </a:solidFill>
            <a:ln w="9525">
              <a:solidFill>
                <a:srgbClr val="558ED5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549141C8-38C9-6054-3EC7-1295DFA69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9427" y="5765555"/>
              <a:ext cx="1703909" cy="308219"/>
            </a:xfrm>
            <a:prstGeom prst="rect">
              <a:avLst/>
            </a:prstGeom>
            <a:solidFill>
              <a:srgbClr val="C4BD97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lt1"/>
                </a:solidFill>
              </a:endParaRPr>
            </a:p>
          </p:txBody>
        </p:sp>
      </p:grpSp>
      <p:grpSp>
        <p:nvGrpSpPr>
          <p:cNvPr id="168" name="Groupe 25">
            <a:extLst>
              <a:ext uri="{FF2B5EF4-FFF2-40B4-BE49-F238E27FC236}">
                <a16:creationId xmlns:a16="http://schemas.microsoft.com/office/drawing/2014/main" id="{2901E6B1-D433-13F0-1529-3753D6BB0B5B}"/>
              </a:ext>
            </a:extLst>
          </p:cNvPr>
          <p:cNvGrpSpPr/>
          <p:nvPr/>
        </p:nvGrpSpPr>
        <p:grpSpPr>
          <a:xfrm>
            <a:off x="5470469" y="2871647"/>
            <a:ext cx="878022" cy="935837"/>
            <a:chOff x="5940152" y="3645024"/>
            <a:chExt cx="1368152" cy="1224136"/>
          </a:xfrm>
        </p:grpSpPr>
        <p:sp>
          <p:nvSpPr>
            <p:cNvPr id="169" name="Flèche courbée vers la droite 168">
              <a:extLst>
                <a:ext uri="{FF2B5EF4-FFF2-40B4-BE49-F238E27FC236}">
                  <a16:creationId xmlns:a16="http://schemas.microsoft.com/office/drawing/2014/main" id="{FF7E4BED-2189-EBAD-9538-D88B30634119}"/>
                </a:ext>
              </a:extLst>
            </p:cNvPr>
            <p:cNvSpPr/>
            <p:nvPr/>
          </p:nvSpPr>
          <p:spPr>
            <a:xfrm>
              <a:off x="6084168" y="4365104"/>
              <a:ext cx="720080" cy="504056"/>
            </a:xfrm>
            <a:prstGeom prst="curved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70" name="Cylindre 169">
              <a:extLst>
                <a:ext uri="{FF2B5EF4-FFF2-40B4-BE49-F238E27FC236}">
                  <a16:creationId xmlns:a16="http://schemas.microsoft.com/office/drawing/2014/main" id="{7695E156-3820-21D2-F1CF-B508869778EE}"/>
                </a:ext>
              </a:extLst>
            </p:cNvPr>
            <p:cNvSpPr/>
            <p:nvPr/>
          </p:nvSpPr>
          <p:spPr>
            <a:xfrm>
              <a:off x="6516216" y="4149080"/>
              <a:ext cx="216024" cy="432048"/>
            </a:xfrm>
            <a:prstGeom prst="can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1" name="Cylindre 170">
              <a:extLst>
                <a:ext uri="{FF2B5EF4-FFF2-40B4-BE49-F238E27FC236}">
                  <a16:creationId xmlns:a16="http://schemas.microsoft.com/office/drawing/2014/main" id="{FE4E6CCC-FA4A-C897-F058-17D54CA28B51}"/>
                </a:ext>
              </a:extLst>
            </p:cNvPr>
            <p:cNvSpPr/>
            <p:nvPr/>
          </p:nvSpPr>
          <p:spPr>
            <a:xfrm>
              <a:off x="5940152" y="3645024"/>
              <a:ext cx="1368152" cy="576064"/>
            </a:xfrm>
            <a:prstGeom prst="can">
              <a:avLst>
                <a:gd name="adj" fmla="val 47676"/>
              </a:avLst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72" name="Rectangle à coins arrondis 9">
            <a:extLst>
              <a:ext uri="{FF2B5EF4-FFF2-40B4-BE49-F238E27FC236}">
                <a16:creationId xmlns:a16="http://schemas.microsoft.com/office/drawing/2014/main" id="{6FB05FE9-141A-486F-3DE2-7DC918187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1776" y="1640694"/>
            <a:ext cx="3719990" cy="82085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fr-FR" sz="16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Deposition</a:t>
            </a:r>
            <a:r>
              <a:rPr lang="fr-F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by spin </a:t>
            </a:r>
            <a:r>
              <a:rPr lang="fr-FR" sz="16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r>
              <a:rPr lang="fr-F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(Sol + PE) </a:t>
            </a:r>
          </a:p>
        </p:txBody>
      </p:sp>
      <p:grpSp>
        <p:nvGrpSpPr>
          <p:cNvPr id="190" name="Groupe 189">
            <a:extLst>
              <a:ext uri="{FF2B5EF4-FFF2-40B4-BE49-F238E27FC236}">
                <a16:creationId xmlns:a16="http://schemas.microsoft.com/office/drawing/2014/main" id="{0CC7A62B-A414-CA7D-C782-66D220B6D0B9}"/>
              </a:ext>
            </a:extLst>
          </p:cNvPr>
          <p:cNvGrpSpPr/>
          <p:nvPr/>
        </p:nvGrpSpPr>
        <p:grpSpPr>
          <a:xfrm>
            <a:off x="9105212" y="2829015"/>
            <a:ext cx="2875085" cy="646331"/>
            <a:chOff x="9494008" y="2520342"/>
            <a:chExt cx="2875085" cy="646331"/>
          </a:xfrm>
        </p:grpSpPr>
        <p:cxnSp>
          <p:nvCxnSpPr>
            <p:cNvPr id="173" name="Connecteur droit avec flèche 172">
              <a:extLst>
                <a:ext uri="{FF2B5EF4-FFF2-40B4-BE49-F238E27FC236}">
                  <a16:creationId xmlns:a16="http://schemas.microsoft.com/office/drawing/2014/main" id="{EF38121C-8CCC-13FC-8E2A-ADADC3F768B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494008" y="2575905"/>
              <a:ext cx="0" cy="274637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74" name="ZoneTexte 132">
              <a:extLst>
                <a:ext uri="{FF2B5EF4-FFF2-40B4-BE49-F238E27FC236}">
                  <a16:creationId xmlns:a16="http://schemas.microsoft.com/office/drawing/2014/main" id="{EC75997F-1DD1-74D8-40D5-7CE01E6194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17820" y="2520342"/>
              <a:ext cx="285127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800" dirty="0" err="1">
                  <a:solidFill>
                    <a:srgbClr val="0001BA"/>
                  </a:solidFill>
                </a:rPr>
                <a:t>Impregnation</a:t>
              </a:r>
              <a:r>
                <a:rPr lang="fr-FR" sz="1800" dirty="0">
                  <a:solidFill>
                    <a:srgbClr val="0001BA"/>
                  </a:solidFill>
                </a:rPr>
                <a:t> of 3D </a:t>
              </a:r>
              <a:r>
                <a:rPr lang="fr-FR" sz="1800" dirty="0" err="1">
                  <a:solidFill>
                    <a:srgbClr val="0001BA"/>
                  </a:solidFill>
                </a:rPr>
                <a:t>substrate</a:t>
              </a:r>
              <a:endParaRPr lang="fr-FR" sz="1800" dirty="0">
                <a:solidFill>
                  <a:srgbClr val="0001BA"/>
                </a:solidFill>
              </a:endParaRPr>
            </a:p>
          </p:txBody>
        </p:sp>
      </p:grpSp>
      <p:grpSp>
        <p:nvGrpSpPr>
          <p:cNvPr id="192" name="Groupe 191">
            <a:extLst>
              <a:ext uri="{FF2B5EF4-FFF2-40B4-BE49-F238E27FC236}">
                <a16:creationId xmlns:a16="http://schemas.microsoft.com/office/drawing/2014/main" id="{D033CE4A-AD1D-0B2E-837D-086211135C05}"/>
              </a:ext>
            </a:extLst>
          </p:cNvPr>
          <p:cNvGrpSpPr/>
          <p:nvPr/>
        </p:nvGrpSpPr>
        <p:grpSpPr>
          <a:xfrm>
            <a:off x="9129023" y="4528589"/>
            <a:ext cx="2851273" cy="646331"/>
            <a:chOff x="9468608" y="4314368"/>
            <a:chExt cx="1873315" cy="646331"/>
          </a:xfrm>
        </p:grpSpPr>
        <p:cxnSp>
          <p:nvCxnSpPr>
            <p:cNvPr id="176" name="Connecteur droit avec flèche 175">
              <a:extLst>
                <a:ext uri="{FF2B5EF4-FFF2-40B4-BE49-F238E27FC236}">
                  <a16:creationId xmlns:a16="http://schemas.microsoft.com/office/drawing/2014/main" id="{83A53907-3679-A242-C9FB-4F41C8AF25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468608" y="4413781"/>
              <a:ext cx="0" cy="274637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77" name="ZoneTexte 175">
              <a:extLst>
                <a:ext uri="{FF2B5EF4-FFF2-40B4-BE49-F238E27FC236}">
                  <a16:creationId xmlns:a16="http://schemas.microsoft.com/office/drawing/2014/main" id="{2FD5E0EA-2DFB-4DA4-889D-C82C3AC789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68608" y="4314368"/>
              <a:ext cx="187331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800" dirty="0" err="1">
                  <a:solidFill>
                    <a:srgbClr val="0001BA"/>
                  </a:solidFill>
                </a:rPr>
                <a:t>Thermical</a:t>
              </a:r>
              <a:r>
                <a:rPr lang="fr-FR" sz="1800" dirty="0">
                  <a:solidFill>
                    <a:srgbClr val="0001BA"/>
                  </a:solidFill>
                </a:rPr>
                <a:t> </a:t>
              </a:r>
              <a:r>
                <a:rPr lang="fr-FR" sz="1800" dirty="0" err="1">
                  <a:solidFill>
                    <a:srgbClr val="0001BA"/>
                  </a:solidFill>
                </a:rPr>
                <a:t>decomposition</a:t>
              </a:r>
              <a:r>
                <a:rPr lang="fr-FR" sz="1800" dirty="0">
                  <a:solidFill>
                    <a:srgbClr val="0001BA"/>
                  </a:solidFill>
                </a:rPr>
                <a:t> on hot plates</a:t>
              </a:r>
            </a:p>
          </p:txBody>
        </p:sp>
      </p:grpSp>
      <p:grpSp>
        <p:nvGrpSpPr>
          <p:cNvPr id="191" name="Groupe 190">
            <a:extLst>
              <a:ext uri="{FF2B5EF4-FFF2-40B4-BE49-F238E27FC236}">
                <a16:creationId xmlns:a16="http://schemas.microsoft.com/office/drawing/2014/main" id="{996BF2F7-F248-003F-656F-8E7968FB9154}"/>
              </a:ext>
            </a:extLst>
          </p:cNvPr>
          <p:cNvGrpSpPr/>
          <p:nvPr/>
        </p:nvGrpSpPr>
        <p:grpSpPr>
          <a:xfrm>
            <a:off x="9129024" y="3747511"/>
            <a:ext cx="2582830" cy="369332"/>
            <a:chOff x="9494008" y="3522525"/>
            <a:chExt cx="2582830" cy="369332"/>
          </a:xfrm>
        </p:grpSpPr>
        <p:cxnSp>
          <p:nvCxnSpPr>
            <p:cNvPr id="175" name="Connecteur droit avec flèche 174">
              <a:extLst>
                <a:ext uri="{FF2B5EF4-FFF2-40B4-BE49-F238E27FC236}">
                  <a16:creationId xmlns:a16="http://schemas.microsoft.com/office/drawing/2014/main" id="{612EFA77-2CF4-C61F-6D3F-EAF3F89165F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494008" y="3591905"/>
              <a:ext cx="0" cy="276225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78" name="ZoneTexte 174">
              <a:extLst>
                <a:ext uri="{FF2B5EF4-FFF2-40B4-BE49-F238E27FC236}">
                  <a16:creationId xmlns:a16="http://schemas.microsoft.com/office/drawing/2014/main" id="{30406914-D844-7F76-7C38-C6A5EE2E94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17821" y="3522525"/>
              <a:ext cx="255901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800" dirty="0" err="1">
                  <a:solidFill>
                    <a:srgbClr val="0001BA"/>
                  </a:solidFill>
                </a:rPr>
                <a:t>Polymerisation</a:t>
              </a:r>
              <a:r>
                <a:rPr lang="fr-FR" sz="1800" dirty="0">
                  <a:solidFill>
                    <a:srgbClr val="0001BA"/>
                  </a:solidFill>
                </a:rPr>
                <a:t> of </a:t>
              </a:r>
              <a:r>
                <a:rPr lang="fr-FR" sz="1800" dirty="0" err="1">
                  <a:solidFill>
                    <a:srgbClr val="0001BA"/>
                  </a:solidFill>
                </a:rPr>
                <a:t>resin</a:t>
              </a:r>
              <a:endParaRPr lang="fr-FR" sz="1800" dirty="0">
                <a:solidFill>
                  <a:srgbClr val="0001BA"/>
                </a:solidFill>
              </a:endParaRPr>
            </a:p>
          </p:txBody>
        </p:sp>
      </p:grpSp>
      <p:sp>
        <p:nvSpPr>
          <p:cNvPr id="179" name="Rectangle à coins arrondis 9">
            <a:extLst>
              <a:ext uri="{FF2B5EF4-FFF2-40B4-BE49-F238E27FC236}">
                <a16:creationId xmlns:a16="http://schemas.microsoft.com/office/drawing/2014/main" id="{2140FA5F-B9F4-98AD-563B-CB5F5F19D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844" y="1746329"/>
            <a:ext cx="2332349" cy="55399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r>
              <a:rPr lang="fr-FR" sz="16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Preparation</a:t>
            </a:r>
            <a:r>
              <a:rPr lang="fr-FR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sol</a:t>
            </a:r>
          </a:p>
          <a:p>
            <a:pPr algn="ctr">
              <a:defRPr/>
            </a:pPr>
            <a:endParaRPr lang="fr-F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0" name="ZoneTexte 179">
            <a:extLst>
              <a:ext uri="{FF2B5EF4-FFF2-40B4-BE49-F238E27FC236}">
                <a16:creationId xmlns:a16="http://schemas.microsoft.com/office/drawing/2014/main" id="{5F73A050-7218-AA0E-8AC8-AD23B102CFF5}"/>
              </a:ext>
            </a:extLst>
          </p:cNvPr>
          <p:cNvSpPr txBox="1"/>
          <p:nvPr/>
        </p:nvSpPr>
        <p:spPr>
          <a:xfrm>
            <a:off x="8859997" y="5478971"/>
            <a:ext cx="2993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Oxide </a:t>
            </a:r>
            <a:r>
              <a:rPr lang="fr-FR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crystallisation</a:t>
            </a:r>
            <a:r>
              <a:rPr lang="fr-FR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by RTA</a:t>
            </a:r>
          </a:p>
        </p:txBody>
      </p:sp>
      <p:sp>
        <p:nvSpPr>
          <p:cNvPr id="181" name="Flèche vers la droite 180">
            <a:extLst>
              <a:ext uri="{FF2B5EF4-FFF2-40B4-BE49-F238E27FC236}">
                <a16:creationId xmlns:a16="http://schemas.microsoft.com/office/drawing/2014/main" id="{7D51B2CC-28D1-B911-079A-0022F12DF99C}"/>
              </a:ext>
            </a:extLst>
          </p:cNvPr>
          <p:cNvSpPr/>
          <p:nvPr/>
        </p:nvSpPr>
        <p:spPr>
          <a:xfrm>
            <a:off x="8259969" y="5611975"/>
            <a:ext cx="562145" cy="184666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2" name="ZoneTexte 181">
            <a:extLst>
              <a:ext uri="{FF2B5EF4-FFF2-40B4-BE49-F238E27FC236}">
                <a16:creationId xmlns:a16="http://schemas.microsoft.com/office/drawing/2014/main" id="{6A972BBE-5F33-931B-6979-B33D0C743A8C}"/>
              </a:ext>
            </a:extLst>
          </p:cNvPr>
          <p:cNvSpPr txBox="1"/>
          <p:nvPr/>
        </p:nvSpPr>
        <p:spPr>
          <a:xfrm>
            <a:off x="1469783" y="5997373"/>
            <a:ext cx="835215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200" dirty="0"/>
              <a:t>Patent   </a:t>
            </a:r>
            <a:r>
              <a:rPr lang="fr-FR" sz="1200" dirty="0" err="1"/>
              <a:t>A.Vincent</a:t>
            </a:r>
            <a:r>
              <a:rPr lang="fr-FR" sz="1200" dirty="0"/>
              <a:t>, N. </a:t>
            </a:r>
            <a:r>
              <a:rPr lang="fr-FR" sz="1200" dirty="0" err="1"/>
              <a:t>Poirot</a:t>
            </a:r>
            <a:r>
              <a:rPr lang="fr-FR" sz="1200" dirty="0"/>
              <a:t>, </a:t>
            </a:r>
            <a:r>
              <a:rPr lang="en-US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WO 2015\044582 Al (2015)</a:t>
            </a:r>
          </a:p>
          <a:p>
            <a:r>
              <a:rPr lang="fr-FR" sz="1200" dirty="0"/>
              <a:t>Patent « Réalisation de microbatteries 3D par voie liquide », M. </a:t>
            </a:r>
            <a:r>
              <a:rPr lang="fr-FR" sz="1200" dirty="0" err="1"/>
              <a:t>Gabard</a:t>
            </a:r>
            <a:r>
              <a:rPr lang="fr-FR" sz="1200" dirty="0"/>
              <a:t>, N. </a:t>
            </a:r>
            <a:r>
              <a:rPr lang="fr-FR" sz="1200" dirty="0" err="1"/>
              <a:t>Poirot</a:t>
            </a:r>
            <a:r>
              <a:rPr lang="fr-FR" sz="1200" dirty="0"/>
              <a:t>, F. </a:t>
            </a:r>
            <a:r>
              <a:rPr lang="fr-FR" sz="1200" dirty="0" err="1"/>
              <a:t>Ghamouss</a:t>
            </a:r>
            <a:r>
              <a:rPr lang="fr-FR" sz="1200" dirty="0"/>
              <a:t>, </a:t>
            </a:r>
            <a:r>
              <a:rPr lang="fr-FR" sz="1200" dirty="0" err="1"/>
              <a:t>T</a:t>
            </a:r>
            <a:r>
              <a:rPr lang="fr-FR" sz="1200" dirty="0"/>
              <a:t>. </a:t>
            </a:r>
            <a:r>
              <a:rPr lang="fr-FR" sz="1200" dirty="0" err="1"/>
              <a:t>Tillocher</a:t>
            </a:r>
            <a:r>
              <a:rPr lang="fr-FR" sz="1200" dirty="0"/>
              <a:t>, N°1000376145 (2016)</a:t>
            </a:r>
          </a:p>
          <a:p>
            <a:r>
              <a:rPr lang="fr-FR" sz="1200" dirty="0"/>
              <a:t>Patent  « Dépôt conforme par voie liquide sur topologie 3D », N. </a:t>
            </a:r>
            <a:r>
              <a:rPr lang="fr-FR" sz="1200" dirty="0" err="1"/>
              <a:t>Poirot</a:t>
            </a:r>
            <a:r>
              <a:rPr lang="fr-FR" sz="1200" dirty="0"/>
              <a:t>, N° 1000409098 (2017)</a:t>
            </a:r>
          </a:p>
          <a:p>
            <a:r>
              <a:rPr lang="en-US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en-US" sz="12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Gabard</a:t>
            </a:r>
            <a:r>
              <a:rPr lang="en-US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M. </a:t>
            </a:r>
            <a:r>
              <a:rPr lang="en-US" sz="12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Zaghrioui</a:t>
            </a:r>
            <a:r>
              <a:rPr lang="en-US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D. Chouteau, V. </a:t>
            </a:r>
            <a:r>
              <a:rPr lang="en-US" sz="12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Grimal</a:t>
            </a:r>
            <a:r>
              <a:rPr lang="en-US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T. </a:t>
            </a:r>
            <a:r>
              <a:rPr lang="en-US" sz="12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Tillocher</a:t>
            </a:r>
            <a:r>
              <a:rPr lang="en-US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F. </a:t>
            </a:r>
            <a:r>
              <a:rPr lang="en-US" sz="12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Ghamouss</a:t>
            </a:r>
            <a:r>
              <a:rPr lang="en-US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N. Poirot</a:t>
            </a:r>
            <a:r>
              <a:rPr lang="en-US" sz="1200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ChemEngineering</a:t>
            </a:r>
            <a:r>
              <a:rPr lang="en-US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1(1), 5 (2017)</a:t>
            </a:r>
            <a:endParaRPr lang="fr-FR" sz="1200" dirty="0"/>
          </a:p>
        </p:txBody>
      </p:sp>
      <p:sp>
        <p:nvSpPr>
          <p:cNvPr id="194" name="Rectangle à coins arrondis 23">
            <a:extLst>
              <a:ext uri="{FF2B5EF4-FFF2-40B4-BE49-F238E27FC236}">
                <a16:creationId xmlns:a16="http://schemas.microsoft.com/office/drawing/2014/main" id="{AADD8452-889C-706F-8BCF-E6890F6E30E1}"/>
              </a:ext>
            </a:extLst>
          </p:cNvPr>
          <p:cNvSpPr/>
          <p:nvPr/>
        </p:nvSpPr>
        <p:spPr>
          <a:xfrm>
            <a:off x="5163884" y="8611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TiO</a:t>
            </a:r>
            <a:r>
              <a:rPr lang="fr-FR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5" name="Rectangle à coins arrondis 25">
            <a:extLst>
              <a:ext uri="{FF2B5EF4-FFF2-40B4-BE49-F238E27FC236}">
                <a16:creationId xmlns:a16="http://schemas.microsoft.com/office/drawing/2014/main" id="{AA4B4C85-20C0-0D83-3870-AF5747B3FCBA}"/>
              </a:ext>
            </a:extLst>
          </p:cNvPr>
          <p:cNvSpPr/>
          <p:nvPr/>
        </p:nvSpPr>
        <p:spPr>
          <a:xfrm>
            <a:off x="9060029" y="85727"/>
            <a:ext cx="2160000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196" name="Rectangle à coins arrondis 24">
            <a:extLst>
              <a:ext uri="{FF2B5EF4-FFF2-40B4-BE49-F238E27FC236}">
                <a16:creationId xmlns:a16="http://schemas.microsoft.com/office/drawing/2014/main" id="{41B44FA7-E9CA-4ED7-C71B-57E3E0EC4871}"/>
              </a:ext>
            </a:extLst>
          </p:cNvPr>
          <p:cNvSpPr/>
          <p:nvPr/>
        </p:nvSpPr>
        <p:spPr>
          <a:xfrm>
            <a:off x="7113417" y="7877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3D-electrodes performances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7" name="Rectangle à coins arrondis 19">
            <a:extLst>
              <a:ext uri="{FF2B5EF4-FFF2-40B4-BE49-F238E27FC236}">
                <a16:creationId xmlns:a16="http://schemas.microsoft.com/office/drawing/2014/main" id="{86182615-CC13-D281-F551-6B18777D56C8}"/>
              </a:ext>
            </a:extLst>
          </p:cNvPr>
          <p:cNvSpPr/>
          <p:nvPr/>
        </p:nvSpPr>
        <p:spPr>
          <a:xfrm>
            <a:off x="945309" y="85727"/>
            <a:ext cx="2183314" cy="667165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8" name="Rectangle à coins arrondis 25">
            <a:extLst>
              <a:ext uri="{FF2B5EF4-FFF2-40B4-BE49-F238E27FC236}">
                <a16:creationId xmlns:a16="http://schemas.microsoft.com/office/drawing/2014/main" id="{9ABDEF0B-3F4D-346D-0CB8-5D28A7D48F4A}"/>
              </a:ext>
            </a:extLst>
          </p:cNvPr>
          <p:cNvSpPr/>
          <p:nvPr/>
        </p:nvSpPr>
        <p:spPr>
          <a:xfrm>
            <a:off x="3251895" y="85727"/>
            <a:ext cx="1858906" cy="684009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</a:t>
            </a:r>
            <a:endParaRPr lang="fr-FR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9" name="Espace réservé du numéro de diapositive 198">
            <a:extLst>
              <a:ext uri="{FF2B5EF4-FFF2-40B4-BE49-F238E27FC236}">
                <a16:creationId xmlns:a16="http://schemas.microsoft.com/office/drawing/2014/main" id="{2B882099-FA1A-6CCF-02DE-06DC96B5253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6</a:t>
            </a:fld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EA9377-E2CA-E296-346E-9945EF5A7A3D}"/>
              </a:ext>
            </a:extLst>
          </p:cNvPr>
          <p:cNvSpPr txBox="1"/>
          <p:nvPr/>
        </p:nvSpPr>
        <p:spPr>
          <a:xfrm>
            <a:off x="2769840" y="4395988"/>
            <a:ext cx="1001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 </a:t>
            </a:r>
            <a:r>
              <a:rPr lang="fr-FR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resin</a:t>
            </a:r>
            <a:endParaRPr lang="fr-FR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082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/>
          <p:cNvSpPr>
            <a:spLocks noGrp="1"/>
          </p:cNvSpPr>
          <p:nvPr>
            <p:ph type="body" sz="quarter" idx="4294967295"/>
          </p:nvPr>
        </p:nvSpPr>
        <p:spPr>
          <a:xfrm>
            <a:off x="658673" y="891335"/>
            <a:ext cx="6106177" cy="108267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 steps of capillary coating</a:t>
            </a:r>
          </a:p>
        </p:txBody>
      </p:sp>
      <p:grpSp>
        <p:nvGrpSpPr>
          <p:cNvPr id="4" name="Groupe 14"/>
          <p:cNvGrpSpPr/>
          <p:nvPr/>
        </p:nvGrpSpPr>
        <p:grpSpPr>
          <a:xfrm>
            <a:off x="4007768" y="2958604"/>
            <a:ext cx="3091532" cy="3312368"/>
            <a:chOff x="2483768" y="1988840"/>
            <a:chExt cx="3888432" cy="3888432"/>
          </a:xfrm>
        </p:grpSpPr>
        <p:sp>
          <p:nvSpPr>
            <p:cNvPr id="5" name="Rectangle 4"/>
            <p:cNvSpPr/>
            <p:nvPr/>
          </p:nvSpPr>
          <p:spPr>
            <a:xfrm>
              <a:off x="3419872" y="2564904"/>
              <a:ext cx="2016224" cy="33123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483768" y="1988840"/>
              <a:ext cx="3888432" cy="7200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" name="Connecteur droit 6"/>
            <p:cNvCxnSpPr/>
            <p:nvPr/>
          </p:nvCxnSpPr>
          <p:spPr>
            <a:xfrm>
              <a:off x="2483768" y="2708920"/>
              <a:ext cx="936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>
            <a:xfrm>
              <a:off x="3419872" y="2708920"/>
              <a:ext cx="0" cy="316835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3419872" y="5877272"/>
              <a:ext cx="201622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>
              <a:off x="5436096" y="2708920"/>
              <a:ext cx="0" cy="316835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>
              <a:off x="5436096" y="2708920"/>
              <a:ext cx="936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ZoneTexte 11"/>
          <p:cNvSpPr txBox="1"/>
          <p:nvPr/>
        </p:nvSpPr>
        <p:spPr>
          <a:xfrm>
            <a:off x="7921678" y="2472686"/>
            <a:ext cx="1944216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Evolution monitoring of the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polymer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solution in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temperature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(camera)</a:t>
            </a:r>
            <a:endParaRPr lang="fr-FR" dirty="0">
              <a:solidFill>
                <a:srgbClr val="00009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001862" y="1992010"/>
            <a:ext cx="1584176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Pore ​​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filling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spin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2738555" y="2656341"/>
            <a:ext cx="1098183" cy="6045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à coins arrondis 23">
            <a:extLst>
              <a:ext uri="{FF2B5EF4-FFF2-40B4-BE49-F238E27FC236}">
                <a16:creationId xmlns:a16="http://schemas.microsoft.com/office/drawing/2014/main" id="{9BDD2306-BC6C-8750-3F12-8855CE8A2D60}"/>
              </a:ext>
            </a:extLst>
          </p:cNvPr>
          <p:cNvSpPr/>
          <p:nvPr/>
        </p:nvSpPr>
        <p:spPr>
          <a:xfrm>
            <a:off x="5163884" y="8611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TiO</a:t>
            </a:r>
            <a:r>
              <a:rPr lang="fr-FR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 à coins arrondis 25">
            <a:extLst>
              <a:ext uri="{FF2B5EF4-FFF2-40B4-BE49-F238E27FC236}">
                <a16:creationId xmlns:a16="http://schemas.microsoft.com/office/drawing/2014/main" id="{066082BF-26D0-48B2-8C84-1007B2C5DBEE}"/>
              </a:ext>
            </a:extLst>
          </p:cNvPr>
          <p:cNvSpPr/>
          <p:nvPr/>
        </p:nvSpPr>
        <p:spPr>
          <a:xfrm>
            <a:off x="9060029" y="85727"/>
            <a:ext cx="2160000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25" name="Rectangle à coins arrondis 24">
            <a:extLst>
              <a:ext uri="{FF2B5EF4-FFF2-40B4-BE49-F238E27FC236}">
                <a16:creationId xmlns:a16="http://schemas.microsoft.com/office/drawing/2014/main" id="{F9EB764C-C195-8042-0A7F-8B2B7EE55B57}"/>
              </a:ext>
            </a:extLst>
          </p:cNvPr>
          <p:cNvSpPr/>
          <p:nvPr/>
        </p:nvSpPr>
        <p:spPr>
          <a:xfrm>
            <a:off x="7113417" y="7877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3D-electrodes performances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Rectangle à coins arrondis 19">
            <a:extLst>
              <a:ext uri="{FF2B5EF4-FFF2-40B4-BE49-F238E27FC236}">
                <a16:creationId xmlns:a16="http://schemas.microsoft.com/office/drawing/2014/main" id="{878CBC75-3017-05C2-25BE-91B56A819996}"/>
              </a:ext>
            </a:extLst>
          </p:cNvPr>
          <p:cNvSpPr/>
          <p:nvPr/>
        </p:nvSpPr>
        <p:spPr>
          <a:xfrm>
            <a:off x="945309" y="85727"/>
            <a:ext cx="2183314" cy="667165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7" name="Groupe 63">
            <a:extLst>
              <a:ext uri="{FF2B5EF4-FFF2-40B4-BE49-F238E27FC236}">
                <a16:creationId xmlns:a16="http://schemas.microsoft.com/office/drawing/2014/main" id="{93007666-969F-6E15-AC28-8063E935A1B9}"/>
              </a:ext>
            </a:extLst>
          </p:cNvPr>
          <p:cNvGrpSpPr/>
          <p:nvPr/>
        </p:nvGrpSpPr>
        <p:grpSpPr>
          <a:xfrm>
            <a:off x="2586038" y="2472687"/>
            <a:ext cx="5184583" cy="3798286"/>
            <a:chOff x="829720" y="1412776"/>
            <a:chExt cx="6251090" cy="446449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521C9DB-44B5-DA77-8454-53EA8559D264}"/>
                </a:ext>
              </a:extLst>
            </p:cNvPr>
            <p:cNvSpPr/>
            <p:nvPr/>
          </p:nvSpPr>
          <p:spPr>
            <a:xfrm>
              <a:off x="3419872" y="2564904"/>
              <a:ext cx="2016224" cy="33123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3EFFF24B-3FDD-1FF6-D6DA-985B34D58A35}"/>
                </a:ext>
              </a:extLst>
            </p:cNvPr>
            <p:cNvCxnSpPr/>
            <p:nvPr/>
          </p:nvCxnSpPr>
          <p:spPr>
            <a:xfrm>
              <a:off x="2483768" y="2708920"/>
              <a:ext cx="936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001BFCB0-00B2-0521-5728-D7675DAA6D8B}"/>
                </a:ext>
              </a:extLst>
            </p:cNvPr>
            <p:cNvCxnSpPr/>
            <p:nvPr/>
          </p:nvCxnSpPr>
          <p:spPr>
            <a:xfrm>
              <a:off x="3419872" y="2708920"/>
              <a:ext cx="0" cy="316835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79581D3D-2D62-907D-0743-29C878094B80}"/>
                </a:ext>
              </a:extLst>
            </p:cNvPr>
            <p:cNvCxnSpPr/>
            <p:nvPr/>
          </p:nvCxnSpPr>
          <p:spPr>
            <a:xfrm>
              <a:off x="3419872" y="5877272"/>
              <a:ext cx="201622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2060422D-C182-281F-738E-B2238D1BB5FA}"/>
                </a:ext>
              </a:extLst>
            </p:cNvPr>
            <p:cNvCxnSpPr/>
            <p:nvPr/>
          </p:nvCxnSpPr>
          <p:spPr>
            <a:xfrm>
              <a:off x="5436096" y="2708920"/>
              <a:ext cx="0" cy="316835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6952F185-84DA-91C6-F27B-D786C59609B7}"/>
                </a:ext>
              </a:extLst>
            </p:cNvPr>
            <p:cNvCxnSpPr/>
            <p:nvPr/>
          </p:nvCxnSpPr>
          <p:spPr>
            <a:xfrm>
              <a:off x="5436096" y="2708920"/>
              <a:ext cx="936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BE459CA-5ADE-4893-29E4-6F6FF279227F}"/>
                </a:ext>
              </a:extLst>
            </p:cNvPr>
            <p:cNvSpPr/>
            <p:nvPr/>
          </p:nvSpPr>
          <p:spPr>
            <a:xfrm>
              <a:off x="2483768" y="1988840"/>
              <a:ext cx="3888432" cy="7200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E240C217-25F9-6753-A6ED-6EAFC05115B0}"/>
                </a:ext>
              </a:extLst>
            </p:cNvPr>
            <p:cNvSpPr/>
            <p:nvPr/>
          </p:nvSpPr>
          <p:spPr>
            <a:xfrm>
              <a:off x="3275856" y="1412776"/>
              <a:ext cx="2304256" cy="7920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AFD3F11-1A00-2C3C-C73D-FF4A1FBB4739}"/>
                </a:ext>
              </a:extLst>
            </p:cNvPr>
            <p:cNvSpPr/>
            <p:nvPr/>
          </p:nvSpPr>
          <p:spPr>
            <a:xfrm>
              <a:off x="5148064" y="1844824"/>
              <a:ext cx="504056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B7BEDFE-EC1E-EF9D-0202-7172BAF038CE}"/>
                </a:ext>
              </a:extLst>
            </p:cNvPr>
            <p:cNvSpPr/>
            <p:nvPr/>
          </p:nvSpPr>
          <p:spPr>
            <a:xfrm>
              <a:off x="3275856" y="1844824"/>
              <a:ext cx="504056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E65CFA4A-ED1A-CD0D-2A5C-A8F78DB6A1C2}"/>
                </a:ext>
              </a:extLst>
            </p:cNvPr>
            <p:cNvSpPr/>
            <p:nvPr/>
          </p:nvSpPr>
          <p:spPr>
            <a:xfrm>
              <a:off x="5220072" y="1988840"/>
              <a:ext cx="792088" cy="28803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14EEF08C-3F5E-2C9D-521A-34E5773BBDA2}"/>
                </a:ext>
              </a:extLst>
            </p:cNvPr>
            <p:cNvSpPr/>
            <p:nvPr/>
          </p:nvSpPr>
          <p:spPr>
            <a:xfrm>
              <a:off x="2843808" y="1988840"/>
              <a:ext cx="792088" cy="28803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24392B67-9D52-6015-20AB-F9FD8EDD18A7}"/>
                </a:ext>
              </a:extLst>
            </p:cNvPr>
            <p:cNvCxnSpPr/>
            <p:nvPr/>
          </p:nvCxnSpPr>
          <p:spPr>
            <a:xfrm>
              <a:off x="2987824" y="2031021"/>
              <a:ext cx="0" cy="677899"/>
            </a:xfrm>
            <a:prstGeom prst="straightConnector1">
              <a:avLst/>
            </a:prstGeom>
            <a:ln w="508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8FF14919-F1D8-4D42-4FB8-59EAEBBA7BD4}"/>
                </a:ext>
              </a:extLst>
            </p:cNvPr>
            <p:cNvCxnSpPr/>
            <p:nvPr/>
          </p:nvCxnSpPr>
          <p:spPr>
            <a:xfrm>
              <a:off x="4427984" y="2420888"/>
              <a:ext cx="0" cy="3168352"/>
            </a:xfrm>
            <a:prstGeom prst="straightConnector1">
              <a:avLst/>
            </a:prstGeom>
            <a:ln w="508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B4808537-6273-EAD9-560B-8B7F470177FD}"/>
                </a:ext>
              </a:extLst>
            </p:cNvPr>
            <p:cNvSpPr txBox="1"/>
            <p:nvPr/>
          </p:nvSpPr>
          <p:spPr>
            <a:xfrm>
              <a:off x="5735358" y="3429000"/>
              <a:ext cx="1345452" cy="43811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Removal</a:t>
              </a:r>
            </a:p>
          </p:txBody>
        </p:sp>
        <p:cxnSp>
          <p:nvCxnSpPr>
            <p:cNvPr id="43" name="Connecteur droit avec flèche 42">
              <a:extLst>
                <a:ext uri="{FF2B5EF4-FFF2-40B4-BE49-F238E27FC236}">
                  <a16:creationId xmlns:a16="http://schemas.microsoft.com/office/drawing/2014/main" id="{4957429D-9171-5316-AC31-EA2D494252FA}"/>
                </a:ext>
              </a:extLst>
            </p:cNvPr>
            <p:cNvCxnSpPr/>
            <p:nvPr/>
          </p:nvCxnSpPr>
          <p:spPr>
            <a:xfrm>
              <a:off x="5868144" y="2031021"/>
              <a:ext cx="0" cy="677899"/>
            </a:xfrm>
            <a:prstGeom prst="straightConnector1">
              <a:avLst/>
            </a:prstGeom>
            <a:ln w="508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FAA14F27-BBE5-1A51-C3FC-194C6365FAF4}"/>
                </a:ext>
              </a:extLst>
            </p:cNvPr>
            <p:cNvCxnSpPr/>
            <p:nvPr/>
          </p:nvCxnSpPr>
          <p:spPr>
            <a:xfrm>
              <a:off x="3707904" y="2636912"/>
              <a:ext cx="144016" cy="2880320"/>
            </a:xfrm>
            <a:prstGeom prst="straightConnector1">
              <a:avLst/>
            </a:prstGeom>
            <a:ln w="508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avec flèche 44">
              <a:extLst>
                <a:ext uri="{FF2B5EF4-FFF2-40B4-BE49-F238E27FC236}">
                  <a16:creationId xmlns:a16="http://schemas.microsoft.com/office/drawing/2014/main" id="{6E2995FC-6E70-01AE-1190-A419BD8C31E6}"/>
                </a:ext>
              </a:extLst>
            </p:cNvPr>
            <p:cNvCxnSpPr/>
            <p:nvPr/>
          </p:nvCxnSpPr>
          <p:spPr>
            <a:xfrm flipH="1" flipV="1">
              <a:off x="3419872" y="2276872"/>
              <a:ext cx="216024" cy="216024"/>
            </a:xfrm>
            <a:prstGeom prst="straightConnector1">
              <a:avLst/>
            </a:prstGeom>
            <a:ln w="50800">
              <a:solidFill>
                <a:srgbClr val="00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avec flèche 45">
              <a:extLst>
                <a:ext uri="{FF2B5EF4-FFF2-40B4-BE49-F238E27FC236}">
                  <a16:creationId xmlns:a16="http://schemas.microsoft.com/office/drawing/2014/main" id="{67BEC9E6-6871-60E7-A866-64073CBD8593}"/>
                </a:ext>
              </a:extLst>
            </p:cNvPr>
            <p:cNvCxnSpPr/>
            <p:nvPr/>
          </p:nvCxnSpPr>
          <p:spPr>
            <a:xfrm flipV="1">
              <a:off x="3131840" y="2564904"/>
              <a:ext cx="360040" cy="64807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4C06E214-2938-7B39-F9C4-9D9E43FF5A7B}"/>
                </a:ext>
              </a:extLst>
            </p:cNvPr>
            <p:cNvCxnSpPr/>
            <p:nvPr/>
          </p:nvCxnSpPr>
          <p:spPr>
            <a:xfrm flipH="1">
              <a:off x="5004048" y="2636912"/>
              <a:ext cx="144016" cy="2880320"/>
            </a:xfrm>
            <a:prstGeom prst="straightConnector1">
              <a:avLst/>
            </a:prstGeom>
            <a:ln w="508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avec flèche 47">
              <a:extLst>
                <a:ext uri="{FF2B5EF4-FFF2-40B4-BE49-F238E27FC236}">
                  <a16:creationId xmlns:a16="http://schemas.microsoft.com/office/drawing/2014/main" id="{7C4A4725-1C01-693D-F4E7-67DD6FDB0838}"/>
                </a:ext>
              </a:extLst>
            </p:cNvPr>
            <p:cNvCxnSpPr/>
            <p:nvPr/>
          </p:nvCxnSpPr>
          <p:spPr>
            <a:xfrm flipV="1">
              <a:off x="5220072" y="2276872"/>
              <a:ext cx="216024" cy="216024"/>
            </a:xfrm>
            <a:prstGeom prst="straightConnector1">
              <a:avLst/>
            </a:prstGeom>
            <a:ln w="50800">
              <a:solidFill>
                <a:srgbClr val="00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avec flèche 48">
              <a:extLst>
                <a:ext uri="{FF2B5EF4-FFF2-40B4-BE49-F238E27FC236}">
                  <a16:creationId xmlns:a16="http://schemas.microsoft.com/office/drawing/2014/main" id="{2773D410-BF02-2292-C7C6-3EB251B1C52D}"/>
                </a:ext>
              </a:extLst>
            </p:cNvPr>
            <p:cNvCxnSpPr>
              <a:cxnSpLocks/>
              <a:stCxn id="42" idx="1"/>
            </p:cNvCxnSpPr>
            <p:nvPr/>
          </p:nvCxnSpPr>
          <p:spPr>
            <a:xfrm flipH="1">
              <a:off x="5375320" y="3648055"/>
              <a:ext cx="360037" cy="6897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80CC6CC9-7A96-F268-6989-125B0A7EDA71}"/>
                </a:ext>
              </a:extLst>
            </p:cNvPr>
            <p:cNvSpPr txBox="1"/>
            <p:nvPr/>
          </p:nvSpPr>
          <p:spPr>
            <a:xfrm>
              <a:off x="829720" y="3212976"/>
              <a:ext cx="2304256" cy="75969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Low </a:t>
              </a:r>
              <a:r>
                <a:rPr lang="fr-FR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internal</a:t>
              </a:r>
              <a:r>
                <a:rPr lang="fr-FR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fr-FR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constraints</a:t>
              </a:r>
              <a:endPara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82" name="Rectangle à coins arrondis 25">
            <a:extLst>
              <a:ext uri="{FF2B5EF4-FFF2-40B4-BE49-F238E27FC236}">
                <a16:creationId xmlns:a16="http://schemas.microsoft.com/office/drawing/2014/main" id="{A7D3E770-A4D4-D6A8-2E38-084A3D4133FF}"/>
              </a:ext>
            </a:extLst>
          </p:cNvPr>
          <p:cNvSpPr/>
          <p:nvPr/>
        </p:nvSpPr>
        <p:spPr>
          <a:xfrm>
            <a:off x="3251895" y="85727"/>
            <a:ext cx="1858906" cy="684009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</a:t>
            </a:r>
            <a:endParaRPr lang="fr-FR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3" name="Espace réservé du numéro de diapositive 82">
            <a:extLst>
              <a:ext uri="{FF2B5EF4-FFF2-40B4-BE49-F238E27FC236}">
                <a16:creationId xmlns:a16="http://schemas.microsoft.com/office/drawing/2014/main" id="{2DABB80A-4B39-EB0F-58AD-833E69E7687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7</a:t>
            </a:fld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EEA6D87-85DD-9870-DDB3-3808250E9C6A}"/>
              </a:ext>
            </a:extLst>
          </p:cNvPr>
          <p:cNvSpPr txBox="1"/>
          <p:nvPr/>
        </p:nvSpPr>
        <p:spPr>
          <a:xfrm>
            <a:off x="4408117" y="1679694"/>
            <a:ext cx="2476178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Polymerization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at room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temperature</a:t>
            </a:r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138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ZoneTexte 35"/>
          <p:cNvSpPr txBox="1"/>
          <p:nvPr/>
        </p:nvSpPr>
        <p:spPr>
          <a:xfrm>
            <a:off x="8425259" y="3262755"/>
            <a:ext cx="2876899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Thermal </a:t>
            </a:r>
            <a:r>
              <a:rPr lang="fr-FR" dirty="0" err="1">
                <a:solidFill>
                  <a:schemeClr val="tx1"/>
                </a:solidFill>
              </a:rPr>
              <a:t>decomposition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after</a:t>
            </a:r>
            <a:r>
              <a:rPr lang="fr-FR" dirty="0">
                <a:solidFill>
                  <a:schemeClr val="tx1"/>
                </a:solidFill>
              </a:rPr>
              <a:t> 40 min</a:t>
            </a:r>
          </a:p>
        </p:txBody>
      </p:sp>
      <p:grpSp>
        <p:nvGrpSpPr>
          <p:cNvPr id="45" name="Groupe 115">
            <a:extLst>
              <a:ext uri="{FF2B5EF4-FFF2-40B4-BE49-F238E27FC236}">
                <a16:creationId xmlns:a16="http://schemas.microsoft.com/office/drawing/2014/main" id="{60F620CB-6904-9C8C-D660-7FB8F237EF12}"/>
              </a:ext>
            </a:extLst>
          </p:cNvPr>
          <p:cNvGrpSpPr/>
          <p:nvPr/>
        </p:nvGrpSpPr>
        <p:grpSpPr>
          <a:xfrm>
            <a:off x="990585" y="2493466"/>
            <a:ext cx="7220006" cy="3185658"/>
            <a:chOff x="-176490" y="2204864"/>
            <a:chExt cx="8842391" cy="3672408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D84FE75-7E82-0D3C-2F31-7DA99DB0189A}"/>
                </a:ext>
              </a:extLst>
            </p:cNvPr>
            <p:cNvSpPr/>
            <p:nvPr/>
          </p:nvSpPr>
          <p:spPr>
            <a:xfrm>
              <a:off x="3419872" y="2564904"/>
              <a:ext cx="2016224" cy="33123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FE2E7C8A-E75A-802C-5386-965F2F654D8C}"/>
                </a:ext>
              </a:extLst>
            </p:cNvPr>
            <p:cNvCxnSpPr/>
            <p:nvPr/>
          </p:nvCxnSpPr>
          <p:spPr>
            <a:xfrm>
              <a:off x="3419872" y="5877272"/>
              <a:ext cx="201622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73A03E3-0CCC-26AF-F448-4D6FB0B675D8}"/>
                </a:ext>
              </a:extLst>
            </p:cNvPr>
            <p:cNvSpPr/>
            <p:nvPr/>
          </p:nvSpPr>
          <p:spPr>
            <a:xfrm>
              <a:off x="2483768" y="2348880"/>
              <a:ext cx="3888432" cy="3600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51C28EDB-67DD-B8C7-D39C-4422D92955D7}"/>
                </a:ext>
              </a:extLst>
            </p:cNvPr>
            <p:cNvSpPr/>
            <p:nvPr/>
          </p:nvSpPr>
          <p:spPr>
            <a:xfrm>
              <a:off x="3976936" y="2362130"/>
              <a:ext cx="909600" cy="28429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FC7DAC7-DD13-A66D-3386-261E2590252E}"/>
                </a:ext>
              </a:extLst>
            </p:cNvPr>
            <p:cNvSpPr/>
            <p:nvPr/>
          </p:nvSpPr>
          <p:spPr>
            <a:xfrm>
              <a:off x="3635896" y="2204864"/>
              <a:ext cx="1656184" cy="1368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10CDFA05-DAA0-3AA3-8758-84EA06FFF40B}"/>
                </a:ext>
              </a:extLst>
            </p:cNvPr>
            <p:cNvSpPr/>
            <p:nvPr/>
          </p:nvSpPr>
          <p:spPr>
            <a:xfrm>
              <a:off x="4865780" y="2348880"/>
              <a:ext cx="792088" cy="23042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6FA015FA-725E-9202-9A57-C8547BD4778B}"/>
                </a:ext>
              </a:extLst>
            </p:cNvPr>
            <p:cNvSpPr/>
            <p:nvPr/>
          </p:nvSpPr>
          <p:spPr>
            <a:xfrm>
              <a:off x="3190596" y="2348880"/>
              <a:ext cx="792088" cy="23042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96A3D0A-480E-3E83-2121-9234077CBFD4}"/>
                </a:ext>
              </a:extLst>
            </p:cNvPr>
            <p:cNvSpPr/>
            <p:nvPr/>
          </p:nvSpPr>
          <p:spPr>
            <a:xfrm>
              <a:off x="5455096" y="2722172"/>
              <a:ext cx="504056" cy="1800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5774BD2F-E980-5111-1B1A-FED020A90AF9}"/>
                </a:ext>
              </a:extLst>
            </p:cNvPr>
            <p:cNvSpPr/>
            <p:nvPr/>
          </p:nvSpPr>
          <p:spPr>
            <a:xfrm>
              <a:off x="2915816" y="2708920"/>
              <a:ext cx="504056" cy="19442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7CCFC8D2-F2B1-1E69-9FC4-3027227F2A7F}"/>
                </a:ext>
              </a:extLst>
            </p:cNvPr>
            <p:cNvCxnSpPr/>
            <p:nvPr/>
          </p:nvCxnSpPr>
          <p:spPr>
            <a:xfrm>
              <a:off x="3419872" y="2708920"/>
              <a:ext cx="0" cy="316835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D9E4F98D-3F41-7797-2963-377581E3EC77}"/>
                </a:ext>
              </a:extLst>
            </p:cNvPr>
            <p:cNvCxnSpPr/>
            <p:nvPr/>
          </p:nvCxnSpPr>
          <p:spPr>
            <a:xfrm>
              <a:off x="2483768" y="2708920"/>
              <a:ext cx="936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89DCB0BC-1309-FDE9-2404-7C55823F03F0}"/>
                </a:ext>
              </a:extLst>
            </p:cNvPr>
            <p:cNvCxnSpPr/>
            <p:nvPr/>
          </p:nvCxnSpPr>
          <p:spPr>
            <a:xfrm>
              <a:off x="5436096" y="2708920"/>
              <a:ext cx="936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E37A8B76-F33A-2B5B-6786-C557453A84C8}"/>
                </a:ext>
              </a:extLst>
            </p:cNvPr>
            <p:cNvCxnSpPr/>
            <p:nvPr/>
          </p:nvCxnSpPr>
          <p:spPr>
            <a:xfrm>
              <a:off x="5436096" y="2708920"/>
              <a:ext cx="0" cy="316835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>
              <a:extLst>
                <a:ext uri="{FF2B5EF4-FFF2-40B4-BE49-F238E27FC236}">
                  <a16:creationId xmlns:a16="http://schemas.microsoft.com/office/drawing/2014/main" id="{C3CA8D3D-314A-0255-7698-E072CE4996CF}"/>
                </a:ext>
              </a:extLst>
            </p:cNvPr>
            <p:cNvCxnSpPr/>
            <p:nvPr/>
          </p:nvCxnSpPr>
          <p:spPr>
            <a:xfrm>
              <a:off x="2987824" y="2420888"/>
              <a:ext cx="0" cy="288032"/>
            </a:xfrm>
            <a:prstGeom prst="straightConnector1">
              <a:avLst/>
            </a:prstGeom>
            <a:ln w="508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avec flèche 59">
              <a:extLst>
                <a:ext uri="{FF2B5EF4-FFF2-40B4-BE49-F238E27FC236}">
                  <a16:creationId xmlns:a16="http://schemas.microsoft.com/office/drawing/2014/main" id="{B60C964C-1EBD-20EB-79E2-3F45C0C633AC}"/>
                </a:ext>
              </a:extLst>
            </p:cNvPr>
            <p:cNvCxnSpPr>
              <a:cxnSpLocks/>
              <a:stCxn id="49" idx="4"/>
            </p:cNvCxnSpPr>
            <p:nvPr/>
          </p:nvCxnSpPr>
          <p:spPr>
            <a:xfrm flipH="1">
              <a:off x="4427984" y="5205074"/>
              <a:ext cx="3751" cy="600190"/>
            </a:xfrm>
            <a:prstGeom prst="straightConnector1">
              <a:avLst/>
            </a:prstGeom>
            <a:ln w="508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avec flèche 60">
              <a:extLst>
                <a:ext uri="{FF2B5EF4-FFF2-40B4-BE49-F238E27FC236}">
                  <a16:creationId xmlns:a16="http://schemas.microsoft.com/office/drawing/2014/main" id="{1D3E1A6B-76E0-E16F-B9B7-6FA50F0A0707}"/>
                </a:ext>
              </a:extLst>
            </p:cNvPr>
            <p:cNvCxnSpPr/>
            <p:nvPr/>
          </p:nvCxnSpPr>
          <p:spPr>
            <a:xfrm>
              <a:off x="5868144" y="2420888"/>
              <a:ext cx="0" cy="288032"/>
            </a:xfrm>
            <a:prstGeom prst="straightConnector1">
              <a:avLst/>
            </a:prstGeom>
            <a:ln w="508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avec flèche 61">
              <a:extLst>
                <a:ext uri="{FF2B5EF4-FFF2-40B4-BE49-F238E27FC236}">
                  <a16:creationId xmlns:a16="http://schemas.microsoft.com/office/drawing/2014/main" id="{66E4097D-F048-DFAE-D978-4A1654817D06}"/>
                </a:ext>
              </a:extLst>
            </p:cNvPr>
            <p:cNvCxnSpPr/>
            <p:nvPr/>
          </p:nvCxnSpPr>
          <p:spPr>
            <a:xfrm flipH="1">
              <a:off x="3491880" y="3284984"/>
              <a:ext cx="360040" cy="144016"/>
            </a:xfrm>
            <a:prstGeom prst="straightConnector1">
              <a:avLst/>
            </a:prstGeom>
            <a:ln w="508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cteur droit avec flèche 63">
              <a:extLst>
                <a:ext uri="{FF2B5EF4-FFF2-40B4-BE49-F238E27FC236}">
                  <a16:creationId xmlns:a16="http://schemas.microsoft.com/office/drawing/2014/main" id="{82E93222-B00B-3A15-2926-4BF23BB3B608}"/>
                </a:ext>
              </a:extLst>
            </p:cNvPr>
            <p:cNvCxnSpPr/>
            <p:nvPr/>
          </p:nvCxnSpPr>
          <p:spPr>
            <a:xfrm>
              <a:off x="3851920" y="5229200"/>
              <a:ext cx="72008" cy="576064"/>
            </a:xfrm>
            <a:prstGeom prst="straightConnector1">
              <a:avLst/>
            </a:prstGeom>
            <a:ln w="508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2EC1281E-B5CE-235A-C0E5-506333482370}"/>
                </a:ext>
              </a:extLst>
            </p:cNvPr>
            <p:cNvSpPr txBox="1"/>
            <p:nvPr/>
          </p:nvSpPr>
          <p:spPr>
            <a:xfrm>
              <a:off x="-176490" y="3274897"/>
              <a:ext cx="2419749" cy="745087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/>
                <a:t>Strong </a:t>
              </a:r>
              <a:r>
                <a:rPr lang="fr-FR" dirty="0" err="1"/>
                <a:t>internal</a:t>
              </a:r>
              <a:r>
                <a:rPr lang="fr-FR" dirty="0"/>
                <a:t> </a:t>
              </a:r>
              <a:r>
                <a:rPr lang="fr-FR" dirty="0" err="1"/>
                <a:t>constraints</a:t>
              </a:r>
              <a:endParaRPr lang="fr-FR" dirty="0"/>
            </a:p>
          </p:txBody>
        </p:sp>
        <p:cxnSp>
          <p:nvCxnSpPr>
            <p:cNvPr id="66" name="Connecteur droit avec flèche 65">
              <a:extLst>
                <a:ext uri="{FF2B5EF4-FFF2-40B4-BE49-F238E27FC236}">
                  <a16:creationId xmlns:a16="http://schemas.microsoft.com/office/drawing/2014/main" id="{1658A1C2-7BBF-BF92-F7AA-33685DBB2BD1}"/>
                </a:ext>
              </a:extLst>
            </p:cNvPr>
            <p:cNvCxnSpPr/>
            <p:nvPr/>
          </p:nvCxnSpPr>
          <p:spPr>
            <a:xfrm>
              <a:off x="5004048" y="3284984"/>
              <a:ext cx="360040" cy="144016"/>
            </a:xfrm>
            <a:prstGeom prst="straightConnector1">
              <a:avLst/>
            </a:prstGeom>
            <a:ln w="508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avec flèche 66">
              <a:extLst>
                <a:ext uri="{FF2B5EF4-FFF2-40B4-BE49-F238E27FC236}">
                  <a16:creationId xmlns:a16="http://schemas.microsoft.com/office/drawing/2014/main" id="{24EE7B80-23C2-6EBA-6B41-C1AE9B92BC32}"/>
                </a:ext>
              </a:extLst>
            </p:cNvPr>
            <p:cNvCxnSpPr>
              <a:cxnSpLocks/>
            </p:cNvCxnSpPr>
            <p:nvPr/>
          </p:nvCxnSpPr>
          <p:spPr>
            <a:xfrm>
              <a:off x="2543534" y="4081099"/>
              <a:ext cx="1236378" cy="64404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avec flèche 67">
              <a:extLst>
                <a:ext uri="{FF2B5EF4-FFF2-40B4-BE49-F238E27FC236}">
                  <a16:creationId xmlns:a16="http://schemas.microsoft.com/office/drawing/2014/main" id="{E60AB31E-FEEE-AEAB-CAEB-15A742B73666}"/>
                </a:ext>
              </a:extLst>
            </p:cNvPr>
            <p:cNvCxnSpPr/>
            <p:nvPr/>
          </p:nvCxnSpPr>
          <p:spPr>
            <a:xfrm flipH="1" flipV="1">
              <a:off x="3707904" y="4149080"/>
              <a:ext cx="144016" cy="864096"/>
            </a:xfrm>
            <a:prstGeom prst="straightConnector1">
              <a:avLst/>
            </a:prstGeom>
            <a:ln w="76200">
              <a:solidFill>
                <a:srgbClr val="00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avec flèche 68">
              <a:extLst>
                <a:ext uri="{FF2B5EF4-FFF2-40B4-BE49-F238E27FC236}">
                  <a16:creationId xmlns:a16="http://schemas.microsoft.com/office/drawing/2014/main" id="{BA6B70A3-59D9-F526-5CF9-09877219DA56}"/>
                </a:ext>
              </a:extLst>
            </p:cNvPr>
            <p:cNvCxnSpPr/>
            <p:nvPr/>
          </p:nvCxnSpPr>
          <p:spPr>
            <a:xfrm flipH="1">
              <a:off x="4932040" y="5229200"/>
              <a:ext cx="72008" cy="576064"/>
            </a:xfrm>
            <a:prstGeom prst="straightConnector1">
              <a:avLst/>
            </a:prstGeom>
            <a:ln w="508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avec flèche 69">
              <a:extLst>
                <a:ext uri="{FF2B5EF4-FFF2-40B4-BE49-F238E27FC236}">
                  <a16:creationId xmlns:a16="http://schemas.microsoft.com/office/drawing/2014/main" id="{B801C583-8205-3F62-3043-4DAF7C31CA7F}"/>
                </a:ext>
              </a:extLst>
            </p:cNvPr>
            <p:cNvCxnSpPr/>
            <p:nvPr/>
          </p:nvCxnSpPr>
          <p:spPr>
            <a:xfrm flipV="1">
              <a:off x="5004048" y="4149080"/>
              <a:ext cx="144016" cy="864096"/>
            </a:xfrm>
            <a:prstGeom prst="straightConnector1">
              <a:avLst/>
            </a:prstGeom>
            <a:ln w="76200">
              <a:solidFill>
                <a:srgbClr val="00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066A2C10-F9DB-7487-E736-EA90C78706D1}"/>
                </a:ext>
              </a:extLst>
            </p:cNvPr>
            <p:cNvSpPr txBox="1"/>
            <p:nvPr/>
          </p:nvSpPr>
          <p:spPr>
            <a:xfrm>
              <a:off x="6193144" y="4389337"/>
              <a:ext cx="2472757" cy="74508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err="1"/>
                <a:t>Preferential</a:t>
              </a:r>
              <a:r>
                <a:rPr lang="fr-FR" dirty="0"/>
                <a:t> fracture zone</a:t>
              </a:r>
            </a:p>
          </p:txBody>
        </p:sp>
        <p:cxnSp>
          <p:nvCxnSpPr>
            <p:cNvPr id="74" name="Connecteur droit avec flèche 73">
              <a:extLst>
                <a:ext uri="{FF2B5EF4-FFF2-40B4-BE49-F238E27FC236}">
                  <a16:creationId xmlns:a16="http://schemas.microsoft.com/office/drawing/2014/main" id="{E6BE8C71-520E-5A44-1F10-3431DA723959}"/>
                </a:ext>
              </a:extLst>
            </p:cNvPr>
            <p:cNvCxnSpPr>
              <a:cxnSpLocks/>
              <a:stCxn id="73" idx="1"/>
            </p:cNvCxnSpPr>
            <p:nvPr/>
          </p:nvCxnSpPr>
          <p:spPr>
            <a:xfrm flipH="1">
              <a:off x="5590576" y="4761881"/>
              <a:ext cx="602568" cy="32491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Espace réservé du texte 15">
            <a:extLst>
              <a:ext uri="{FF2B5EF4-FFF2-40B4-BE49-F238E27FC236}">
                <a16:creationId xmlns:a16="http://schemas.microsoft.com/office/drawing/2014/main" id="{FD5697F3-E80A-4E21-213E-FBA67D30159C}"/>
              </a:ext>
            </a:extLst>
          </p:cNvPr>
          <p:cNvSpPr txBox="1">
            <a:spLocks/>
          </p:cNvSpPr>
          <p:nvPr/>
        </p:nvSpPr>
        <p:spPr>
          <a:xfrm>
            <a:off x="687375" y="980256"/>
            <a:ext cx="6106177" cy="646331"/>
          </a:xfrm>
          <a:prstGeom prst="rect">
            <a:avLst/>
          </a:prstGeom>
        </p:spPr>
        <p:txBody>
          <a:bodyPr/>
          <a:lstStyle>
            <a:lvl1pPr marL="457200" indent="-457200" algn="l" defTabSz="457200" rtl="0" eaLnBrk="1" latinLnBrk="0" hangingPunct="1">
              <a:spcBef>
                <a:spcPct val="20000"/>
              </a:spcBef>
              <a:buClr>
                <a:srgbClr val="00008B"/>
              </a:buClr>
              <a:buFont typeface="LucidaGrande" charset="0"/>
              <a:buChar char="○"/>
              <a:defRPr sz="3200" kern="1200">
                <a:solidFill>
                  <a:srgbClr val="00008B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00008B"/>
              </a:buClr>
              <a:buFont typeface="Courier New" charset="0"/>
              <a:buChar char="o"/>
              <a:defRPr sz="2800" kern="1200">
                <a:solidFill>
                  <a:srgbClr val="00008B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01F3E5"/>
              </a:buClr>
              <a:buFont typeface="Arial" charset="0"/>
              <a:buChar char="•"/>
              <a:defRPr sz="2400" kern="1200">
                <a:solidFill>
                  <a:srgbClr val="00008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01F3E5"/>
              </a:buClr>
              <a:buFont typeface="LucidaGrande" charset="0"/>
              <a:buChar char="▸"/>
              <a:defRPr sz="2000" kern="1200">
                <a:solidFill>
                  <a:srgbClr val="00008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6BF4E6"/>
              </a:buClr>
              <a:buFont typeface="Helvetica" charset="0"/>
              <a:buChar char="‣"/>
              <a:defRPr sz="1800" kern="1200">
                <a:solidFill>
                  <a:srgbClr val="00008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LucidaGrande" charset="0"/>
              <a:buNone/>
            </a:pPr>
            <a:r>
              <a:rPr lang="en-US" sz="24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 steps of capillary coating</a:t>
            </a:r>
          </a:p>
        </p:txBody>
      </p:sp>
      <p:sp>
        <p:nvSpPr>
          <p:cNvPr id="78" name="Rectangle à coins arrondis 23">
            <a:extLst>
              <a:ext uri="{FF2B5EF4-FFF2-40B4-BE49-F238E27FC236}">
                <a16:creationId xmlns:a16="http://schemas.microsoft.com/office/drawing/2014/main" id="{3D1B1F99-92E1-C52F-6929-568AC0685E68}"/>
              </a:ext>
            </a:extLst>
          </p:cNvPr>
          <p:cNvSpPr/>
          <p:nvPr/>
        </p:nvSpPr>
        <p:spPr>
          <a:xfrm>
            <a:off x="5163884" y="8611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TiO</a:t>
            </a:r>
            <a:r>
              <a:rPr lang="fr-FR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9" name="Rectangle à coins arrondis 25">
            <a:extLst>
              <a:ext uri="{FF2B5EF4-FFF2-40B4-BE49-F238E27FC236}">
                <a16:creationId xmlns:a16="http://schemas.microsoft.com/office/drawing/2014/main" id="{DA63EBF6-24A1-A8F9-1418-1A002F857C13}"/>
              </a:ext>
            </a:extLst>
          </p:cNvPr>
          <p:cNvSpPr/>
          <p:nvPr/>
        </p:nvSpPr>
        <p:spPr>
          <a:xfrm>
            <a:off x="9060029" y="85727"/>
            <a:ext cx="2160000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80" name="Rectangle à coins arrondis 24">
            <a:extLst>
              <a:ext uri="{FF2B5EF4-FFF2-40B4-BE49-F238E27FC236}">
                <a16:creationId xmlns:a16="http://schemas.microsoft.com/office/drawing/2014/main" id="{736C0D30-3E5A-B99B-C3DA-C28E27E42B2F}"/>
              </a:ext>
            </a:extLst>
          </p:cNvPr>
          <p:cNvSpPr/>
          <p:nvPr/>
        </p:nvSpPr>
        <p:spPr>
          <a:xfrm>
            <a:off x="7113417" y="7877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3D-electrodes performances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1" name="Rectangle à coins arrondis 19">
            <a:extLst>
              <a:ext uri="{FF2B5EF4-FFF2-40B4-BE49-F238E27FC236}">
                <a16:creationId xmlns:a16="http://schemas.microsoft.com/office/drawing/2014/main" id="{775412C2-54FC-C8B1-B7A5-4C148A7AD711}"/>
              </a:ext>
            </a:extLst>
          </p:cNvPr>
          <p:cNvSpPr/>
          <p:nvPr/>
        </p:nvSpPr>
        <p:spPr>
          <a:xfrm>
            <a:off x="945309" y="85727"/>
            <a:ext cx="2183314" cy="667165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2" name="Rectangle à coins arrondis 25">
            <a:extLst>
              <a:ext uri="{FF2B5EF4-FFF2-40B4-BE49-F238E27FC236}">
                <a16:creationId xmlns:a16="http://schemas.microsoft.com/office/drawing/2014/main" id="{A7D35DED-78DE-2C38-F1F5-C3ED6A860BB3}"/>
              </a:ext>
            </a:extLst>
          </p:cNvPr>
          <p:cNvSpPr/>
          <p:nvPr/>
        </p:nvSpPr>
        <p:spPr>
          <a:xfrm>
            <a:off x="3251895" y="85727"/>
            <a:ext cx="1858906" cy="684009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</a:t>
            </a:r>
            <a:endParaRPr lang="fr-FR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204943E-9D30-FC60-1138-01865145BC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8</a:t>
            </a:fld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F8EDD43-2B9D-D5E7-61E2-44FE822D9F24}"/>
              </a:ext>
            </a:extLst>
          </p:cNvPr>
          <p:cNvSpPr txBox="1"/>
          <p:nvPr/>
        </p:nvSpPr>
        <p:spPr>
          <a:xfrm>
            <a:off x="1631186" y="6570919"/>
            <a:ext cx="8926279" cy="301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ts val="1800"/>
              </a:lnSpc>
              <a:buSzPts val="1000"/>
              <a:tabLst>
                <a:tab pos="768985" algn="l"/>
                <a:tab pos="768985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N. Poirot, T.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Tillocher</a:t>
            </a:r>
            <a:r>
              <a:rPr lang="en-US" sz="1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P.I.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Raynal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“Conformal coating by liquid route on three-dimensional topology” Eur. 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Phys. J. Spec. Top. (2022) 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238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0099269-41DE-E622-3326-8975AEDDEF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	</a:t>
            </a:r>
            <a:r>
              <a:rPr lang="en-US" dirty="0">
                <a:solidFill>
                  <a:srgbClr val="0001BA"/>
                </a:solidFill>
              </a:rPr>
              <a:t>LaNiO</a:t>
            </a:r>
            <a:r>
              <a:rPr lang="en-US" baseline="-25000" dirty="0">
                <a:solidFill>
                  <a:srgbClr val="0001BA"/>
                </a:solidFill>
              </a:rPr>
              <a:t>3  </a:t>
            </a:r>
            <a:r>
              <a:rPr lang="fr-FR" dirty="0">
                <a:solidFill>
                  <a:srgbClr val="0001BA"/>
                </a:solidFill>
              </a:rPr>
              <a:t>oxide: </a:t>
            </a:r>
            <a:r>
              <a:rPr lang="fr-FR" dirty="0" err="1">
                <a:solidFill>
                  <a:srgbClr val="0001BA"/>
                </a:solidFill>
              </a:rPr>
              <a:t>metal</a:t>
            </a:r>
            <a:r>
              <a:rPr lang="fr-FR" dirty="0">
                <a:solidFill>
                  <a:srgbClr val="0001BA"/>
                </a:solidFill>
              </a:rPr>
              <a:t> </a:t>
            </a:r>
            <a:r>
              <a:rPr lang="fr-FR" dirty="0" err="1">
                <a:solidFill>
                  <a:srgbClr val="0001BA"/>
                </a:solidFill>
              </a:rPr>
              <a:t>electrode</a:t>
            </a:r>
            <a:r>
              <a:rPr lang="fr-FR" dirty="0">
                <a:solidFill>
                  <a:srgbClr val="0001BA"/>
                </a:solidFill>
              </a:rPr>
              <a:t>, MIM </a:t>
            </a:r>
            <a:r>
              <a:rPr lang="fr-FR" dirty="0" err="1">
                <a:solidFill>
                  <a:srgbClr val="0001BA"/>
                </a:solidFill>
              </a:rPr>
              <a:t>capacitor</a:t>
            </a:r>
            <a:endParaRPr lang="fr-FR" dirty="0">
              <a:solidFill>
                <a:srgbClr val="0001BA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CE8E85-216C-D6DD-085F-DBD60E7689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9</a:t>
            </a:fld>
            <a:endParaRPr lang="fr-FR"/>
          </a:p>
        </p:txBody>
      </p:sp>
      <p:sp>
        <p:nvSpPr>
          <p:cNvPr id="5" name="Rectangle à coins arrondis 23">
            <a:extLst>
              <a:ext uri="{FF2B5EF4-FFF2-40B4-BE49-F238E27FC236}">
                <a16:creationId xmlns:a16="http://schemas.microsoft.com/office/drawing/2014/main" id="{F8104C09-5431-AC96-B9A1-DD237DE8F223}"/>
              </a:ext>
            </a:extLst>
          </p:cNvPr>
          <p:cNvSpPr/>
          <p:nvPr/>
        </p:nvSpPr>
        <p:spPr>
          <a:xfrm>
            <a:off x="5163884" y="8611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TiO</a:t>
            </a:r>
            <a:r>
              <a:rPr lang="fr-FR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à coins arrondis 25">
            <a:extLst>
              <a:ext uri="{FF2B5EF4-FFF2-40B4-BE49-F238E27FC236}">
                <a16:creationId xmlns:a16="http://schemas.microsoft.com/office/drawing/2014/main" id="{6E73639F-7493-9196-D5BB-C2FF8BD1F6CA}"/>
              </a:ext>
            </a:extLst>
          </p:cNvPr>
          <p:cNvSpPr/>
          <p:nvPr/>
        </p:nvSpPr>
        <p:spPr>
          <a:xfrm>
            <a:off x="9060029" y="85727"/>
            <a:ext cx="2160000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7" name="Rectangle à coins arrondis 24">
            <a:extLst>
              <a:ext uri="{FF2B5EF4-FFF2-40B4-BE49-F238E27FC236}">
                <a16:creationId xmlns:a16="http://schemas.microsoft.com/office/drawing/2014/main" id="{0100921B-89AC-9FFF-B029-D99F7A642592}"/>
              </a:ext>
            </a:extLst>
          </p:cNvPr>
          <p:cNvSpPr/>
          <p:nvPr/>
        </p:nvSpPr>
        <p:spPr>
          <a:xfrm>
            <a:off x="7113417" y="7877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3D-electrodes performances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à coins arrondis 19">
            <a:extLst>
              <a:ext uri="{FF2B5EF4-FFF2-40B4-BE49-F238E27FC236}">
                <a16:creationId xmlns:a16="http://schemas.microsoft.com/office/drawing/2014/main" id="{0A4E1DFA-5E2A-E9C7-C9FB-3AAFAF04D1D3}"/>
              </a:ext>
            </a:extLst>
          </p:cNvPr>
          <p:cNvSpPr/>
          <p:nvPr/>
        </p:nvSpPr>
        <p:spPr>
          <a:xfrm>
            <a:off x="945309" y="85727"/>
            <a:ext cx="2183314" cy="667165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à coins arrondis 25">
            <a:extLst>
              <a:ext uri="{FF2B5EF4-FFF2-40B4-BE49-F238E27FC236}">
                <a16:creationId xmlns:a16="http://schemas.microsoft.com/office/drawing/2014/main" id="{6491F48C-C879-3663-8705-8C6F0EDA5A6B}"/>
              </a:ext>
            </a:extLst>
          </p:cNvPr>
          <p:cNvSpPr/>
          <p:nvPr/>
        </p:nvSpPr>
        <p:spPr>
          <a:xfrm>
            <a:off x="3251895" y="85727"/>
            <a:ext cx="1858906" cy="684009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</a:t>
            </a:r>
            <a:endParaRPr lang="fr-FR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85B66A1-3F24-0F19-300B-0B07340385CF}"/>
              </a:ext>
            </a:extLst>
          </p:cNvPr>
          <p:cNvGrpSpPr/>
          <p:nvPr/>
        </p:nvGrpSpPr>
        <p:grpSpPr>
          <a:xfrm>
            <a:off x="1165099" y="1648855"/>
            <a:ext cx="6277101" cy="4368963"/>
            <a:chOff x="1593852" y="1786543"/>
            <a:chExt cx="6878760" cy="4941397"/>
          </a:xfrm>
        </p:grpSpPr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18A994EC-21DD-7857-3CBC-61112042B615}"/>
                </a:ext>
              </a:extLst>
            </p:cNvPr>
            <p:cNvCxnSpPr/>
            <p:nvPr/>
          </p:nvCxnSpPr>
          <p:spPr>
            <a:xfrm flipV="1">
              <a:off x="4584008" y="5312857"/>
              <a:ext cx="382384" cy="8001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0B16B5F4-6779-2C43-A24A-01644C5EFC14}"/>
                </a:ext>
              </a:extLst>
            </p:cNvPr>
            <p:cNvCxnSpPr/>
            <p:nvPr/>
          </p:nvCxnSpPr>
          <p:spPr>
            <a:xfrm flipV="1">
              <a:off x="4676980" y="2273300"/>
              <a:ext cx="469900" cy="127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5986E0F2-E457-3F15-F550-E1FD194F407B}"/>
                </a:ext>
              </a:extLst>
            </p:cNvPr>
            <p:cNvGrpSpPr/>
            <p:nvPr/>
          </p:nvGrpSpPr>
          <p:grpSpPr>
            <a:xfrm>
              <a:off x="1593852" y="1786543"/>
              <a:ext cx="2909648" cy="2353110"/>
              <a:chOff x="1593852" y="1786543"/>
              <a:chExt cx="2909648" cy="2353110"/>
            </a:xfrm>
          </p:grpSpPr>
          <p:pic>
            <p:nvPicPr>
              <p:cNvPr id="34" name="Image 6">
                <a:extLst>
                  <a:ext uri="{FF2B5EF4-FFF2-40B4-BE49-F238E27FC236}">
                    <a16:creationId xmlns:a16="http://schemas.microsoft.com/office/drawing/2014/main" id="{4E5341C4-1C74-950C-AC65-63D69DA7FE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513" y="1786543"/>
                <a:ext cx="2799987" cy="2269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5" name="Grouper 18">
                <a:extLst>
                  <a:ext uri="{FF2B5EF4-FFF2-40B4-BE49-F238E27FC236}">
                    <a16:creationId xmlns:a16="http://schemas.microsoft.com/office/drawing/2014/main" id="{C30E32B0-303E-17E1-4861-168543786DCE}"/>
                  </a:ext>
                </a:extLst>
              </p:cNvPr>
              <p:cNvGrpSpPr/>
              <p:nvPr/>
            </p:nvGrpSpPr>
            <p:grpSpPr>
              <a:xfrm>
                <a:off x="1593852" y="3547879"/>
                <a:ext cx="723900" cy="591774"/>
                <a:chOff x="203200" y="3238502"/>
                <a:chExt cx="914400" cy="591774"/>
              </a:xfrm>
            </p:grpSpPr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81CF442F-DC86-B19F-5D3F-3E4FA0962CF4}"/>
                    </a:ext>
                  </a:extLst>
                </p:cNvPr>
                <p:cNvSpPr txBox="1"/>
                <p:nvPr/>
              </p:nvSpPr>
              <p:spPr>
                <a:xfrm>
                  <a:off x="203200" y="3238502"/>
                  <a:ext cx="914400" cy="59177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1 </a:t>
                  </a:r>
                  <a:r>
                    <a:rPr lang="en-US" sz="1400" dirty="0">
                      <a:latin typeface="Symbol" charset="2"/>
                      <a:cs typeface="Symbol" charset="2"/>
                    </a:rPr>
                    <a:t>m</a:t>
                  </a:r>
                  <a:r>
                    <a:rPr lang="en-US" sz="1400" dirty="0"/>
                    <a:t>m</a:t>
                  </a:r>
                </a:p>
                <a:p>
                  <a:endParaRPr lang="en-US" sz="1400" dirty="0"/>
                </a:p>
              </p:txBody>
            </p:sp>
            <p:cxnSp>
              <p:nvCxnSpPr>
                <p:cNvPr id="37" name="Connecteur droit 36">
                  <a:extLst>
                    <a:ext uri="{FF2B5EF4-FFF2-40B4-BE49-F238E27FC236}">
                      <a16:creationId xmlns:a16="http://schemas.microsoft.com/office/drawing/2014/main" id="{6FC0CBC2-458B-6113-8587-E099218D4640}"/>
                    </a:ext>
                  </a:extLst>
                </p:cNvPr>
                <p:cNvCxnSpPr/>
                <p:nvPr/>
              </p:nvCxnSpPr>
              <p:spPr>
                <a:xfrm>
                  <a:off x="351371" y="3606801"/>
                  <a:ext cx="618302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headEnd type="diamond"/>
                  <a:tailEnd type="diamon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6993780-6283-EB99-5BF3-60FCB0B2FDE3}"/>
                </a:ext>
              </a:extLst>
            </p:cNvPr>
            <p:cNvGrpSpPr/>
            <p:nvPr/>
          </p:nvGrpSpPr>
          <p:grpSpPr>
            <a:xfrm>
              <a:off x="1701104" y="4297195"/>
              <a:ext cx="2763276" cy="2348266"/>
              <a:chOff x="1701104" y="4297195"/>
              <a:chExt cx="2763276" cy="2348266"/>
            </a:xfrm>
          </p:grpSpPr>
          <p:pic>
            <p:nvPicPr>
              <p:cNvPr id="30" name="Image 12">
                <a:extLst>
                  <a:ext uri="{FF2B5EF4-FFF2-40B4-BE49-F238E27FC236}">
                    <a16:creationId xmlns:a16="http://schemas.microsoft.com/office/drawing/2014/main" id="{BB979626-2EF1-AE1D-EAA9-AE44446F72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3513" y="4297195"/>
                <a:ext cx="2760867" cy="2264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1" name="Grouper 25">
                <a:extLst>
                  <a:ext uri="{FF2B5EF4-FFF2-40B4-BE49-F238E27FC236}">
                    <a16:creationId xmlns:a16="http://schemas.microsoft.com/office/drawing/2014/main" id="{054BA50B-2FFA-C2B2-A0F7-8A759023C4BF}"/>
                  </a:ext>
                </a:extLst>
              </p:cNvPr>
              <p:cNvGrpSpPr/>
              <p:nvPr/>
            </p:nvGrpSpPr>
            <p:grpSpPr>
              <a:xfrm>
                <a:off x="1701104" y="6053687"/>
                <a:ext cx="723900" cy="591774"/>
                <a:chOff x="203200" y="3238502"/>
                <a:chExt cx="914400" cy="591774"/>
              </a:xfrm>
            </p:grpSpPr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4C6D515F-88C0-6DD7-3735-0F285289832C}"/>
                    </a:ext>
                  </a:extLst>
                </p:cNvPr>
                <p:cNvSpPr txBox="1"/>
                <p:nvPr/>
              </p:nvSpPr>
              <p:spPr>
                <a:xfrm>
                  <a:off x="203200" y="3238502"/>
                  <a:ext cx="914400" cy="59177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1 </a:t>
                  </a:r>
                  <a:r>
                    <a:rPr lang="en-US" sz="1400" dirty="0">
                      <a:latin typeface="Symbol" charset="2"/>
                      <a:cs typeface="Symbol" charset="2"/>
                    </a:rPr>
                    <a:t>m</a:t>
                  </a:r>
                  <a:r>
                    <a:rPr lang="en-US" sz="1400" dirty="0"/>
                    <a:t>m</a:t>
                  </a:r>
                </a:p>
                <a:p>
                  <a:endParaRPr lang="en-US" sz="1400" dirty="0"/>
                </a:p>
              </p:txBody>
            </p:sp>
            <p:cxnSp>
              <p:nvCxnSpPr>
                <p:cNvPr id="33" name="Connecteur droit 32">
                  <a:extLst>
                    <a:ext uri="{FF2B5EF4-FFF2-40B4-BE49-F238E27FC236}">
                      <a16:creationId xmlns:a16="http://schemas.microsoft.com/office/drawing/2014/main" id="{E69FF9C7-68BA-EAAE-F768-62798E5C2523}"/>
                    </a:ext>
                  </a:extLst>
                </p:cNvPr>
                <p:cNvCxnSpPr/>
                <p:nvPr/>
              </p:nvCxnSpPr>
              <p:spPr>
                <a:xfrm>
                  <a:off x="351371" y="3606801"/>
                  <a:ext cx="618302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headEnd type="diamond"/>
                  <a:tailEnd type="diamon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7DD4C74F-9F0C-AED4-BF65-F88F101E2E40}"/>
                </a:ext>
              </a:extLst>
            </p:cNvPr>
            <p:cNvGrpSpPr/>
            <p:nvPr/>
          </p:nvGrpSpPr>
          <p:grpSpPr>
            <a:xfrm>
              <a:off x="5126999" y="4454042"/>
              <a:ext cx="2895593" cy="2273898"/>
              <a:chOff x="5011210" y="4371562"/>
              <a:chExt cx="2895593" cy="2273898"/>
            </a:xfrm>
          </p:grpSpPr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A0B0D6AE-B4FB-29DB-B8A4-5025E9C46E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86020" y="4371562"/>
                <a:ext cx="2820783" cy="2115588"/>
              </a:xfrm>
              <a:prstGeom prst="rect">
                <a:avLst/>
              </a:prstGeom>
            </p:spPr>
          </p:pic>
          <p:grpSp>
            <p:nvGrpSpPr>
              <p:cNvPr id="27" name="Grouper 28">
                <a:extLst>
                  <a:ext uri="{FF2B5EF4-FFF2-40B4-BE49-F238E27FC236}">
                    <a16:creationId xmlns:a16="http://schemas.microsoft.com/office/drawing/2014/main" id="{3275898B-E9BB-A256-89DA-77AD44DDE85E}"/>
                  </a:ext>
                </a:extLst>
              </p:cNvPr>
              <p:cNvGrpSpPr/>
              <p:nvPr/>
            </p:nvGrpSpPr>
            <p:grpSpPr>
              <a:xfrm>
                <a:off x="5011210" y="6053687"/>
                <a:ext cx="927952" cy="591773"/>
                <a:chOff x="203200" y="3238502"/>
                <a:chExt cx="914400" cy="591773"/>
              </a:xfrm>
            </p:grpSpPr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A80919EB-2D7B-C4C2-4A9F-9170DB6BF0F6}"/>
                    </a:ext>
                  </a:extLst>
                </p:cNvPr>
                <p:cNvSpPr txBox="1"/>
                <p:nvPr/>
              </p:nvSpPr>
              <p:spPr>
                <a:xfrm>
                  <a:off x="203200" y="3238502"/>
                  <a:ext cx="914400" cy="59177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100 </a:t>
                  </a:r>
                  <a:r>
                    <a:rPr lang="en-US" sz="1400" dirty="0">
                      <a:latin typeface="+mj-lt"/>
                      <a:cs typeface="Symbol" charset="2"/>
                    </a:rPr>
                    <a:t>n</a:t>
                  </a:r>
                  <a:r>
                    <a:rPr lang="en-US" sz="1400" dirty="0"/>
                    <a:t>m</a:t>
                  </a:r>
                </a:p>
                <a:p>
                  <a:endParaRPr lang="en-US" sz="1400" dirty="0"/>
                </a:p>
              </p:txBody>
            </p:sp>
            <p:cxnSp>
              <p:nvCxnSpPr>
                <p:cNvPr id="29" name="Connecteur droit 28">
                  <a:extLst>
                    <a:ext uri="{FF2B5EF4-FFF2-40B4-BE49-F238E27FC236}">
                      <a16:creationId xmlns:a16="http://schemas.microsoft.com/office/drawing/2014/main" id="{A94EDDB2-F145-584D-51A6-ED23CC9EEFA3}"/>
                    </a:ext>
                  </a:extLst>
                </p:cNvPr>
                <p:cNvCxnSpPr/>
                <p:nvPr/>
              </p:nvCxnSpPr>
              <p:spPr>
                <a:xfrm>
                  <a:off x="429562" y="3606903"/>
                  <a:ext cx="22916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headEnd type="diamond"/>
                  <a:tailEnd type="diamon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AC24E49-9A55-50CF-066A-4EE7563936C5}"/>
                </a:ext>
              </a:extLst>
            </p:cNvPr>
            <p:cNvGrpSpPr/>
            <p:nvPr/>
          </p:nvGrpSpPr>
          <p:grpSpPr>
            <a:xfrm>
              <a:off x="4676980" y="1883734"/>
              <a:ext cx="3795632" cy="2552168"/>
              <a:chOff x="4676980" y="1883734"/>
              <a:chExt cx="3795632" cy="2552168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DC4609C3-34BB-E259-02B1-4EEAE7FD35B8}"/>
                  </a:ext>
                </a:extLst>
              </p:cNvPr>
              <p:cNvGrpSpPr/>
              <p:nvPr/>
            </p:nvGrpSpPr>
            <p:grpSpPr>
              <a:xfrm>
                <a:off x="4676980" y="1883734"/>
                <a:ext cx="3795632" cy="2552168"/>
                <a:chOff x="4676980" y="1883734"/>
                <a:chExt cx="3795632" cy="2552168"/>
              </a:xfrm>
            </p:grpSpPr>
            <p:pic>
              <p:nvPicPr>
                <p:cNvPr id="22" name="Espace réservé du contenu 5">
                  <a:extLst>
                    <a:ext uri="{FF2B5EF4-FFF2-40B4-BE49-F238E27FC236}">
                      <a16:creationId xmlns:a16="http://schemas.microsoft.com/office/drawing/2014/main" id="{902DCC38-1D77-82EB-C088-E9771087AC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9337" r="-19337"/>
                <a:stretch>
                  <a:fillRect/>
                </a:stretch>
              </p:blipFill>
              <p:spPr>
                <a:xfrm>
                  <a:off x="4676980" y="1883734"/>
                  <a:ext cx="3795632" cy="2413461"/>
                </a:xfrm>
                <a:prstGeom prst="rect">
                  <a:avLst/>
                </a:prstGeom>
              </p:spPr>
            </p:pic>
            <p:grpSp>
              <p:nvGrpSpPr>
                <p:cNvPr id="23" name="Grouper 12">
                  <a:extLst>
                    <a:ext uri="{FF2B5EF4-FFF2-40B4-BE49-F238E27FC236}">
                      <a16:creationId xmlns:a16="http://schemas.microsoft.com/office/drawing/2014/main" id="{E7736339-B58C-3FB4-1644-CE9AEB5F8E76}"/>
                    </a:ext>
                  </a:extLst>
                </p:cNvPr>
                <p:cNvGrpSpPr/>
                <p:nvPr/>
              </p:nvGrpSpPr>
              <p:grpSpPr>
                <a:xfrm>
                  <a:off x="5024762" y="3844128"/>
                  <a:ext cx="914400" cy="591774"/>
                  <a:chOff x="203200" y="3238502"/>
                  <a:chExt cx="914400" cy="591774"/>
                </a:xfrm>
              </p:grpSpPr>
              <p:sp>
                <p:nvSpPr>
                  <p:cNvPr id="24" name="ZoneTexte 23">
                    <a:extLst>
                      <a:ext uri="{FF2B5EF4-FFF2-40B4-BE49-F238E27FC236}">
                        <a16:creationId xmlns:a16="http://schemas.microsoft.com/office/drawing/2014/main" id="{C784B399-806B-8186-DBAB-593C4D6CB5D3}"/>
                      </a:ext>
                    </a:extLst>
                  </p:cNvPr>
                  <p:cNvSpPr txBox="1"/>
                  <p:nvPr/>
                </p:nvSpPr>
                <p:spPr>
                  <a:xfrm>
                    <a:off x="203200" y="3238502"/>
                    <a:ext cx="914400" cy="59177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400" dirty="0"/>
                      <a:t>100 </a:t>
                    </a:r>
                    <a:r>
                      <a:rPr lang="en-US" sz="1400" dirty="0">
                        <a:latin typeface="+mj-lt"/>
                        <a:cs typeface="Symbol" charset="2"/>
                      </a:rPr>
                      <a:t>n</a:t>
                    </a:r>
                    <a:r>
                      <a:rPr lang="en-US" sz="1400" dirty="0"/>
                      <a:t>m</a:t>
                    </a:r>
                  </a:p>
                  <a:p>
                    <a:endParaRPr lang="en-US" sz="1400" dirty="0"/>
                  </a:p>
                </p:txBody>
              </p:sp>
              <p:cxnSp>
                <p:nvCxnSpPr>
                  <p:cNvPr id="25" name="Connecteur droit 24">
                    <a:extLst>
                      <a:ext uri="{FF2B5EF4-FFF2-40B4-BE49-F238E27FC236}">
                        <a16:creationId xmlns:a16="http://schemas.microsoft.com/office/drawing/2014/main" id="{34E100FC-8B6F-29AF-BA0E-A2C087B8D11B}"/>
                      </a:ext>
                    </a:extLst>
                  </p:cNvPr>
                  <p:cNvCxnSpPr/>
                  <p:nvPr/>
                </p:nvCxnSpPr>
                <p:spPr>
                  <a:xfrm>
                    <a:off x="406400" y="3606801"/>
                    <a:ext cx="13188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  <a:headEnd type="diamond"/>
                    <a:tailEnd type="diamon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A0B9EA1-272B-CC6E-88AB-51C02362C0C8}"/>
                  </a:ext>
                </a:extLst>
              </p:cNvPr>
              <p:cNvSpPr txBox="1"/>
              <p:nvPr/>
            </p:nvSpPr>
            <p:spPr>
              <a:xfrm>
                <a:off x="7154333" y="3361844"/>
                <a:ext cx="579230" cy="276999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30 nm</a:t>
                </a: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2058739-7188-E4C9-4F18-E2AA0BB906B0}"/>
                  </a:ext>
                </a:extLst>
              </p:cNvPr>
              <p:cNvSpPr txBox="1"/>
              <p:nvPr/>
            </p:nvSpPr>
            <p:spPr>
              <a:xfrm>
                <a:off x="7103532" y="2269646"/>
                <a:ext cx="579230" cy="276999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35 nm</a:t>
                </a: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A579F17-EB9E-00E7-3934-DF2C4E92BEFE}"/>
                  </a:ext>
                </a:extLst>
              </p:cNvPr>
              <p:cNvSpPr txBox="1"/>
              <p:nvPr/>
            </p:nvSpPr>
            <p:spPr>
              <a:xfrm>
                <a:off x="5837765" y="2286001"/>
                <a:ext cx="579230" cy="276999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70 nm</a:t>
                </a:r>
              </a:p>
            </p:txBody>
          </p:sp>
        </p:grp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D993CA0-4DE1-76DE-161D-3C9FC7F24048}"/>
                </a:ext>
              </a:extLst>
            </p:cNvPr>
            <p:cNvSpPr txBox="1"/>
            <p:nvPr/>
          </p:nvSpPr>
          <p:spPr>
            <a:xfrm>
              <a:off x="6540497" y="5461001"/>
              <a:ext cx="579230" cy="27699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25 nm</a:t>
              </a:r>
            </a:p>
          </p:txBody>
        </p:sp>
      </p:grpSp>
      <p:sp>
        <p:nvSpPr>
          <p:cNvPr id="39" name="ZoneTexte 15">
            <a:extLst>
              <a:ext uri="{FF2B5EF4-FFF2-40B4-BE49-F238E27FC236}">
                <a16:creationId xmlns:a16="http://schemas.microsoft.com/office/drawing/2014/main" id="{705D65DE-D196-7D18-D3B1-1758242E72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9773" y="1920270"/>
            <a:ext cx="324008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Plots</a:t>
            </a:r>
          </a:p>
          <a:p>
            <a:r>
              <a:rPr lang="en-US" sz="2000" baseline="-25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H=32 </a:t>
            </a:r>
            <a:r>
              <a:rPr lang="en-US" sz="2000" dirty="0">
                <a:solidFill>
                  <a:srgbClr val="0001BA"/>
                </a:solidFill>
                <a:latin typeface="Symbol" pitchFamily="2" charset="2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n-US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m, L= 3 </a:t>
            </a:r>
            <a:r>
              <a:rPr lang="en-US" sz="2000" dirty="0">
                <a:solidFill>
                  <a:srgbClr val="0001BA"/>
                </a:solidFill>
                <a:latin typeface="Symbol" pitchFamily="2" charset="2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n-US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</a:p>
          <a:p>
            <a:r>
              <a:rPr lang="en-US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FF = 10</a:t>
            </a:r>
          </a:p>
          <a:p>
            <a:r>
              <a:rPr lang="en-US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Layer thickness : 30 nm</a:t>
            </a:r>
          </a:p>
          <a:p>
            <a:endParaRPr lang="en-US" sz="2000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Conformal coating</a:t>
            </a:r>
          </a:p>
        </p:txBody>
      </p:sp>
      <p:cxnSp>
        <p:nvCxnSpPr>
          <p:cNvPr id="38" name="Connecteur en arc 37">
            <a:extLst>
              <a:ext uri="{FF2B5EF4-FFF2-40B4-BE49-F238E27FC236}">
                <a16:creationId xmlns:a16="http://schemas.microsoft.com/office/drawing/2014/main" id="{F55DA7CF-7CF7-2324-BA88-E36F22CB94E6}"/>
              </a:ext>
            </a:extLst>
          </p:cNvPr>
          <p:cNvCxnSpPr/>
          <p:nvPr/>
        </p:nvCxnSpPr>
        <p:spPr>
          <a:xfrm>
            <a:off x="7264400" y="3286576"/>
            <a:ext cx="415373" cy="368575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609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C28AF9-BBE3-5522-BCCD-834938F26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71688" y="914400"/>
            <a:ext cx="9510712" cy="5323124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TiO</a:t>
            </a:r>
            <a:r>
              <a:rPr lang="fr-FR" baseline="-25000" dirty="0">
                <a:solidFill>
                  <a:srgbClr val="0070C0"/>
                </a:solidFill>
              </a:rPr>
              <a:t>2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err="1">
                <a:solidFill>
                  <a:srgbClr val="0070C0"/>
                </a:solidFill>
              </a:rPr>
              <a:t>thin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err="1">
                <a:solidFill>
                  <a:srgbClr val="0070C0"/>
                </a:solidFill>
              </a:rPr>
              <a:t>layers</a:t>
            </a:r>
            <a:r>
              <a:rPr lang="fr-FR" dirty="0">
                <a:solidFill>
                  <a:srgbClr val="0070C0"/>
                </a:solidFill>
              </a:rPr>
              <a:t> on Si-2D </a:t>
            </a:r>
            <a:r>
              <a:rPr lang="fr-FR" dirty="0" err="1">
                <a:solidFill>
                  <a:srgbClr val="0070C0"/>
                </a:solidFill>
              </a:rPr>
              <a:t>substrates</a:t>
            </a:r>
            <a:endParaRPr lang="fr-FR" dirty="0">
              <a:solidFill>
                <a:srgbClr val="0070C0"/>
              </a:solidFill>
            </a:endParaRPr>
          </a:p>
          <a:p>
            <a:pPr marL="1028700" lvl="1">
              <a:buFont typeface="Wingdings" pitchFamily="2" charset="2"/>
              <a:buChar char="ü"/>
            </a:pPr>
            <a:r>
              <a:rPr lang="fr-FR" dirty="0"/>
              <a:t>Optimal </a:t>
            </a:r>
            <a:r>
              <a:rPr lang="fr-FR" dirty="0" err="1"/>
              <a:t>thickness</a:t>
            </a:r>
            <a:r>
              <a:rPr lang="fr-FR" dirty="0"/>
              <a:t> of the active </a:t>
            </a:r>
            <a:r>
              <a:rPr lang="fr-FR" dirty="0" err="1"/>
              <a:t>material</a:t>
            </a:r>
            <a:r>
              <a:rPr lang="fr-FR" dirty="0"/>
              <a:t> layer</a:t>
            </a:r>
          </a:p>
          <a:p>
            <a:pPr marL="1028700" lvl="1">
              <a:buFont typeface="Wingdings" pitchFamily="2" charset="2"/>
              <a:buChar char="ü"/>
            </a:pPr>
            <a:r>
              <a:rPr lang="fr-FR" dirty="0"/>
              <a:t>Optimal </a:t>
            </a:r>
            <a:r>
              <a:rPr lang="fr-FR" dirty="0" err="1"/>
              <a:t>electrochemical</a:t>
            </a:r>
            <a:r>
              <a:rPr lang="fr-FR" dirty="0"/>
              <a:t> performance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AA655B6-D8FA-304D-1CD9-BAC4E9F760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10</a:t>
            </a:fld>
            <a:endParaRPr lang="fr-FR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79A74C8-2162-E2B4-47A7-97AE7A139C97}"/>
              </a:ext>
            </a:extLst>
          </p:cNvPr>
          <p:cNvGrpSpPr>
            <a:grpSpLocks noChangeAspect="1"/>
          </p:cNvGrpSpPr>
          <p:nvPr/>
        </p:nvGrpSpPr>
        <p:grpSpPr>
          <a:xfrm>
            <a:off x="2428678" y="2315325"/>
            <a:ext cx="6890405" cy="3894007"/>
            <a:chOff x="0" y="0"/>
            <a:chExt cx="4350077" cy="245822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449EDF1-B62B-9978-5D9D-D296B63236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51" t="30817" r="1792" b="33540"/>
            <a:stretch/>
          </p:blipFill>
          <p:spPr>
            <a:xfrm>
              <a:off x="20082" y="1164950"/>
              <a:ext cx="2027546" cy="639493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350DCB0-866B-5422-9176-5408D50777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43" t="21018" r="-478" b="36246"/>
            <a:stretch/>
          </p:blipFill>
          <p:spPr>
            <a:xfrm>
              <a:off x="0" y="1802912"/>
              <a:ext cx="2071528" cy="655313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C89BBC8-709E-42BB-F7E5-3770E924EE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06" r="3791" b="27501"/>
            <a:stretch/>
          </p:blipFill>
          <p:spPr>
            <a:xfrm>
              <a:off x="2193138" y="0"/>
              <a:ext cx="2151413" cy="77471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3F4FCC3-3A4D-045A-B736-B5FCF3BA20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77" t="26816" r="1" b="35949"/>
            <a:stretch/>
          </p:blipFill>
          <p:spPr>
            <a:xfrm>
              <a:off x="20082" y="577400"/>
              <a:ext cx="2034442" cy="633916"/>
            </a:xfrm>
            <a:prstGeom prst="rect">
              <a:avLst/>
            </a:prstGeom>
          </p:spPr>
        </p:pic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C9E1AE1-550D-F449-0A98-48EADE02F72D}"/>
                </a:ext>
              </a:extLst>
            </p:cNvPr>
            <p:cNvGrpSpPr/>
            <p:nvPr/>
          </p:nvGrpSpPr>
          <p:grpSpPr>
            <a:xfrm>
              <a:off x="20081" y="1"/>
              <a:ext cx="4329996" cy="2452080"/>
              <a:chOff x="20081" y="1"/>
              <a:chExt cx="4329996" cy="2452080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7E1181A9-93F5-A1B6-C03D-1EA696FF3F23}"/>
                  </a:ext>
                </a:extLst>
              </p:cNvPr>
              <p:cNvGrpSpPr/>
              <p:nvPr/>
            </p:nvGrpSpPr>
            <p:grpSpPr>
              <a:xfrm>
                <a:off x="20081" y="1"/>
                <a:ext cx="4121402" cy="605622"/>
                <a:chOff x="20081" y="1"/>
                <a:chExt cx="4121402" cy="605622"/>
              </a:xfrm>
            </p:grpSpPr>
            <p:pic>
              <p:nvPicPr>
                <p:cNvPr id="46" name="Image 45">
                  <a:extLst>
                    <a:ext uri="{FF2B5EF4-FFF2-40B4-BE49-F238E27FC236}">
                      <a16:creationId xmlns:a16="http://schemas.microsoft.com/office/drawing/2014/main" id="{64DD1BC8-10B7-68FE-A000-7983A4BA98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4261" t="35084" b="30885"/>
                <a:stretch/>
              </p:blipFill>
              <p:spPr>
                <a:xfrm>
                  <a:off x="20081" y="1"/>
                  <a:ext cx="2034442" cy="605622"/>
                </a:xfrm>
                <a:prstGeom prst="rect">
                  <a:avLst/>
                </a:prstGeom>
              </p:spPr>
            </p:pic>
            <p:cxnSp>
              <p:nvCxnSpPr>
                <p:cNvPr id="47" name="Connecteur droit 46">
                  <a:extLst>
                    <a:ext uri="{FF2B5EF4-FFF2-40B4-BE49-F238E27FC236}">
                      <a16:creationId xmlns:a16="http://schemas.microsoft.com/office/drawing/2014/main" id="{318FC8EF-716C-1A01-5EB4-6134CF3C70EC}"/>
                    </a:ext>
                  </a:extLst>
                </p:cNvPr>
                <p:cNvCxnSpPr/>
                <p:nvPr/>
              </p:nvCxnSpPr>
              <p:spPr>
                <a:xfrm>
                  <a:off x="3943483" y="605623"/>
                  <a:ext cx="198000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48" name="ZoneTexte 22">
                  <a:extLst>
                    <a:ext uri="{FF2B5EF4-FFF2-40B4-BE49-F238E27FC236}">
                      <a16:creationId xmlns:a16="http://schemas.microsoft.com/office/drawing/2014/main" id="{78D883E8-C9D0-61D0-0F4A-B1AC7950230B}"/>
                    </a:ext>
                  </a:extLst>
                </p:cNvPr>
                <p:cNvSpPr txBox="1"/>
                <p:nvPr/>
              </p:nvSpPr>
              <p:spPr>
                <a:xfrm>
                  <a:off x="1562899" y="398882"/>
                  <a:ext cx="390840" cy="1651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914400">
                    <a:defRPr/>
                  </a:pPr>
                  <a:r>
                    <a:rPr lang="fr-FR" sz="1100" dirty="0">
                      <a:solidFill>
                        <a:srgbClr val="FFFFFF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100 nm</a:t>
                  </a:r>
                  <a:endParaRPr lang="fr-FR" sz="1200" kern="0" dirty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8" name="Rectangle à coins arrondis 48">
                <a:extLst>
                  <a:ext uri="{FF2B5EF4-FFF2-40B4-BE49-F238E27FC236}">
                    <a16:creationId xmlns:a16="http://schemas.microsoft.com/office/drawing/2014/main" id="{37C93293-433C-D2EC-88D5-00F79B235FBB}"/>
                  </a:ext>
                </a:extLst>
              </p:cNvPr>
              <p:cNvSpPr/>
              <p:nvPr/>
            </p:nvSpPr>
            <p:spPr>
              <a:xfrm>
                <a:off x="932137" y="123350"/>
                <a:ext cx="278041" cy="69898"/>
              </a:xfrm>
              <a:prstGeom prst="round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>
                    <a:shade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defTabSz="914400">
                  <a:defRPr/>
                </a:pPr>
                <a:endParaRPr lang="fr-FR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" name="ZoneTexte 6">
                <a:extLst>
                  <a:ext uri="{FF2B5EF4-FFF2-40B4-BE49-F238E27FC236}">
                    <a16:creationId xmlns:a16="http://schemas.microsoft.com/office/drawing/2014/main" id="{A3CB312F-BDDF-4184-410C-9BC628162560}"/>
                  </a:ext>
                </a:extLst>
              </p:cNvPr>
              <p:cNvSpPr txBox="1"/>
              <p:nvPr/>
            </p:nvSpPr>
            <p:spPr>
              <a:xfrm>
                <a:off x="905076" y="83918"/>
                <a:ext cx="302794" cy="145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900" dirty="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20 nm</a:t>
                </a:r>
                <a:endParaRPr lang="fr-FR" sz="1200" kern="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0" name="Rectangle à coins arrondis 50">
                <a:extLst>
                  <a:ext uri="{FF2B5EF4-FFF2-40B4-BE49-F238E27FC236}">
                    <a16:creationId xmlns:a16="http://schemas.microsoft.com/office/drawing/2014/main" id="{95B395D9-CB87-A061-171D-D50323C4E81B}"/>
                  </a:ext>
                </a:extLst>
              </p:cNvPr>
              <p:cNvSpPr/>
              <p:nvPr/>
            </p:nvSpPr>
            <p:spPr>
              <a:xfrm>
                <a:off x="1329890" y="877440"/>
                <a:ext cx="276196" cy="73542"/>
              </a:xfrm>
              <a:prstGeom prst="round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>
                    <a:shade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defTabSz="914400">
                  <a:defRPr/>
                </a:pPr>
                <a:endParaRPr lang="fr-FR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" name="ZoneTexte 8">
                <a:extLst>
                  <a:ext uri="{FF2B5EF4-FFF2-40B4-BE49-F238E27FC236}">
                    <a16:creationId xmlns:a16="http://schemas.microsoft.com/office/drawing/2014/main" id="{3C39B08E-4DA2-FA27-C0A8-12AC90D24A5A}"/>
                  </a:ext>
                </a:extLst>
              </p:cNvPr>
              <p:cNvSpPr txBox="1"/>
              <p:nvPr/>
            </p:nvSpPr>
            <p:spPr>
              <a:xfrm>
                <a:off x="1286772" y="834008"/>
                <a:ext cx="302794" cy="145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900" dirty="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40 nm</a:t>
                </a:r>
                <a:endParaRPr lang="fr-FR" sz="1200" kern="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2" name="Rectangle à coins arrondis 52">
                <a:extLst>
                  <a:ext uri="{FF2B5EF4-FFF2-40B4-BE49-F238E27FC236}">
                    <a16:creationId xmlns:a16="http://schemas.microsoft.com/office/drawing/2014/main" id="{F6023EB3-AC0E-DFB4-4A2A-25891BB3A1FA}"/>
                  </a:ext>
                </a:extLst>
              </p:cNvPr>
              <p:cNvSpPr/>
              <p:nvPr/>
            </p:nvSpPr>
            <p:spPr>
              <a:xfrm>
                <a:off x="699708" y="1611283"/>
                <a:ext cx="279992" cy="60269"/>
              </a:xfrm>
              <a:prstGeom prst="round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>
                    <a:shade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defTabSz="914400">
                  <a:defRPr/>
                </a:pPr>
                <a:endParaRPr lang="fr-FR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" name="Rectangle à coins arrondis 53">
                <a:extLst>
                  <a:ext uri="{FF2B5EF4-FFF2-40B4-BE49-F238E27FC236}">
                    <a16:creationId xmlns:a16="http://schemas.microsoft.com/office/drawing/2014/main" id="{020F4E62-F5E4-0456-E2C5-418B37697F1F}"/>
                  </a:ext>
                </a:extLst>
              </p:cNvPr>
              <p:cNvSpPr/>
              <p:nvPr/>
            </p:nvSpPr>
            <p:spPr>
              <a:xfrm>
                <a:off x="897811" y="2065771"/>
                <a:ext cx="257735" cy="82292"/>
              </a:xfrm>
              <a:prstGeom prst="round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>
                    <a:shade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defTabSz="914400">
                  <a:defRPr/>
                </a:pPr>
                <a:endParaRPr lang="fr-FR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" name="ZoneTexte 12">
                <a:extLst>
                  <a:ext uri="{FF2B5EF4-FFF2-40B4-BE49-F238E27FC236}">
                    <a16:creationId xmlns:a16="http://schemas.microsoft.com/office/drawing/2014/main" id="{D28978CB-CB95-E6D5-4CF3-CB2F14C24C26}"/>
                  </a:ext>
                </a:extLst>
              </p:cNvPr>
              <p:cNvSpPr txBox="1"/>
              <p:nvPr/>
            </p:nvSpPr>
            <p:spPr>
              <a:xfrm>
                <a:off x="680046" y="1547853"/>
                <a:ext cx="599308" cy="145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900" dirty="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60 nm</a:t>
                </a:r>
                <a:endParaRPr lang="fr-FR" sz="1200" kern="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5" name="Rectangle à coins arrondis 55">
                <a:extLst>
                  <a:ext uri="{FF2B5EF4-FFF2-40B4-BE49-F238E27FC236}">
                    <a16:creationId xmlns:a16="http://schemas.microsoft.com/office/drawing/2014/main" id="{C0857C0F-FC37-4C33-53B8-996D55B42B07}"/>
                  </a:ext>
                </a:extLst>
              </p:cNvPr>
              <p:cNvSpPr/>
              <p:nvPr/>
            </p:nvSpPr>
            <p:spPr>
              <a:xfrm>
                <a:off x="3338290" y="324783"/>
                <a:ext cx="256826" cy="58223"/>
              </a:xfrm>
              <a:prstGeom prst="round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>
                    <a:shade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defTabSz="914400">
                  <a:defRPr/>
                </a:pPr>
                <a:endParaRPr lang="fr-FR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" name="ZoneTexte 14">
                <a:extLst>
                  <a:ext uri="{FF2B5EF4-FFF2-40B4-BE49-F238E27FC236}">
                    <a16:creationId xmlns:a16="http://schemas.microsoft.com/office/drawing/2014/main" id="{B540632A-6227-B324-76FA-BC0911141A39}"/>
                  </a:ext>
                </a:extLst>
              </p:cNvPr>
              <p:cNvSpPr txBox="1"/>
              <p:nvPr/>
            </p:nvSpPr>
            <p:spPr>
              <a:xfrm>
                <a:off x="3282296" y="281136"/>
                <a:ext cx="339227" cy="145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900" dirty="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120 nm</a:t>
                </a:r>
                <a:endParaRPr lang="fr-FR" sz="1200" kern="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764A0D8D-54AA-0E00-F086-6521D059407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9109" b="25670"/>
              <a:stretch/>
            </p:blipFill>
            <p:spPr>
              <a:xfrm>
                <a:off x="2190077" y="774712"/>
                <a:ext cx="2160000" cy="732572"/>
              </a:xfrm>
              <a:prstGeom prst="rect">
                <a:avLst/>
              </a:prstGeom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374679D7-A076-2820-A6C6-238F0E12F40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6466" r="1151" b="15839"/>
              <a:stretch/>
            </p:blipFill>
            <p:spPr>
              <a:xfrm>
                <a:off x="2190077" y="1507284"/>
                <a:ext cx="2158309" cy="944797"/>
              </a:xfrm>
              <a:prstGeom prst="rect">
                <a:avLst/>
              </a:prstGeom>
            </p:spPr>
          </p:pic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D2F86E65-C12E-6EA2-5BE3-D5F3D349574F}"/>
                  </a:ext>
                </a:extLst>
              </p:cNvPr>
              <p:cNvCxnSpPr/>
              <p:nvPr/>
            </p:nvCxnSpPr>
            <p:spPr>
              <a:xfrm>
                <a:off x="1656351" y="411651"/>
                <a:ext cx="212400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</p:cxnSp>
          <p:sp>
            <p:nvSpPr>
              <p:cNvPr id="30" name="ZoneTexte 41">
                <a:extLst>
                  <a:ext uri="{FF2B5EF4-FFF2-40B4-BE49-F238E27FC236}">
                    <a16:creationId xmlns:a16="http://schemas.microsoft.com/office/drawing/2014/main" id="{86209D4D-D36E-EDD0-F613-27642F6EF3CD}"/>
                  </a:ext>
                </a:extLst>
              </p:cNvPr>
              <p:cNvSpPr txBox="1"/>
              <p:nvPr/>
            </p:nvSpPr>
            <p:spPr>
              <a:xfrm>
                <a:off x="1495006" y="1046281"/>
                <a:ext cx="390840" cy="165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200 nm</a:t>
                </a:r>
                <a:endParaRPr lang="fr-FR" sz="1200" kern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0FBF2C95-3641-75B8-5A58-3BC6341C420E}"/>
                  </a:ext>
                </a:extLst>
              </p:cNvPr>
              <p:cNvCxnSpPr/>
              <p:nvPr/>
            </p:nvCxnSpPr>
            <p:spPr>
              <a:xfrm>
                <a:off x="1514576" y="1056408"/>
                <a:ext cx="399600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5B39F252-5832-F5E5-7EFF-B3C30241767B}"/>
                  </a:ext>
                </a:extLst>
              </p:cNvPr>
              <p:cNvCxnSpPr/>
              <p:nvPr/>
            </p:nvCxnSpPr>
            <p:spPr>
              <a:xfrm>
                <a:off x="1430813" y="1640580"/>
                <a:ext cx="417600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</p:cxnSp>
          <p:sp>
            <p:nvSpPr>
              <p:cNvPr id="33" name="ZoneTexte 44">
                <a:extLst>
                  <a:ext uri="{FF2B5EF4-FFF2-40B4-BE49-F238E27FC236}">
                    <a16:creationId xmlns:a16="http://schemas.microsoft.com/office/drawing/2014/main" id="{15156267-A94E-9279-CE15-6B0CEF896C55}"/>
                  </a:ext>
                </a:extLst>
              </p:cNvPr>
              <p:cNvSpPr txBox="1"/>
              <p:nvPr/>
            </p:nvSpPr>
            <p:spPr>
              <a:xfrm>
                <a:off x="1436333" y="1627561"/>
                <a:ext cx="390840" cy="165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dirty="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200 nm</a:t>
                </a:r>
                <a:endParaRPr lang="fr-FR" sz="1200" kern="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4" name="ZoneTexte 10">
                <a:extLst>
                  <a:ext uri="{FF2B5EF4-FFF2-40B4-BE49-F238E27FC236}">
                    <a16:creationId xmlns:a16="http://schemas.microsoft.com/office/drawing/2014/main" id="{7776E932-5169-B185-AA9D-610CBCBF2747}"/>
                  </a:ext>
                </a:extLst>
              </p:cNvPr>
              <p:cNvSpPr txBox="1"/>
              <p:nvPr/>
            </p:nvSpPr>
            <p:spPr>
              <a:xfrm>
                <a:off x="893513" y="2015152"/>
                <a:ext cx="302794" cy="145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900" dirty="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90 nm</a:t>
                </a:r>
                <a:endParaRPr lang="fr-FR" sz="1200" kern="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5" name="ZoneTexte 45">
                <a:extLst>
                  <a:ext uri="{FF2B5EF4-FFF2-40B4-BE49-F238E27FC236}">
                    <a16:creationId xmlns:a16="http://schemas.microsoft.com/office/drawing/2014/main" id="{6D57B0E6-0650-1280-5A1F-71DA441C46BF}"/>
                  </a:ext>
                </a:extLst>
              </p:cNvPr>
              <p:cNvSpPr txBox="1"/>
              <p:nvPr/>
            </p:nvSpPr>
            <p:spPr>
              <a:xfrm>
                <a:off x="1491594" y="2265523"/>
                <a:ext cx="390840" cy="165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dirty="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100 nm</a:t>
                </a:r>
                <a:endParaRPr lang="fr-FR" sz="1200" kern="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0C197776-3960-1F4B-F17E-5E8EB656C882}"/>
                  </a:ext>
                </a:extLst>
              </p:cNvPr>
              <p:cNvCxnSpPr/>
              <p:nvPr/>
            </p:nvCxnSpPr>
            <p:spPr>
              <a:xfrm>
                <a:off x="1582551" y="2267859"/>
                <a:ext cx="180000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</p:cxnSp>
          <p:sp>
            <p:nvSpPr>
              <p:cNvPr id="37" name="ZoneTexte 48">
                <a:extLst>
                  <a:ext uri="{FF2B5EF4-FFF2-40B4-BE49-F238E27FC236}">
                    <a16:creationId xmlns:a16="http://schemas.microsoft.com/office/drawing/2014/main" id="{DC51C690-0C3F-6FBB-0D76-0903EBF97F5F}"/>
                  </a:ext>
                </a:extLst>
              </p:cNvPr>
              <p:cNvSpPr txBox="1"/>
              <p:nvPr/>
            </p:nvSpPr>
            <p:spPr>
              <a:xfrm>
                <a:off x="3831990" y="609825"/>
                <a:ext cx="390840" cy="165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dirty="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100 nm</a:t>
                </a:r>
                <a:endParaRPr lang="fr-FR" sz="1200" kern="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8" name="ZoneTexte 49">
                <a:extLst>
                  <a:ext uri="{FF2B5EF4-FFF2-40B4-BE49-F238E27FC236}">
                    <a16:creationId xmlns:a16="http://schemas.microsoft.com/office/drawing/2014/main" id="{3C38C99D-D30F-F689-4965-347B93DD22DF}"/>
                  </a:ext>
                </a:extLst>
              </p:cNvPr>
              <p:cNvSpPr txBox="1"/>
              <p:nvPr/>
            </p:nvSpPr>
            <p:spPr>
              <a:xfrm>
                <a:off x="3843181" y="1300049"/>
                <a:ext cx="390840" cy="165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100 nm</a:t>
                </a:r>
                <a:endParaRPr lang="fr-FR" sz="1200" kern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cxnSp>
            <p:nvCxnSpPr>
              <p:cNvPr id="39" name="Connecteur droit 38">
                <a:extLst>
                  <a:ext uri="{FF2B5EF4-FFF2-40B4-BE49-F238E27FC236}">
                    <a16:creationId xmlns:a16="http://schemas.microsoft.com/office/drawing/2014/main" id="{4AFCF08C-6AA1-56DC-5C7F-E82D631B45D1}"/>
                  </a:ext>
                </a:extLst>
              </p:cNvPr>
              <p:cNvCxnSpPr/>
              <p:nvPr/>
            </p:nvCxnSpPr>
            <p:spPr>
              <a:xfrm>
                <a:off x="4011469" y="1282179"/>
                <a:ext cx="93600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0" name="Connecteur droit 39">
                <a:extLst>
                  <a:ext uri="{FF2B5EF4-FFF2-40B4-BE49-F238E27FC236}">
                    <a16:creationId xmlns:a16="http://schemas.microsoft.com/office/drawing/2014/main" id="{BE03BE41-0B8D-854F-F087-72406A6520F6}"/>
                  </a:ext>
                </a:extLst>
              </p:cNvPr>
              <p:cNvCxnSpPr/>
              <p:nvPr/>
            </p:nvCxnSpPr>
            <p:spPr>
              <a:xfrm>
                <a:off x="3999814" y="2183223"/>
                <a:ext cx="97200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</p:cxnSp>
          <p:sp>
            <p:nvSpPr>
              <p:cNvPr id="41" name="ZoneTexte 54">
                <a:extLst>
                  <a:ext uri="{FF2B5EF4-FFF2-40B4-BE49-F238E27FC236}">
                    <a16:creationId xmlns:a16="http://schemas.microsoft.com/office/drawing/2014/main" id="{85634997-BA81-CDE5-AFB5-318CDA4B89F5}"/>
                  </a:ext>
                </a:extLst>
              </p:cNvPr>
              <p:cNvSpPr txBox="1"/>
              <p:nvPr/>
            </p:nvSpPr>
            <p:spPr>
              <a:xfrm>
                <a:off x="3800657" y="2181605"/>
                <a:ext cx="390840" cy="165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dirty="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100 nm</a:t>
                </a:r>
                <a:endParaRPr lang="fr-FR" sz="1200" kern="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42" name="Rectangle à coins arrondis 72">
                <a:extLst>
                  <a:ext uri="{FF2B5EF4-FFF2-40B4-BE49-F238E27FC236}">
                    <a16:creationId xmlns:a16="http://schemas.microsoft.com/office/drawing/2014/main" id="{4B42483E-B899-2793-196A-6F67B1612D38}"/>
                  </a:ext>
                </a:extLst>
              </p:cNvPr>
              <p:cNvSpPr/>
              <p:nvPr/>
            </p:nvSpPr>
            <p:spPr>
              <a:xfrm>
                <a:off x="3524211" y="810105"/>
                <a:ext cx="276446" cy="84253"/>
              </a:xfrm>
              <a:prstGeom prst="round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>
                    <a:shade val="50000"/>
                  </a:sys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>
                  <a:defRPr/>
                </a:pPr>
                <a:endParaRPr lang="fr-FR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3" name="ZoneTexte 55">
                <a:extLst>
                  <a:ext uri="{FF2B5EF4-FFF2-40B4-BE49-F238E27FC236}">
                    <a16:creationId xmlns:a16="http://schemas.microsoft.com/office/drawing/2014/main" id="{DC8E3BFB-3712-7FEB-3C25-2F2809A52115}"/>
                  </a:ext>
                </a:extLst>
              </p:cNvPr>
              <p:cNvSpPr txBox="1"/>
              <p:nvPr/>
            </p:nvSpPr>
            <p:spPr>
              <a:xfrm>
                <a:off x="3502562" y="790623"/>
                <a:ext cx="313927" cy="1360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800" dirty="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200 nm</a:t>
                </a:r>
                <a:endParaRPr lang="fr-FR" sz="1200" kern="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44" name="Rectangle à coins arrondis 74">
                <a:extLst>
                  <a:ext uri="{FF2B5EF4-FFF2-40B4-BE49-F238E27FC236}">
                    <a16:creationId xmlns:a16="http://schemas.microsoft.com/office/drawing/2014/main" id="{B6BE5948-249E-5C76-F87A-20B69C63BB57}"/>
                  </a:ext>
                </a:extLst>
              </p:cNvPr>
              <p:cNvSpPr/>
              <p:nvPr/>
            </p:nvSpPr>
            <p:spPr>
              <a:xfrm>
                <a:off x="3343606" y="1554740"/>
                <a:ext cx="252000" cy="91156"/>
              </a:xfrm>
              <a:prstGeom prst="round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>
                    <a:shade val="50000"/>
                  </a:sys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>
                  <a:defRPr/>
                </a:pPr>
                <a:endParaRPr lang="fr-FR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5" name="ZoneTexte 58">
                <a:extLst>
                  <a:ext uri="{FF2B5EF4-FFF2-40B4-BE49-F238E27FC236}">
                    <a16:creationId xmlns:a16="http://schemas.microsoft.com/office/drawing/2014/main" id="{DC609BCC-521B-09CF-D99F-8196A452F584}"/>
                  </a:ext>
                </a:extLst>
              </p:cNvPr>
              <p:cNvSpPr txBox="1"/>
              <p:nvPr/>
            </p:nvSpPr>
            <p:spPr>
              <a:xfrm>
                <a:off x="3309893" y="1536373"/>
                <a:ext cx="313927" cy="1360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800" dirty="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300 nm</a:t>
                </a:r>
                <a:endParaRPr lang="fr-FR" sz="1200" kern="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34404830-5111-72A8-831B-1E1608089D79}"/>
              </a:ext>
            </a:extLst>
          </p:cNvPr>
          <p:cNvSpPr txBox="1"/>
          <p:nvPr/>
        </p:nvSpPr>
        <p:spPr>
          <a:xfrm>
            <a:off x="2905233" y="3069289"/>
            <a:ext cx="5593213" cy="1938992"/>
          </a:xfrm>
          <a:prstGeom prst="rect">
            <a:avLst/>
          </a:prstGeom>
          <a:solidFill>
            <a:schemeClr val="bg1"/>
          </a:solidFill>
          <a:ln w="25400">
            <a:solidFill>
              <a:srgbClr val="0001BA"/>
            </a:solidFill>
          </a:ln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fr-FR" sz="2000" dirty="0">
                <a:solidFill>
                  <a:srgbClr val="00008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Film </a:t>
            </a:r>
            <a:r>
              <a:rPr lang="fr-FR" sz="2000" dirty="0" err="1">
                <a:solidFill>
                  <a:srgbClr val="00008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thickness</a:t>
            </a:r>
            <a:r>
              <a:rPr lang="fr-FR" sz="2000" dirty="0">
                <a:solidFill>
                  <a:srgbClr val="00008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800100" lvl="1" indent="-342900" defTabSz="914400">
              <a:buFont typeface="Wingdings" pitchFamily="2" charset="2"/>
              <a:buChar char="ü"/>
              <a:defRPr/>
            </a:pPr>
            <a:r>
              <a:rPr lang="fr-FR" sz="2000" dirty="0">
                <a:solidFill>
                  <a:srgbClr val="00008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by </a:t>
            </a:r>
            <a:r>
              <a:rPr lang="fr-FR" sz="2000" dirty="0" err="1">
                <a:solidFill>
                  <a:srgbClr val="00008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adding</a:t>
            </a:r>
            <a:r>
              <a:rPr lang="fr-FR" sz="2000" dirty="0">
                <a:solidFill>
                  <a:srgbClr val="00008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2000" dirty="0" err="1">
                <a:solidFill>
                  <a:srgbClr val="00008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r>
              <a:rPr lang="fr-FR" sz="2000" dirty="0">
                <a:solidFill>
                  <a:srgbClr val="00008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2000" dirty="0" err="1">
                <a:solidFill>
                  <a:srgbClr val="00008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layers</a:t>
            </a:r>
            <a:r>
              <a:rPr lang="fr-FR" sz="2000" dirty="0">
                <a:solidFill>
                  <a:srgbClr val="00008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800100" lvl="1" indent="-342900" defTabSz="914400">
              <a:buFont typeface="Wingdings" pitchFamily="2" charset="2"/>
              <a:buChar char="ü"/>
              <a:defRPr/>
            </a:pPr>
            <a:r>
              <a:rPr lang="fr-FR" sz="2000" dirty="0">
                <a:solidFill>
                  <a:srgbClr val="00008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by </a:t>
            </a:r>
            <a:r>
              <a:rPr lang="fr-FR" sz="2000" dirty="0" err="1">
                <a:solidFill>
                  <a:srgbClr val="00008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varying</a:t>
            </a:r>
            <a:r>
              <a:rPr lang="fr-FR" sz="2000" dirty="0">
                <a:solidFill>
                  <a:srgbClr val="00008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the </a:t>
            </a:r>
            <a:r>
              <a:rPr lang="fr-FR" sz="2000" dirty="0" err="1">
                <a:solidFill>
                  <a:srgbClr val="00008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precursor</a:t>
            </a:r>
            <a:r>
              <a:rPr lang="fr-FR" sz="2000" dirty="0">
                <a:solidFill>
                  <a:srgbClr val="00008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solution concentration</a:t>
            </a:r>
          </a:p>
          <a:p>
            <a:r>
              <a:rPr lang="en-US" sz="2000" dirty="0">
                <a:solidFill>
                  <a:srgbClr val="00008B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en-US" sz="2000" dirty="0">
                <a:solidFill>
                  <a:srgbClr val="00008B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omogeneous TiO</a:t>
            </a:r>
            <a:r>
              <a:rPr lang="en-US" sz="2000" baseline="-25000" dirty="0">
                <a:solidFill>
                  <a:srgbClr val="00008B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srgbClr val="00008B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films without cracks and fissures</a:t>
            </a:r>
          </a:p>
          <a:p>
            <a:r>
              <a:rPr lang="en-US" sz="2000" dirty="0">
                <a:solidFill>
                  <a:srgbClr val="00008B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US" sz="2000" dirty="0">
                <a:solidFill>
                  <a:srgbClr val="00008B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ood adhesion</a:t>
            </a:r>
            <a:endParaRPr lang="en-US" sz="2000" dirty="0">
              <a:solidFill>
                <a:srgbClr val="000000"/>
              </a:solidFill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2" name="Rectangle à coins arrondis 23">
            <a:extLst>
              <a:ext uri="{FF2B5EF4-FFF2-40B4-BE49-F238E27FC236}">
                <a16:creationId xmlns:a16="http://schemas.microsoft.com/office/drawing/2014/main" id="{4450447C-2C10-90D3-12DE-76338AA87BB1}"/>
              </a:ext>
            </a:extLst>
          </p:cNvPr>
          <p:cNvSpPr/>
          <p:nvPr/>
        </p:nvSpPr>
        <p:spPr>
          <a:xfrm>
            <a:off x="5163884" y="86119"/>
            <a:ext cx="1860884" cy="674114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TiO</a:t>
            </a:r>
            <a:r>
              <a:rPr lang="fr-FR" sz="1800" baseline="-25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sz="18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8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endParaRPr lang="fr-FR" sz="1800" baseline="-25000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3" name="Rectangle à coins arrondis 25">
            <a:extLst>
              <a:ext uri="{FF2B5EF4-FFF2-40B4-BE49-F238E27FC236}">
                <a16:creationId xmlns:a16="http://schemas.microsoft.com/office/drawing/2014/main" id="{8737496F-5D74-592E-327E-8032D3E5F727}"/>
              </a:ext>
            </a:extLst>
          </p:cNvPr>
          <p:cNvSpPr/>
          <p:nvPr/>
        </p:nvSpPr>
        <p:spPr>
          <a:xfrm>
            <a:off x="9060029" y="85727"/>
            <a:ext cx="2160000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54" name="Rectangle à coins arrondis 24">
            <a:extLst>
              <a:ext uri="{FF2B5EF4-FFF2-40B4-BE49-F238E27FC236}">
                <a16:creationId xmlns:a16="http://schemas.microsoft.com/office/drawing/2014/main" id="{ADB22337-9025-1D70-C942-5813D22561BD}"/>
              </a:ext>
            </a:extLst>
          </p:cNvPr>
          <p:cNvSpPr/>
          <p:nvPr/>
        </p:nvSpPr>
        <p:spPr>
          <a:xfrm>
            <a:off x="7113417" y="7877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3D-electrodes performances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5" name="Rectangle à coins arrondis 19">
            <a:extLst>
              <a:ext uri="{FF2B5EF4-FFF2-40B4-BE49-F238E27FC236}">
                <a16:creationId xmlns:a16="http://schemas.microsoft.com/office/drawing/2014/main" id="{BABE2F95-EBEE-E05B-07A8-16CB7DA9A95E}"/>
              </a:ext>
            </a:extLst>
          </p:cNvPr>
          <p:cNvSpPr/>
          <p:nvPr/>
        </p:nvSpPr>
        <p:spPr>
          <a:xfrm>
            <a:off x="945309" y="85727"/>
            <a:ext cx="2183314" cy="667165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6" name="Rectangle à coins arrondis 25">
            <a:extLst>
              <a:ext uri="{FF2B5EF4-FFF2-40B4-BE49-F238E27FC236}">
                <a16:creationId xmlns:a16="http://schemas.microsoft.com/office/drawing/2014/main" id="{A9210BE9-52FB-6AA1-CF0B-2F2A090DD517}"/>
              </a:ext>
            </a:extLst>
          </p:cNvPr>
          <p:cNvSpPr/>
          <p:nvPr/>
        </p:nvSpPr>
        <p:spPr>
          <a:xfrm>
            <a:off x="3251895" y="85727"/>
            <a:ext cx="1858906" cy="6840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</a:t>
            </a:r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1F172D5-2E90-C85C-027D-1AA949D8B9A5}"/>
              </a:ext>
            </a:extLst>
          </p:cNvPr>
          <p:cNvSpPr txBox="1"/>
          <p:nvPr/>
        </p:nvSpPr>
        <p:spPr>
          <a:xfrm>
            <a:off x="2428678" y="6452031"/>
            <a:ext cx="7832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N. Poirot, M.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Gabard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Boufnichel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Omnée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Encarnacion Raymundo-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ñero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, “</a:t>
            </a:r>
            <a:r>
              <a:rPr lang="fr-F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fr-FR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suistainable</a:t>
            </a:r>
            <a:r>
              <a:rPr lang="fr-F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  <a:r>
              <a:rPr lang="fr-F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the </a:t>
            </a:r>
            <a:r>
              <a:rPr lang="fr-FR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  <a:r>
              <a:rPr lang="fr-F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TiO</a:t>
            </a:r>
            <a:r>
              <a:rPr lang="fr-FR" sz="12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  <a:r>
              <a:rPr lang="fr-F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3D </a:t>
            </a:r>
            <a:r>
              <a:rPr lang="fr-FR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electrodes</a:t>
            </a:r>
            <a:r>
              <a:rPr lang="fr-F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micro-</a:t>
            </a:r>
            <a:r>
              <a:rPr lang="fr-FR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supercapacitors</a:t>
            </a:r>
            <a:r>
              <a:rPr lang="fr-F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Batteries 2023,9, 258.</a:t>
            </a:r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75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0CD8B7-4426-FB0B-823C-95C40445B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56" y="1001160"/>
            <a:ext cx="10972800" cy="5323124"/>
          </a:xfrm>
        </p:spPr>
        <p:txBody>
          <a:bodyPr/>
          <a:lstStyle/>
          <a:p>
            <a:pPr algn="ctr"/>
            <a:r>
              <a:rPr lang="fr-FR" dirty="0"/>
              <a:t> </a:t>
            </a:r>
            <a:r>
              <a:rPr lang="fr-FR" dirty="0" err="1">
                <a:solidFill>
                  <a:srgbClr val="0070C0"/>
                </a:solidFill>
              </a:rPr>
              <a:t>Electrochemical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err="1">
                <a:solidFill>
                  <a:srgbClr val="0070C0"/>
                </a:solidFill>
              </a:rPr>
              <a:t>characterization</a:t>
            </a:r>
            <a:r>
              <a:rPr lang="fr-FR" dirty="0">
                <a:solidFill>
                  <a:srgbClr val="0070C0"/>
                </a:solidFill>
              </a:rPr>
              <a:t> on 2D-Si </a:t>
            </a:r>
            <a:r>
              <a:rPr lang="fr-FR" dirty="0" err="1">
                <a:solidFill>
                  <a:srgbClr val="0070C0"/>
                </a:solidFill>
              </a:rPr>
              <a:t>electrodes</a:t>
            </a:r>
            <a:r>
              <a:rPr lang="fr-FR" dirty="0">
                <a:solidFill>
                  <a:srgbClr val="0070C0"/>
                </a:solidFill>
              </a:rPr>
              <a:t> – TiO</a:t>
            </a:r>
            <a:r>
              <a:rPr lang="fr-FR" baseline="-25000" dirty="0">
                <a:solidFill>
                  <a:srgbClr val="0070C0"/>
                </a:solidFill>
              </a:rPr>
              <a:t>2</a:t>
            </a:r>
          </a:p>
          <a:p>
            <a:endParaRPr lang="fr-FR" baseline="-25000" dirty="0"/>
          </a:p>
          <a:p>
            <a:endParaRPr lang="fr-FR" baseline="-25000" dirty="0"/>
          </a:p>
          <a:p>
            <a:endParaRPr lang="fr-FR" baseline="-25000" dirty="0"/>
          </a:p>
          <a:p>
            <a:endParaRPr lang="fr-FR" baseline="-25000" dirty="0"/>
          </a:p>
          <a:p>
            <a:endParaRPr lang="fr-FR" baseline="-25000" dirty="0"/>
          </a:p>
          <a:p>
            <a:endParaRPr lang="fr-FR" baseline="-25000" dirty="0"/>
          </a:p>
          <a:p>
            <a:endParaRPr lang="fr-FR" baseline="-25000" dirty="0"/>
          </a:p>
          <a:p>
            <a:endParaRPr lang="fr-FR" baseline="-25000" dirty="0"/>
          </a:p>
          <a:p>
            <a:endParaRPr lang="fr-FR" baseline="-25000" dirty="0"/>
          </a:p>
          <a:p>
            <a:endParaRPr lang="fr-FR" baseline="-25000" dirty="0"/>
          </a:p>
          <a:p>
            <a:endParaRPr lang="fr-FR" baseline="-25000" dirty="0"/>
          </a:p>
          <a:p>
            <a:endParaRPr lang="fr-FR" baseline="-25000" dirty="0"/>
          </a:p>
          <a:p>
            <a:endParaRPr lang="fr-FR" baseline="-25000" dirty="0"/>
          </a:p>
          <a:p>
            <a:endParaRPr lang="fr-FR" baseline="-25000" dirty="0"/>
          </a:p>
          <a:p>
            <a:pPr lvl="1"/>
            <a:r>
              <a:rPr lang="fr-FR" dirty="0">
                <a:latin typeface="+mn-lt"/>
              </a:rPr>
              <a:t>	   	</a:t>
            </a:r>
            <a:endParaRPr lang="fr-F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fr-F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</a:t>
            </a:r>
          </a:p>
          <a:p>
            <a:pPr lvl="1"/>
            <a:r>
              <a:rPr lang="fr-F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*Electrolyte: 1 M LiPF</a:t>
            </a:r>
            <a:r>
              <a:rPr lang="fr-FR" sz="1600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fr-F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(EC:PC:3DMC); Ti/Si/TiO</a:t>
            </a:r>
            <a:r>
              <a:rPr lang="fr-FR" sz="1600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(PVD)</a:t>
            </a:r>
          </a:p>
          <a:p>
            <a:pPr lvl="1"/>
            <a:endParaRPr lang="fr-FR" dirty="0">
              <a:latin typeface="+mn-lt"/>
            </a:endParaRPr>
          </a:p>
          <a:p>
            <a:pPr lvl="1"/>
            <a:r>
              <a:rPr lang="fr-FR" dirty="0">
                <a:latin typeface="+mn-lt"/>
              </a:rPr>
              <a:t>					</a:t>
            </a:r>
            <a:r>
              <a:rPr lang="fr-FR" baseline="-25000" dirty="0"/>
              <a:t>	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C6F589F-28CC-9182-E95C-C582EF7171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11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A6EEE5D-5314-4C5A-AE1F-67924EED1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134" y="2177037"/>
            <a:ext cx="4009517" cy="27978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FCEB1E2C-CB88-BE69-2B12-0AA82798E6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1145134"/>
              </p:ext>
            </p:extLst>
          </p:nvPr>
        </p:nvGraphicFramePr>
        <p:xfrm>
          <a:off x="6094325" y="2184995"/>
          <a:ext cx="4009517" cy="2789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724400" imgH="3302000" progId="Origin95.Graph">
                  <p:embed/>
                </p:oleObj>
              </mc:Choice>
              <mc:Fallback>
                <p:oleObj r:id="rId3" imgW="4724400" imgH="3302000" progId="Origin95.Graph">
                  <p:embed/>
                  <p:pic>
                    <p:nvPicPr>
                      <p:cNvPr id="36" name="Objet 35">
                        <a:extLst>
                          <a:ext uri="{FF2B5EF4-FFF2-40B4-BE49-F238E27FC236}">
                            <a16:creationId xmlns:a16="http://schemas.microsoft.com/office/drawing/2014/main" id="{D425BF81-B143-4126-8519-1215F5B368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4325" y="2184995"/>
                        <a:ext cx="4009517" cy="27898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062EEE3D-95EB-395C-C10C-3F86BA386EC3}"/>
              </a:ext>
            </a:extLst>
          </p:cNvPr>
          <p:cNvSpPr txBox="1"/>
          <p:nvPr/>
        </p:nvSpPr>
        <p:spPr>
          <a:xfrm>
            <a:off x="882078" y="1640254"/>
            <a:ext cx="4652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Surface capacitance at </a:t>
            </a:r>
            <a:r>
              <a:rPr lang="fr-FR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different</a:t>
            </a:r>
            <a:r>
              <a:rPr lang="fr-FR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current</a:t>
            </a:r>
            <a:r>
              <a:rPr lang="fr-FR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densities</a:t>
            </a:r>
            <a:r>
              <a:rPr lang="fr-FR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vs. film </a:t>
            </a:r>
            <a:r>
              <a:rPr lang="fr-FR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thickness</a:t>
            </a:r>
            <a:r>
              <a:rPr lang="fr-FR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7E277D4-40C8-D241-EB94-9DD2E59BB697}"/>
              </a:ext>
            </a:extLst>
          </p:cNvPr>
          <p:cNvSpPr txBox="1"/>
          <p:nvPr/>
        </p:nvSpPr>
        <p:spPr>
          <a:xfrm>
            <a:off x="6302601" y="1679803"/>
            <a:ext cx="366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kern="100" dirty="0">
                <a:solidFill>
                  <a:srgbClr val="0001B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Nyquist plot withTiO</a:t>
            </a:r>
            <a:r>
              <a:rPr lang="en-US" sz="1800" kern="100" baseline="-25000" dirty="0">
                <a:solidFill>
                  <a:srgbClr val="0001B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1800" kern="100" dirty="0">
                <a:solidFill>
                  <a:srgbClr val="0001B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thicknesses of 200 nm or 120 nm</a:t>
            </a:r>
            <a:endParaRPr lang="fr-FR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Rectangle à coins arrondis 23">
            <a:extLst>
              <a:ext uri="{FF2B5EF4-FFF2-40B4-BE49-F238E27FC236}">
                <a16:creationId xmlns:a16="http://schemas.microsoft.com/office/drawing/2014/main" id="{7BFCEDA2-9DA5-65FB-2C74-978B3E3E5167}"/>
              </a:ext>
            </a:extLst>
          </p:cNvPr>
          <p:cNvSpPr/>
          <p:nvPr/>
        </p:nvSpPr>
        <p:spPr>
          <a:xfrm>
            <a:off x="5163884" y="86119"/>
            <a:ext cx="1860884" cy="674114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TiO</a:t>
            </a:r>
            <a:r>
              <a:rPr lang="fr-FR" sz="1800" baseline="-25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sz="18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8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endParaRPr lang="fr-FR" sz="1800" baseline="-25000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A1109BB-F2B0-B98E-D2E4-7DDF0F0B9974}"/>
              </a:ext>
            </a:extLst>
          </p:cNvPr>
          <p:cNvSpPr txBox="1"/>
          <p:nvPr/>
        </p:nvSpPr>
        <p:spPr>
          <a:xfrm>
            <a:off x="2510849" y="5533674"/>
            <a:ext cx="7048413" cy="646331"/>
          </a:xfrm>
          <a:prstGeom prst="rect">
            <a:avLst/>
          </a:prstGeom>
          <a:solidFill>
            <a:schemeClr val="bg1"/>
          </a:solidFill>
          <a:ln w="25400">
            <a:solidFill>
              <a:srgbClr val="0001B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kern="1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TiO</a:t>
            </a:r>
            <a:r>
              <a:rPr lang="en-US" sz="1800" kern="100" baseline="-25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layer : thickness of 120 nm selected to be deposited over 3D supports having high surface areas for optimal performance.</a:t>
            </a:r>
            <a:endParaRPr lang="fr-FR" sz="1800" kern="100" dirty="0">
              <a:solidFill>
                <a:srgbClr val="0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Rectangle à coins arrondis 25">
            <a:extLst>
              <a:ext uri="{FF2B5EF4-FFF2-40B4-BE49-F238E27FC236}">
                <a16:creationId xmlns:a16="http://schemas.microsoft.com/office/drawing/2014/main" id="{31CB63C8-59EB-634E-1F17-A33B2D5022D3}"/>
              </a:ext>
            </a:extLst>
          </p:cNvPr>
          <p:cNvSpPr/>
          <p:nvPr/>
        </p:nvSpPr>
        <p:spPr>
          <a:xfrm>
            <a:off x="9060029" y="85727"/>
            <a:ext cx="2160000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22" name="Rectangle à coins arrondis 24">
            <a:extLst>
              <a:ext uri="{FF2B5EF4-FFF2-40B4-BE49-F238E27FC236}">
                <a16:creationId xmlns:a16="http://schemas.microsoft.com/office/drawing/2014/main" id="{CDAE749F-C0CB-2C77-9CF2-DAF66626DD05}"/>
              </a:ext>
            </a:extLst>
          </p:cNvPr>
          <p:cNvSpPr/>
          <p:nvPr/>
        </p:nvSpPr>
        <p:spPr>
          <a:xfrm>
            <a:off x="7113417" y="7877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3D-electrodes performances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ctangle à coins arrondis 19">
            <a:extLst>
              <a:ext uri="{FF2B5EF4-FFF2-40B4-BE49-F238E27FC236}">
                <a16:creationId xmlns:a16="http://schemas.microsoft.com/office/drawing/2014/main" id="{2B628930-2EFC-4814-F7C9-65200209AFE0}"/>
              </a:ext>
            </a:extLst>
          </p:cNvPr>
          <p:cNvSpPr/>
          <p:nvPr/>
        </p:nvSpPr>
        <p:spPr>
          <a:xfrm>
            <a:off x="971971" y="102571"/>
            <a:ext cx="2183314" cy="667165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 à coins arrondis 25">
            <a:extLst>
              <a:ext uri="{FF2B5EF4-FFF2-40B4-BE49-F238E27FC236}">
                <a16:creationId xmlns:a16="http://schemas.microsoft.com/office/drawing/2014/main" id="{A05EC2C9-6B7E-EFB0-6360-AE634C9C5E17}"/>
              </a:ext>
            </a:extLst>
          </p:cNvPr>
          <p:cNvSpPr/>
          <p:nvPr/>
        </p:nvSpPr>
        <p:spPr>
          <a:xfrm>
            <a:off x="3251895" y="85727"/>
            <a:ext cx="1858906" cy="6840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</a:t>
            </a:r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7BF08CBD-BA60-9ED0-672D-E69696A03727}"/>
              </a:ext>
            </a:extLst>
          </p:cNvPr>
          <p:cNvSpPr/>
          <p:nvPr/>
        </p:nvSpPr>
        <p:spPr>
          <a:xfrm>
            <a:off x="528623" y="4100513"/>
            <a:ext cx="571515" cy="1071562"/>
          </a:xfrm>
          <a:custGeom>
            <a:avLst/>
            <a:gdLst>
              <a:gd name="connsiteX0" fmla="*/ 557227 w 571515"/>
              <a:gd name="connsiteY0" fmla="*/ 0 h 1071562"/>
              <a:gd name="connsiteX1" fmla="*/ 15 w 571515"/>
              <a:gd name="connsiteY1" fmla="*/ 542925 h 1071562"/>
              <a:gd name="connsiteX2" fmla="*/ 571515 w 571515"/>
              <a:gd name="connsiteY2" fmla="*/ 1071562 h 107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1515" h="1071562">
                <a:moveTo>
                  <a:pt x="557227" y="0"/>
                </a:moveTo>
                <a:cubicBezTo>
                  <a:pt x="277430" y="182165"/>
                  <a:pt x="-2366" y="364331"/>
                  <a:pt x="15" y="542925"/>
                </a:cubicBezTo>
                <a:cubicBezTo>
                  <a:pt x="2396" y="721519"/>
                  <a:pt x="286955" y="896540"/>
                  <a:pt x="571515" y="1071562"/>
                </a:cubicBezTo>
              </a:path>
            </a:pathLst>
          </a:custGeom>
          <a:noFill/>
          <a:ln w="28575"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5185C25-B854-2E06-7BA2-11C2F7B2B6B1}"/>
              </a:ext>
            </a:extLst>
          </p:cNvPr>
          <p:cNvSpPr txBox="1"/>
          <p:nvPr/>
        </p:nvSpPr>
        <p:spPr>
          <a:xfrm>
            <a:off x="17202150" y="6172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8BC6F432-B458-0DE4-C0F1-C7D95B16903E}"/>
              </a:ext>
            </a:extLst>
          </p:cNvPr>
          <p:cNvSpPr/>
          <p:nvPr/>
        </p:nvSpPr>
        <p:spPr>
          <a:xfrm rot="10800000">
            <a:off x="10241133" y="3783371"/>
            <a:ext cx="571515" cy="1071562"/>
          </a:xfrm>
          <a:custGeom>
            <a:avLst/>
            <a:gdLst>
              <a:gd name="connsiteX0" fmla="*/ 557227 w 571515"/>
              <a:gd name="connsiteY0" fmla="*/ 0 h 1071562"/>
              <a:gd name="connsiteX1" fmla="*/ 15 w 571515"/>
              <a:gd name="connsiteY1" fmla="*/ 542925 h 1071562"/>
              <a:gd name="connsiteX2" fmla="*/ 571515 w 571515"/>
              <a:gd name="connsiteY2" fmla="*/ 1071562 h 107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1515" h="1071562">
                <a:moveTo>
                  <a:pt x="557227" y="0"/>
                </a:moveTo>
                <a:cubicBezTo>
                  <a:pt x="277430" y="182165"/>
                  <a:pt x="-2366" y="364331"/>
                  <a:pt x="15" y="542925"/>
                </a:cubicBezTo>
                <a:cubicBezTo>
                  <a:pt x="2396" y="721519"/>
                  <a:pt x="286955" y="896540"/>
                  <a:pt x="571515" y="1071562"/>
                </a:cubicBezTo>
              </a:path>
            </a:pathLst>
          </a:custGeom>
          <a:noFill/>
          <a:ln w="28575">
            <a:headEnd type="stealth" w="lg" len="lg"/>
            <a:tailEnd type="non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F0F7779-A8D7-686A-AAA7-5387BDF8BCF1}"/>
              </a:ext>
            </a:extLst>
          </p:cNvPr>
          <p:cNvSpPr txBox="1"/>
          <p:nvPr/>
        </p:nvSpPr>
        <p:spPr>
          <a:xfrm>
            <a:off x="1241381" y="4999045"/>
            <a:ext cx="471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+mn-lt"/>
              </a:rPr>
              <a:t>Optimum surface capacitance : 120 nm</a:t>
            </a:r>
            <a:endParaRPr lang="fr-FR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579B0C2-D738-BCBE-A629-4DF60206D510}"/>
              </a:ext>
            </a:extLst>
          </p:cNvPr>
          <p:cNvSpPr txBox="1"/>
          <p:nvPr/>
        </p:nvSpPr>
        <p:spPr>
          <a:xfrm>
            <a:off x="6134763" y="4999045"/>
            <a:ext cx="4815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+mn-lt"/>
              </a:rPr>
              <a:t>For 200 nm : </a:t>
            </a:r>
            <a:r>
              <a:rPr lang="fr-FR" dirty="0" err="1">
                <a:latin typeface="+mn-lt"/>
              </a:rPr>
              <a:t>low</a:t>
            </a:r>
            <a:r>
              <a:rPr lang="fr-FR" dirty="0">
                <a:latin typeface="+mn-lt"/>
              </a:rPr>
              <a:t> </a:t>
            </a:r>
            <a:r>
              <a:rPr lang="fr-FR" dirty="0" err="1">
                <a:latin typeface="+mn-lt"/>
              </a:rPr>
              <a:t>electrical</a:t>
            </a:r>
            <a:r>
              <a:rPr lang="fr-FR" dirty="0">
                <a:latin typeface="+mn-lt"/>
              </a:rPr>
              <a:t> </a:t>
            </a:r>
            <a:r>
              <a:rPr lang="fr-FR" dirty="0" err="1">
                <a:latin typeface="+mn-lt"/>
              </a:rPr>
              <a:t>conductivity</a:t>
            </a:r>
            <a:endParaRPr lang="fr-F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174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511D55B-60D1-7CE0-F443-8A757CE19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914400"/>
            <a:ext cx="10972800" cy="5778062"/>
          </a:xfrm>
        </p:spPr>
        <p:txBody>
          <a:bodyPr/>
          <a:lstStyle/>
          <a:p>
            <a:r>
              <a:rPr lang="fr-FR" dirty="0" err="1">
                <a:solidFill>
                  <a:srgbClr val="0070C0"/>
                </a:solidFill>
              </a:rPr>
              <a:t>Coating</a:t>
            </a:r>
            <a:r>
              <a:rPr lang="fr-FR" dirty="0">
                <a:solidFill>
                  <a:srgbClr val="0070C0"/>
                </a:solidFill>
              </a:rPr>
              <a:t> on 3D </a:t>
            </a:r>
            <a:r>
              <a:rPr lang="fr-FR" dirty="0" err="1">
                <a:solidFill>
                  <a:srgbClr val="0070C0"/>
                </a:solidFill>
              </a:rPr>
              <a:t>trenches</a:t>
            </a:r>
            <a:endParaRPr lang="fr-FR" dirty="0">
              <a:solidFill>
                <a:srgbClr val="0070C0"/>
              </a:solidFill>
            </a:endParaRPr>
          </a:p>
          <a:p>
            <a:endParaRPr lang="fr-FR" dirty="0">
              <a:solidFill>
                <a:srgbClr val="0070C0"/>
              </a:solidFill>
            </a:endParaRPr>
          </a:p>
          <a:p>
            <a:endParaRPr lang="fr-FR" dirty="0">
              <a:solidFill>
                <a:srgbClr val="0070C0"/>
              </a:solidFill>
            </a:endParaRPr>
          </a:p>
          <a:p>
            <a:endParaRPr lang="fr-FR" dirty="0">
              <a:solidFill>
                <a:srgbClr val="0070C0"/>
              </a:solidFill>
            </a:endParaRPr>
          </a:p>
          <a:p>
            <a:endParaRPr lang="fr-FR" dirty="0">
              <a:solidFill>
                <a:srgbClr val="0070C0"/>
              </a:solidFill>
            </a:endParaRPr>
          </a:p>
          <a:p>
            <a:endParaRPr lang="fr-FR" dirty="0">
              <a:solidFill>
                <a:srgbClr val="0070C0"/>
              </a:solidFill>
            </a:endParaRPr>
          </a:p>
          <a:p>
            <a:endParaRPr lang="fr-FR" dirty="0">
              <a:solidFill>
                <a:srgbClr val="0070C0"/>
              </a:solidFill>
            </a:endParaRPr>
          </a:p>
          <a:p>
            <a:endParaRPr lang="fr-FR" dirty="0">
              <a:solidFill>
                <a:srgbClr val="0070C0"/>
              </a:solidFill>
            </a:endParaRPr>
          </a:p>
          <a:p>
            <a:endParaRPr lang="fr-FR" dirty="0">
              <a:solidFill>
                <a:srgbClr val="0070C0"/>
              </a:solidFill>
            </a:endParaRPr>
          </a:p>
          <a:p>
            <a:endParaRPr lang="fr-FR" dirty="0">
              <a:solidFill>
                <a:srgbClr val="0070C0"/>
              </a:solidFill>
            </a:endParaRPr>
          </a:p>
          <a:p>
            <a:endParaRPr lang="fr-FR" dirty="0">
              <a:solidFill>
                <a:srgbClr val="0070C0"/>
              </a:solidFill>
            </a:endParaRPr>
          </a:p>
          <a:p>
            <a:endParaRPr lang="fr-FR" dirty="0">
              <a:solidFill>
                <a:srgbClr val="0070C0"/>
              </a:solidFill>
            </a:endParaRPr>
          </a:p>
          <a:p>
            <a:endParaRPr lang="fr-FR" dirty="0">
              <a:solidFill>
                <a:srgbClr val="0070C0"/>
              </a:solidFill>
            </a:endParaRPr>
          </a:p>
          <a:p>
            <a:endParaRPr lang="fr-FR" dirty="0">
              <a:solidFill>
                <a:srgbClr val="0070C0"/>
              </a:solidFill>
            </a:endParaRPr>
          </a:p>
          <a:p>
            <a:endParaRPr lang="fr-FR" dirty="0">
              <a:solidFill>
                <a:srgbClr val="0070C0"/>
              </a:solidFill>
            </a:endParaRPr>
          </a:p>
          <a:p>
            <a:r>
              <a:rPr lang="fr-FR" dirty="0">
                <a:solidFill>
                  <a:srgbClr val="0070C0"/>
                </a:solidFill>
              </a:rPr>
              <a:t>			AR 9												AR 29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EF8CF97-0E79-7D89-390F-BBA835FB5E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12</a:t>
            </a:fld>
            <a:endParaRPr lang="fr-FR"/>
          </a:p>
        </p:txBody>
      </p:sp>
      <p:sp>
        <p:nvSpPr>
          <p:cNvPr id="4" name="Rectangle à coins arrondis 23">
            <a:extLst>
              <a:ext uri="{FF2B5EF4-FFF2-40B4-BE49-F238E27FC236}">
                <a16:creationId xmlns:a16="http://schemas.microsoft.com/office/drawing/2014/main" id="{2A66ABC2-0E9F-66DC-00C6-7E34DE7B4FCF}"/>
              </a:ext>
            </a:extLst>
          </p:cNvPr>
          <p:cNvSpPr/>
          <p:nvPr/>
        </p:nvSpPr>
        <p:spPr>
          <a:xfrm>
            <a:off x="5163884" y="86119"/>
            <a:ext cx="1860884" cy="674114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TiO</a:t>
            </a:r>
            <a:r>
              <a:rPr lang="fr-FR" sz="1800" baseline="-25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sz="18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8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endParaRPr lang="fr-FR" sz="1800" baseline="-25000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à coins arrondis 25">
            <a:extLst>
              <a:ext uri="{FF2B5EF4-FFF2-40B4-BE49-F238E27FC236}">
                <a16:creationId xmlns:a16="http://schemas.microsoft.com/office/drawing/2014/main" id="{98571E54-4336-5B59-EA94-D6437974B6A0}"/>
              </a:ext>
            </a:extLst>
          </p:cNvPr>
          <p:cNvSpPr/>
          <p:nvPr/>
        </p:nvSpPr>
        <p:spPr>
          <a:xfrm>
            <a:off x="9060029" y="85727"/>
            <a:ext cx="2160000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6" name="Rectangle à coins arrondis 24">
            <a:extLst>
              <a:ext uri="{FF2B5EF4-FFF2-40B4-BE49-F238E27FC236}">
                <a16:creationId xmlns:a16="http://schemas.microsoft.com/office/drawing/2014/main" id="{D03A88F3-7270-A87E-463C-50A147CEA10B}"/>
              </a:ext>
            </a:extLst>
          </p:cNvPr>
          <p:cNvSpPr/>
          <p:nvPr/>
        </p:nvSpPr>
        <p:spPr>
          <a:xfrm>
            <a:off x="7113417" y="7877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3D-electrodes performances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à coins arrondis 19">
            <a:extLst>
              <a:ext uri="{FF2B5EF4-FFF2-40B4-BE49-F238E27FC236}">
                <a16:creationId xmlns:a16="http://schemas.microsoft.com/office/drawing/2014/main" id="{B863FE2B-C58A-164D-330D-828CA42A0C84}"/>
              </a:ext>
            </a:extLst>
          </p:cNvPr>
          <p:cNvSpPr/>
          <p:nvPr/>
        </p:nvSpPr>
        <p:spPr>
          <a:xfrm>
            <a:off x="971971" y="102571"/>
            <a:ext cx="2183314" cy="667165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à coins arrondis 25">
            <a:extLst>
              <a:ext uri="{FF2B5EF4-FFF2-40B4-BE49-F238E27FC236}">
                <a16:creationId xmlns:a16="http://schemas.microsoft.com/office/drawing/2014/main" id="{8927B4D5-D2B3-E6BC-EFC5-C74C62A82A63}"/>
              </a:ext>
            </a:extLst>
          </p:cNvPr>
          <p:cNvSpPr/>
          <p:nvPr/>
        </p:nvSpPr>
        <p:spPr>
          <a:xfrm>
            <a:off x="3251895" y="85727"/>
            <a:ext cx="1858906" cy="6840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</a:t>
            </a:r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F1B7A041-2B09-FF7E-A498-B66CE910430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082" y="4047449"/>
            <a:ext cx="2413502" cy="1968938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DCB8D3E-09D4-5D54-712F-8C29C23A1969}"/>
              </a:ext>
            </a:extLst>
          </p:cNvPr>
          <p:cNvGrpSpPr/>
          <p:nvPr/>
        </p:nvGrpSpPr>
        <p:grpSpPr>
          <a:xfrm>
            <a:off x="484453" y="1609995"/>
            <a:ext cx="3849273" cy="2216318"/>
            <a:chOff x="53840" y="4128997"/>
            <a:chExt cx="3849273" cy="2216318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AE845CD-B007-8D55-777C-5D2B6C516528}"/>
                </a:ext>
              </a:extLst>
            </p:cNvPr>
            <p:cNvSpPr txBox="1"/>
            <p:nvPr/>
          </p:nvSpPr>
          <p:spPr>
            <a:xfrm>
              <a:off x="53840" y="4772410"/>
              <a:ext cx="7283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50 µm</a:t>
              </a:r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A50C482-F0C4-5591-0846-16D7DDBE9FD3}"/>
                </a:ext>
              </a:extLst>
            </p:cNvPr>
            <p:cNvGrpSpPr/>
            <p:nvPr/>
          </p:nvGrpSpPr>
          <p:grpSpPr>
            <a:xfrm>
              <a:off x="526737" y="4128997"/>
              <a:ext cx="3376376" cy="2216318"/>
              <a:chOff x="496267" y="3633890"/>
              <a:chExt cx="3376376" cy="2216318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7CAB4F20-786F-F7A4-A20B-D1EEEA517AD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760"/>
              <a:stretch/>
            </p:blipFill>
            <p:spPr>
              <a:xfrm>
                <a:off x="609187" y="3633890"/>
                <a:ext cx="3263456" cy="2208701"/>
              </a:xfrm>
              <a:prstGeom prst="rect">
                <a:avLst/>
              </a:prstGeom>
            </p:spPr>
          </p:pic>
          <p:cxnSp>
            <p:nvCxnSpPr>
              <p:cNvPr id="16" name="Connecteur droit avec flèche 15">
                <a:extLst>
                  <a:ext uri="{FF2B5EF4-FFF2-40B4-BE49-F238E27FC236}">
                    <a16:creationId xmlns:a16="http://schemas.microsoft.com/office/drawing/2014/main" id="{449E9D49-BB7D-6FEF-355F-4BD8F0C9615F}"/>
                  </a:ext>
                </a:extLst>
              </p:cNvPr>
              <p:cNvCxnSpPr/>
              <p:nvPr/>
            </p:nvCxnSpPr>
            <p:spPr>
              <a:xfrm flipH="1">
                <a:off x="496267" y="4052251"/>
                <a:ext cx="0" cy="1440093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08C0CED-64D4-80BE-69D1-01902548363E}"/>
                  </a:ext>
                </a:extLst>
              </p:cNvPr>
              <p:cNvSpPr txBox="1"/>
              <p:nvPr/>
            </p:nvSpPr>
            <p:spPr>
              <a:xfrm>
                <a:off x="3104226" y="5603987"/>
                <a:ext cx="51809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solidFill>
                      <a:schemeClr val="bg1"/>
                    </a:solidFill>
                  </a:rPr>
                  <a:t>10 µm</a:t>
                </a:r>
              </a:p>
            </p:txBody>
          </p: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F9D212FF-23AC-9803-044A-1A458CFE8CE7}"/>
                  </a:ext>
                </a:extLst>
              </p:cNvPr>
              <p:cNvCxnSpPr/>
              <p:nvPr/>
            </p:nvCxnSpPr>
            <p:spPr>
              <a:xfrm flipV="1">
                <a:off x="3229152" y="5630503"/>
                <a:ext cx="2880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AA9FAF5D-261B-14FB-37D4-F4ABF5FE421D}"/>
              </a:ext>
            </a:extLst>
          </p:cNvPr>
          <p:cNvGrpSpPr/>
          <p:nvPr/>
        </p:nvGrpSpPr>
        <p:grpSpPr>
          <a:xfrm>
            <a:off x="5965981" y="4114178"/>
            <a:ext cx="2677919" cy="1968938"/>
            <a:chOff x="7381871" y="2605897"/>
            <a:chExt cx="2150021" cy="1544265"/>
          </a:xfrm>
        </p:grpSpPr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4A827AF3-FB4B-B257-E9C3-0425FBBBEC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90"/>
            <a:stretch/>
          </p:blipFill>
          <p:spPr>
            <a:xfrm>
              <a:off x="7381871" y="2634232"/>
              <a:ext cx="2150021" cy="1515930"/>
            </a:xfrm>
            <a:prstGeom prst="rect">
              <a:avLst/>
            </a:prstGeom>
          </p:spPr>
        </p:pic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9F033347-A0DA-46CA-A0F3-6B4EE2DCF669}"/>
                </a:ext>
              </a:extLst>
            </p:cNvPr>
            <p:cNvSpPr txBox="1"/>
            <p:nvPr/>
          </p:nvSpPr>
          <p:spPr>
            <a:xfrm>
              <a:off x="7755578" y="2605897"/>
              <a:ext cx="53803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>
                  <a:solidFill>
                    <a:schemeClr val="bg1"/>
                  </a:solidFill>
                </a:rPr>
                <a:t>top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7EDD33AA-439D-9E84-2951-F63878152178}"/>
                </a:ext>
              </a:extLst>
            </p:cNvPr>
            <p:cNvSpPr txBox="1"/>
            <p:nvPr/>
          </p:nvSpPr>
          <p:spPr>
            <a:xfrm>
              <a:off x="8697956" y="3903390"/>
              <a:ext cx="4523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>
                  <a:solidFill>
                    <a:schemeClr val="bg1"/>
                  </a:solidFill>
                </a:rPr>
                <a:t>2 µm</a:t>
              </a:r>
            </a:p>
          </p:txBody>
        </p: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536FD6E5-D82F-0090-AA6B-65839A392B04}"/>
                </a:ext>
              </a:extLst>
            </p:cNvPr>
            <p:cNvCxnSpPr/>
            <p:nvPr/>
          </p:nvCxnSpPr>
          <p:spPr>
            <a:xfrm flipV="1">
              <a:off x="8719256" y="4049180"/>
              <a:ext cx="3024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736DC1B4-9418-5971-F2E9-CA1AEDED9859}"/>
              </a:ext>
            </a:extLst>
          </p:cNvPr>
          <p:cNvGrpSpPr/>
          <p:nvPr/>
        </p:nvGrpSpPr>
        <p:grpSpPr>
          <a:xfrm>
            <a:off x="6096000" y="1609995"/>
            <a:ext cx="4090988" cy="2216318"/>
            <a:chOff x="6058299" y="1495726"/>
            <a:chExt cx="3886409" cy="2322256"/>
          </a:xfrm>
        </p:grpSpPr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1B065CDF-D2E5-180D-8D03-070FF1D228E7}"/>
                </a:ext>
              </a:extLst>
            </p:cNvPr>
            <p:cNvSpPr txBox="1"/>
            <p:nvPr/>
          </p:nvSpPr>
          <p:spPr>
            <a:xfrm>
              <a:off x="6058299" y="2253534"/>
              <a:ext cx="7283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117 µm</a:t>
              </a:r>
            </a:p>
          </p:txBody>
        </p: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52C59055-7481-F04D-2394-69B4B8EF5280}"/>
                </a:ext>
              </a:extLst>
            </p:cNvPr>
            <p:cNvGrpSpPr/>
            <p:nvPr/>
          </p:nvGrpSpPr>
          <p:grpSpPr>
            <a:xfrm>
              <a:off x="6568332" y="1495726"/>
              <a:ext cx="3376376" cy="2322256"/>
              <a:chOff x="496267" y="977996"/>
              <a:chExt cx="3376376" cy="2322256"/>
            </a:xfrm>
          </p:grpSpPr>
          <p:pic>
            <p:nvPicPr>
              <p:cNvPr id="49" name="Image 48">
                <a:extLst>
                  <a:ext uri="{FF2B5EF4-FFF2-40B4-BE49-F238E27FC236}">
                    <a16:creationId xmlns:a16="http://schemas.microsoft.com/office/drawing/2014/main" id="{8645720F-A035-2EFD-FD5D-BDFD85A605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811"/>
              <a:stretch/>
            </p:blipFill>
            <p:spPr>
              <a:xfrm>
                <a:off x="609187" y="977996"/>
                <a:ext cx="3263456" cy="2280883"/>
              </a:xfrm>
              <a:prstGeom prst="rect">
                <a:avLst/>
              </a:prstGeom>
            </p:spPr>
          </p:pic>
          <p:cxnSp>
            <p:nvCxnSpPr>
              <p:cNvPr id="50" name="Connecteur droit avec flèche 49">
                <a:extLst>
                  <a:ext uri="{FF2B5EF4-FFF2-40B4-BE49-F238E27FC236}">
                    <a16:creationId xmlns:a16="http://schemas.microsoft.com/office/drawing/2014/main" id="{5DFEB9FF-6B4F-50F7-7A81-F39F29D71719}"/>
                  </a:ext>
                </a:extLst>
              </p:cNvPr>
              <p:cNvCxnSpPr/>
              <p:nvPr/>
            </p:nvCxnSpPr>
            <p:spPr>
              <a:xfrm>
                <a:off x="496267" y="1401478"/>
                <a:ext cx="0" cy="1597892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Connecteur droit 50">
                <a:extLst>
                  <a:ext uri="{FF2B5EF4-FFF2-40B4-BE49-F238E27FC236}">
                    <a16:creationId xmlns:a16="http://schemas.microsoft.com/office/drawing/2014/main" id="{A148DDAE-3A67-BD3A-74FA-DD947B7B07A8}"/>
                  </a:ext>
                </a:extLst>
              </p:cNvPr>
              <p:cNvCxnSpPr/>
              <p:nvPr/>
            </p:nvCxnSpPr>
            <p:spPr>
              <a:xfrm flipV="1">
                <a:off x="3540257" y="3110389"/>
                <a:ext cx="1440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26D34D57-AD97-6146-7483-F3F513B4C7DB}"/>
                  </a:ext>
                </a:extLst>
              </p:cNvPr>
              <p:cNvSpPr txBox="1"/>
              <p:nvPr/>
            </p:nvSpPr>
            <p:spPr>
              <a:xfrm>
                <a:off x="3337758" y="3054031"/>
                <a:ext cx="51809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solidFill>
                      <a:schemeClr val="bg1"/>
                    </a:solidFill>
                  </a:rPr>
                  <a:t>10 µm</a:t>
                </a:r>
              </a:p>
            </p:txBody>
          </p:sp>
        </p:grpSp>
      </p:grpSp>
      <p:pic>
        <p:nvPicPr>
          <p:cNvPr id="53" name="Picture 8">
            <a:extLst>
              <a:ext uri="{FF2B5EF4-FFF2-40B4-BE49-F238E27FC236}">
                <a16:creationId xmlns:a16="http://schemas.microsoft.com/office/drawing/2014/main" id="{02C46AC1-18C7-CAE0-6DB6-FB38A173FB69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885" y="4150305"/>
            <a:ext cx="2522371" cy="196893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5" name="ZoneTexte 54">
            <a:extLst>
              <a:ext uri="{FF2B5EF4-FFF2-40B4-BE49-F238E27FC236}">
                <a16:creationId xmlns:a16="http://schemas.microsoft.com/office/drawing/2014/main" id="{4D4E08ED-E627-96C6-F3D4-63F45A892B88}"/>
              </a:ext>
            </a:extLst>
          </p:cNvPr>
          <p:cNvSpPr txBox="1"/>
          <p:nvPr/>
        </p:nvSpPr>
        <p:spPr>
          <a:xfrm>
            <a:off x="3923654" y="6446594"/>
            <a:ext cx="3030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Layer </a:t>
            </a:r>
            <a:r>
              <a:rPr lang="fr-FR" sz="16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thickness</a:t>
            </a:r>
            <a:r>
              <a:rPr lang="fr-FR" sz="16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110 nm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BBCCC5A9-9E17-0E9F-E9EE-41586F3D4955}"/>
              </a:ext>
            </a:extLst>
          </p:cNvPr>
          <p:cNvSpPr txBox="1"/>
          <p:nvPr/>
        </p:nvSpPr>
        <p:spPr>
          <a:xfrm>
            <a:off x="9623947" y="4150305"/>
            <a:ext cx="960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sz="2000" dirty="0" err="1">
                <a:solidFill>
                  <a:prstClr val="white"/>
                </a:solidFill>
                <a:latin typeface="Calibri" panose="020F0502020204030204"/>
              </a:rPr>
              <a:t>bottom</a:t>
            </a:r>
            <a:endParaRPr lang="fr-FR" sz="200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59240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D2C2CAF-262E-3B0E-5F39-4D91869354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>
                <a:solidFill>
                  <a:srgbClr val="0070C0"/>
                </a:solidFill>
              </a:rPr>
              <a:t>Coating</a:t>
            </a:r>
            <a:r>
              <a:rPr lang="fr-FR" dirty="0">
                <a:solidFill>
                  <a:srgbClr val="0070C0"/>
                </a:solidFill>
              </a:rPr>
              <a:t> on 3D </a:t>
            </a:r>
            <a:r>
              <a:rPr lang="fr-FR" dirty="0" err="1">
                <a:solidFill>
                  <a:srgbClr val="0070C0"/>
                </a:solidFill>
              </a:rPr>
              <a:t>pillars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err="1">
                <a:solidFill>
                  <a:srgbClr val="0070C0"/>
                </a:solidFill>
              </a:rPr>
              <a:t>with</a:t>
            </a:r>
            <a:r>
              <a:rPr lang="fr-FR" dirty="0">
                <a:solidFill>
                  <a:srgbClr val="0070C0"/>
                </a:solidFill>
              </a:rPr>
              <a:t> AR 29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EFCBCF5-75E4-86FB-E7CF-418A96FB73A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13</a:t>
            </a:fld>
            <a:endParaRPr lang="fr-FR"/>
          </a:p>
        </p:txBody>
      </p:sp>
      <p:sp>
        <p:nvSpPr>
          <p:cNvPr id="4" name="Rectangle à coins arrondis 23">
            <a:extLst>
              <a:ext uri="{FF2B5EF4-FFF2-40B4-BE49-F238E27FC236}">
                <a16:creationId xmlns:a16="http://schemas.microsoft.com/office/drawing/2014/main" id="{1AA843C2-6E58-966B-4903-041334B5337D}"/>
              </a:ext>
            </a:extLst>
          </p:cNvPr>
          <p:cNvSpPr/>
          <p:nvPr/>
        </p:nvSpPr>
        <p:spPr>
          <a:xfrm>
            <a:off x="5163884" y="86119"/>
            <a:ext cx="1860884" cy="674114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TiO</a:t>
            </a:r>
            <a:r>
              <a:rPr lang="fr-FR" sz="1800" baseline="-25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sz="18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8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endParaRPr lang="fr-FR" sz="1800" baseline="-25000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à coins arrondis 25">
            <a:extLst>
              <a:ext uri="{FF2B5EF4-FFF2-40B4-BE49-F238E27FC236}">
                <a16:creationId xmlns:a16="http://schemas.microsoft.com/office/drawing/2014/main" id="{75BAF4E5-7F7B-8066-6E2C-3C72EB177B87}"/>
              </a:ext>
            </a:extLst>
          </p:cNvPr>
          <p:cNvSpPr/>
          <p:nvPr/>
        </p:nvSpPr>
        <p:spPr>
          <a:xfrm>
            <a:off x="9060029" y="85727"/>
            <a:ext cx="2160000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6" name="Rectangle à coins arrondis 24">
            <a:extLst>
              <a:ext uri="{FF2B5EF4-FFF2-40B4-BE49-F238E27FC236}">
                <a16:creationId xmlns:a16="http://schemas.microsoft.com/office/drawing/2014/main" id="{6EEC2CB2-C7F1-AA95-E29B-7D578E503F1A}"/>
              </a:ext>
            </a:extLst>
          </p:cNvPr>
          <p:cNvSpPr/>
          <p:nvPr/>
        </p:nvSpPr>
        <p:spPr>
          <a:xfrm>
            <a:off x="7113417" y="7877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3D-electrodes performances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à coins arrondis 19">
            <a:extLst>
              <a:ext uri="{FF2B5EF4-FFF2-40B4-BE49-F238E27FC236}">
                <a16:creationId xmlns:a16="http://schemas.microsoft.com/office/drawing/2014/main" id="{4B04FE9B-D55E-57A8-F630-EFA5727C48E9}"/>
              </a:ext>
            </a:extLst>
          </p:cNvPr>
          <p:cNvSpPr/>
          <p:nvPr/>
        </p:nvSpPr>
        <p:spPr>
          <a:xfrm>
            <a:off x="971971" y="102571"/>
            <a:ext cx="2183314" cy="667165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à coins arrondis 25">
            <a:extLst>
              <a:ext uri="{FF2B5EF4-FFF2-40B4-BE49-F238E27FC236}">
                <a16:creationId xmlns:a16="http://schemas.microsoft.com/office/drawing/2014/main" id="{90B5A6C9-F015-F307-C9B3-45AC3705015E}"/>
              </a:ext>
            </a:extLst>
          </p:cNvPr>
          <p:cNvSpPr/>
          <p:nvPr/>
        </p:nvSpPr>
        <p:spPr>
          <a:xfrm>
            <a:off x="3251895" y="85727"/>
            <a:ext cx="1858906" cy="6840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</a:t>
            </a:r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9698BFDE-E9A6-B3AC-66DC-4C42DFF2812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102" y="1433831"/>
            <a:ext cx="3720349" cy="275096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F79015AC-C0C3-3443-9006-CB62E9E1ACD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326" y="1404362"/>
            <a:ext cx="3720349" cy="275096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7D59F209-9151-315F-175E-885EE50AEA20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326" y="4385669"/>
            <a:ext cx="3720348" cy="227864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6B68DB9-0C7C-80D4-2F71-B410F770F073}"/>
              </a:ext>
            </a:extLst>
          </p:cNvPr>
          <p:cNvSpPr txBox="1"/>
          <p:nvPr/>
        </p:nvSpPr>
        <p:spPr>
          <a:xfrm>
            <a:off x="9957915" y="3765816"/>
            <a:ext cx="1806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Thickness</a:t>
            </a:r>
            <a:r>
              <a:rPr lang="fr-FR" sz="16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fr-FR" sz="16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130 nm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2A98529-569F-E519-597E-252E9CB56E69}"/>
              </a:ext>
            </a:extLst>
          </p:cNvPr>
          <p:cNvGrpSpPr/>
          <p:nvPr/>
        </p:nvGrpSpPr>
        <p:grpSpPr>
          <a:xfrm>
            <a:off x="1295111" y="4385669"/>
            <a:ext cx="3720348" cy="2213717"/>
            <a:chOff x="6343153" y="4739618"/>
            <a:chExt cx="3394181" cy="173052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B41C8A47-7B1C-9344-011D-57A6D107BAE5}"/>
                </a:ext>
              </a:extLst>
            </p:cNvPr>
            <p:cNvGrpSpPr/>
            <p:nvPr/>
          </p:nvGrpSpPr>
          <p:grpSpPr>
            <a:xfrm>
              <a:off x="6343153" y="4739618"/>
              <a:ext cx="3394181" cy="1730522"/>
              <a:chOff x="6112211" y="4714737"/>
              <a:chExt cx="3394181" cy="1730522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E2EF61CE-4351-3221-038D-58AC1CD711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3105"/>
              <a:stretch/>
            </p:blipFill>
            <p:spPr>
              <a:xfrm>
                <a:off x="6112211" y="4714737"/>
                <a:ext cx="3394181" cy="1702892"/>
              </a:xfrm>
              <a:prstGeom prst="rect">
                <a:avLst/>
              </a:prstGeom>
            </p:spPr>
          </p:pic>
          <p:sp>
            <p:nvSpPr>
              <p:cNvPr id="21" name="ZoneTexte 48">
                <a:extLst>
                  <a:ext uri="{FF2B5EF4-FFF2-40B4-BE49-F238E27FC236}">
                    <a16:creationId xmlns:a16="http://schemas.microsoft.com/office/drawing/2014/main" id="{54193DF4-B52F-D17D-E31D-1B76FD4F5111}"/>
                  </a:ext>
                </a:extLst>
              </p:cNvPr>
              <p:cNvSpPr txBox="1"/>
              <p:nvPr/>
            </p:nvSpPr>
            <p:spPr>
              <a:xfrm>
                <a:off x="8384421" y="6183649"/>
                <a:ext cx="61908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dirty="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200 nm</a:t>
                </a:r>
                <a:endParaRPr lang="fr-FR" sz="1200" kern="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8F2B0A92-508D-92FD-037E-F56D333987FA}"/>
                  </a:ext>
                </a:extLst>
              </p:cNvPr>
              <p:cNvCxnSpPr/>
              <p:nvPr/>
            </p:nvCxnSpPr>
            <p:spPr>
              <a:xfrm flipV="1">
                <a:off x="8602161" y="6208763"/>
                <a:ext cx="1836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1107415-7BBF-7CF9-D38C-21DDB478812B}"/>
                </a:ext>
              </a:extLst>
            </p:cNvPr>
            <p:cNvSpPr txBox="1"/>
            <p:nvPr/>
          </p:nvSpPr>
          <p:spPr>
            <a:xfrm>
              <a:off x="6423277" y="6000561"/>
              <a:ext cx="9607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 err="1">
                  <a:solidFill>
                    <a:schemeClr val="bg1"/>
                  </a:solidFill>
                </a:rPr>
                <a:t>bottom</a:t>
              </a:r>
              <a:endParaRPr lang="fr-FR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D7116014-1184-B2E7-09BB-48317756B7BD}"/>
              </a:ext>
            </a:extLst>
          </p:cNvPr>
          <p:cNvSpPr txBox="1"/>
          <p:nvPr/>
        </p:nvSpPr>
        <p:spPr>
          <a:xfrm>
            <a:off x="10140029" y="2402102"/>
            <a:ext cx="1442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>
                <a:solidFill>
                  <a:srgbClr val="0001BA"/>
                </a:solidFill>
              </a:rPr>
              <a:t>Detail</a:t>
            </a:r>
            <a:r>
              <a:rPr lang="fr-FR" dirty="0">
                <a:solidFill>
                  <a:srgbClr val="0001BA"/>
                </a:solidFill>
              </a:rPr>
              <a:t> of a </a:t>
            </a:r>
            <a:r>
              <a:rPr lang="fr-FR" dirty="0" err="1">
                <a:solidFill>
                  <a:srgbClr val="0001BA"/>
                </a:solidFill>
              </a:rPr>
              <a:t>pillar</a:t>
            </a:r>
            <a:r>
              <a:rPr lang="fr-FR" dirty="0">
                <a:solidFill>
                  <a:srgbClr val="0001BA"/>
                </a:solidFill>
              </a:rPr>
              <a:t> </a:t>
            </a:r>
            <a:r>
              <a:rPr lang="fr-FR" dirty="0" err="1">
                <a:solidFill>
                  <a:srgbClr val="0001BA"/>
                </a:solidFill>
              </a:rPr>
              <a:t>wall</a:t>
            </a:r>
            <a:endParaRPr lang="fr-FR" dirty="0">
              <a:solidFill>
                <a:srgbClr val="0001BA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E7C594E-71E6-FA32-CF53-CAA0F5D8968A}"/>
              </a:ext>
            </a:extLst>
          </p:cNvPr>
          <p:cNvSpPr txBox="1"/>
          <p:nvPr/>
        </p:nvSpPr>
        <p:spPr>
          <a:xfrm>
            <a:off x="10140029" y="5074971"/>
            <a:ext cx="1442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01BA"/>
                </a:solidFill>
              </a:rPr>
              <a:t>Details of </a:t>
            </a:r>
            <a:r>
              <a:rPr lang="fr-FR" dirty="0" err="1">
                <a:solidFill>
                  <a:srgbClr val="0001BA"/>
                </a:solidFill>
              </a:rPr>
              <a:t>bottom</a:t>
            </a:r>
            <a:r>
              <a:rPr lang="fr-FR" dirty="0">
                <a:solidFill>
                  <a:srgbClr val="0001BA"/>
                </a:solidFill>
              </a:rPr>
              <a:t> </a:t>
            </a:r>
            <a:r>
              <a:rPr lang="fr-FR" dirty="0" err="1">
                <a:solidFill>
                  <a:srgbClr val="0001BA"/>
                </a:solidFill>
              </a:rPr>
              <a:t>pillar</a:t>
            </a:r>
            <a:r>
              <a:rPr lang="fr-FR" dirty="0">
                <a:solidFill>
                  <a:srgbClr val="0001BA"/>
                </a:solidFill>
              </a:rPr>
              <a:t> 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2C23B77-A0F8-D7D4-C603-A3FA9546199A}"/>
              </a:ext>
            </a:extLst>
          </p:cNvPr>
          <p:cNvGrpSpPr/>
          <p:nvPr/>
        </p:nvGrpSpPr>
        <p:grpSpPr>
          <a:xfrm>
            <a:off x="2191292" y="1794971"/>
            <a:ext cx="7906038" cy="4596720"/>
            <a:chOff x="2582725" y="2116847"/>
            <a:chExt cx="5087286" cy="2677700"/>
          </a:xfrm>
          <a:solidFill>
            <a:schemeClr val="lt1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D2A5C78-47A8-CEC0-134B-EF2DE6CC5E24}"/>
                </a:ext>
              </a:extLst>
            </p:cNvPr>
            <p:cNvSpPr/>
            <p:nvPr/>
          </p:nvSpPr>
          <p:spPr>
            <a:xfrm>
              <a:off x="2582725" y="2116847"/>
              <a:ext cx="5087286" cy="26777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927E339-C118-3984-F861-9AEE8951B658}"/>
                </a:ext>
              </a:extLst>
            </p:cNvPr>
            <p:cNvSpPr/>
            <p:nvPr/>
          </p:nvSpPr>
          <p:spPr>
            <a:xfrm>
              <a:off x="3119028" y="2601244"/>
              <a:ext cx="3959885" cy="112950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lvl="1" defTabSz="914400">
                <a:defRPr/>
              </a:pPr>
              <a:r>
                <a:rPr lang="fr-FR" sz="2000" u="sng" kern="0" dirty="0" err="1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Advantages</a:t>
              </a:r>
              <a:endParaRPr lang="fr-FR" sz="2000" u="sng" kern="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800100" lvl="1" indent="-342900" defTabSz="914400">
                <a:buFont typeface="Wingdings" pitchFamily="2" charset="2"/>
                <a:buChar char="ü"/>
                <a:defRPr/>
              </a:pPr>
              <a:r>
                <a:rPr lang="fr-FR" sz="2000" kern="0" dirty="0" err="1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Low</a:t>
              </a:r>
              <a:r>
                <a:rPr lang="fr-FR" sz="2000" kern="0" dirty="0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fr-FR" sz="2000" kern="0" dirty="0" err="1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cost</a:t>
              </a:r>
              <a:endParaRPr lang="fr-FR" sz="2000" kern="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800100" lvl="1" indent="-342900" defTabSz="914400">
                <a:buFont typeface="Wingdings" pitchFamily="2" charset="2"/>
                <a:buChar char="ü"/>
                <a:defRPr/>
              </a:pPr>
              <a:r>
                <a:rPr lang="fr-FR" sz="2000" kern="0" dirty="0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Simple, </a:t>
              </a:r>
              <a:r>
                <a:rPr lang="fr-FR" sz="2000" kern="0" dirty="0" err="1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easy</a:t>
              </a:r>
              <a:r>
                <a:rPr lang="fr-FR" sz="2000" kern="0" dirty="0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(clean room not </a:t>
              </a:r>
              <a:r>
                <a:rPr lang="fr-FR" sz="2000" kern="0" dirty="0" err="1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required</a:t>
              </a:r>
              <a:r>
                <a:rPr lang="fr-FR" sz="2000" kern="0" dirty="0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)</a:t>
              </a:r>
            </a:p>
            <a:p>
              <a:pPr marL="800100" lvl="1" indent="-342900" defTabSz="914400">
                <a:buFont typeface="Wingdings" pitchFamily="2" charset="2"/>
                <a:buChar char="ü"/>
                <a:defRPr/>
              </a:pPr>
              <a:r>
                <a:rPr lang="fr-FR" sz="2000" kern="0" dirty="0" err="1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Deposit</a:t>
              </a:r>
              <a:r>
                <a:rPr lang="fr-FR" sz="2000" kern="0" dirty="0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fr-FR" sz="2000" kern="0" dirty="0" err="1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covering</a:t>
              </a:r>
              <a:r>
                <a:rPr lang="fr-FR" sz="2000" kern="0" dirty="0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the </a:t>
              </a:r>
              <a:r>
                <a:rPr lang="fr-FR" sz="2000" kern="0" dirty="0" err="1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walls</a:t>
              </a:r>
              <a:r>
                <a:rPr lang="fr-FR" sz="2000" kern="0" dirty="0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of the structure</a:t>
              </a:r>
            </a:p>
            <a:p>
              <a:pPr marL="800100" lvl="1" indent="-342900" defTabSz="914400">
                <a:buFont typeface="Wingdings" pitchFamily="2" charset="2"/>
                <a:buChar char="ü"/>
                <a:defRPr/>
              </a:pPr>
              <a:r>
                <a:rPr lang="fr-FR" sz="2000" kern="0" dirty="0" err="1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Controlled</a:t>
              </a:r>
              <a:r>
                <a:rPr lang="fr-FR" sz="2000" kern="0" dirty="0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microstructure and </a:t>
              </a:r>
              <a:r>
                <a:rPr lang="fr-FR" sz="2000" kern="0" dirty="0" err="1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thickness</a:t>
              </a:r>
              <a:r>
                <a:rPr lang="fr-FR" sz="2000" kern="0" dirty="0">
                  <a:solidFill>
                    <a:srgbClr val="0001BA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of the active layer</a:t>
              </a:r>
            </a:p>
          </p:txBody>
        </p:sp>
      </p:grp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6253C8BE-DC5E-DE8A-8FB1-D9D7FCC61568}"/>
              </a:ext>
            </a:extLst>
          </p:cNvPr>
          <p:cNvCxnSpPr>
            <a:cxnSpLocks/>
          </p:cNvCxnSpPr>
          <p:nvPr/>
        </p:nvCxnSpPr>
        <p:spPr>
          <a:xfrm>
            <a:off x="1171881" y="1851038"/>
            <a:ext cx="0" cy="202246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A7F146B1-BCD4-C55F-CD30-145E94BE0A5A}"/>
              </a:ext>
            </a:extLst>
          </p:cNvPr>
          <p:cNvSpPr txBox="1"/>
          <p:nvPr/>
        </p:nvSpPr>
        <p:spPr>
          <a:xfrm>
            <a:off x="647286" y="2078936"/>
            <a:ext cx="530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144 µm</a:t>
            </a:r>
          </a:p>
        </p:txBody>
      </p:sp>
    </p:spTree>
    <p:extLst>
      <p:ext uri="{BB962C8B-B14F-4D97-AF65-F5344CB8AC3E}">
        <p14:creationId xmlns:p14="http://schemas.microsoft.com/office/powerpoint/2010/main" val="427183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D47EF94-DB8A-423D-E690-AA04B161D6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14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99FFC34-55C5-5AAA-2703-AC59BB6C2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463" y="830805"/>
            <a:ext cx="4375206" cy="305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437C1A-A6B3-DFD1-8381-1482479AAD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463" y="3561169"/>
            <a:ext cx="4631791" cy="323615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à coins arrondis 25">
            <a:extLst>
              <a:ext uri="{FF2B5EF4-FFF2-40B4-BE49-F238E27FC236}">
                <a16:creationId xmlns:a16="http://schemas.microsoft.com/office/drawing/2014/main" id="{9ECAEE63-B357-9216-5AF2-A958EF102DC8}"/>
              </a:ext>
            </a:extLst>
          </p:cNvPr>
          <p:cNvSpPr/>
          <p:nvPr/>
        </p:nvSpPr>
        <p:spPr>
          <a:xfrm>
            <a:off x="9060029" y="85727"/>
            <a:ext cx="2160000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21" name="Rectangle à coins arrondis 24">
            <a:extLst>
              <a:ext uri="{FF2B5EF4-FFF2-40B4-BE49-F238E27FC236}">
                <a16:creationId xmlns:a16="http://schemas.microsoft.com/office/drawing/2014/main" id="{683C6A3A-CAC3-1C8E-A670-3A4731ECB58B}"/>
              </a:ext>
            </a:extLst>
          </p:cNvPr>
          <p:cNvSpPr/>
          <p:nvPr/>
        </p:nvSpPr>
        <p:spPr>
          <a:xfrm>
            <a:off x="7113417" y="78779"/>
            <a:ext cx="1860884" cy="674114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3D-electrodes performances</a:t>
            </a:r>
            <a:endParaRPr lang="fr-FR" baseline="-25000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Rectangle à coins arrondis 19">
            <a:extLst>
              <a:ext uri="{FF2B5EF4-FFF2-40B4-BE49-F238E27FC236}">
                <a16:creationId xmlns:a16="http://schemas.microsoft.com/office/drawing/2014/main" id="{D9C3796C-ECFC-4099-0375-FCD8CC3C963F}"/>
              </a:ext>
            </a:extLst>
          </p:cNvPr>
          <p:cNvSpPr/>
          <p:nvPr/>
        </p:nvSpPr>
        <p:spPr>
          <a:xfrm>
            <a:off x="971971" y="102571"/>
            <a:ext cx="2183314" cy="667165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ctangle à coins arrondis 25">
            <a:extLst>
              <a:ext uri="{FF2B5EF4-FFF2-40B4-BE49-F238E27FC236}">
                <a16:creationId xmlns:a16="http://schemas.microsoft.com/office/drawing/2014/main" id="{DA68A940-663E-47A1-F054-5BE2DF806F07}"/>
              </a:ext>
            </a:extLst>
          </p:cNvPr>
          <p:cNvSpPr/>
          <p:nvPr/>
        </p:nvSpPr>
        <p:spPr>
          <a:xfrm>
            <a:off x="3251895" y="85727"/>
            <a:ext cx="1858906" cy="6840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</a:t>
            </a:r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AF17F6C-A8A2-A08A-C8CB-F27C15192622}"/>
              </a:ext>
            </a:extLst>
          </p:cNvPr>
          <p:cNvSpPr txBox="1"/>
          <p:nvPr/>
        </p:nvSpPr>
        <p:spPr>
          <a:xfrm>
            <a:off x="1030682" y="1021749"/>
            <a:ext cx="38936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Cyclic</a:t>
            </a:r>
            <a:r>
              <a:rPr lang="fr-FR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8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voltammogramms</a:t>
            </a:r>
            <a:r>
              <a:rPr lang="fr-FR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at 1 mV.s</a:t>
            </a:r>
            <a:r>
              <a:rPr lang="fr-FR" sz="1800" baseline="300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-1</a:t>
            </a:r>
            <a:r>
              <a:rPr lang="fr-FR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2D and 3D AR 29 TiO</a:t>
            </a:r>
            <a:r>
              <a:rPr lang="fr-FR" sz="1800" baseline="-250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8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electrodes</a:t>
            </a:r>
            <a:r>
              <a:rPr lang="fr-FR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(120 nm) 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Faradic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capacitive contribution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different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waves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at the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same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potentials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: TiO</a:t>
            </a:r>
            <a:r>
              <a:rPr lang="fr-FR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has the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same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structure in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two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morphologies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B8C0049-44C3-007F-0FB9-F8AE2A031232}"/>
              </a:ext>
            </a:extLst>
          </p:cNvPr>
          <p:cNvSpPr txBox="1"/>
          <p:nvPr/>
        </p:nvSpPr>
        <p:spPr>
          <a:xfrm>
            <a:off x="1021284" y="3718679"/>
            <a:ext cx="34992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Surface </a:t>
            </a:r>
            <a:r>
              <a:rPr lang="fr-FR" sz="18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capacity</a:t>
            </a:r>
            <a:r>
              <a:rPr lang="fr-FR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at </a:t>
            </a:r>
            <a:r>
              <a:rPr lang="fr-FR" sz="18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different</a:t>
            </a:r>
            <a:r>
              <a:rPr lang="fr-FR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8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current</a:t>
            </a:r>
            <a:r>
              <a:rPr lang="fr-FR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8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densities</a:t>
            </a:r>
            <a:r>
              <a:rPr lang="fr-FR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lang="fr-FR" sz="18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electrodes</a:t>
            </a:r>
            <a:r>
              <a:rPr lang="fr-FR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2D et 3D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Trenches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topology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more efficient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Improvement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the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energy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the power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density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: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requirements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a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supercapacitor</a:t>
            </a:r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fr-FR" kern="100" dirty="0">
              <a:solidFill>
                <a:srgbClr val="0070C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FR" dirty="0"/>
          </a:p>
        </p:txBody>
      </p:sp>
      <p:sp>
        <p:nvSpPr>
          <p:cNvPr id="30" name="Rectangle à coins arrondis 23">
            <a:extLst>
              <a:ext uri="{FF2B5EF4-FFF2-40B4-BE49-F238E27FC236}">
                <a16:creationId xmlns:a16="http://schemas.microsoft.com/office/drawing/2014/main" id="{A3397EA5-1C63-6D14-E7B0-9AABFD3CD34D}"/>
              </a:ext>
            </a:extLst>
          </p:cNvPr>
          <p:cNvSpPr/>
          <p:nvPr/>
        </p:nvSpPr>
        <p:spPr>
          <a:xfrm>
            <a:off x="5163884" y="8611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TiO</a:t>
            </a:r>
            <a:r>
              <a:rPr lang="fr-FR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643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D47EF94-DB8A-423D-E690-AA04B161D6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15</a:t>
            </a:fld>
            <a:endParaRPr lang="fr-FR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06FF2FE-FE26-38F9-F73F-7EC0657A0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872" y="2384458"/>
            <a:ext cx="4156911" cy="3178387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7AF17F6C-A8A2-A08A-C8CB-F27C15192622}"/>
              </a:ext>
            </a:extLst>
          </p:cNvPr>
          <p:cNvSpPr txBox="1"/>
          <p:nvPr/>
        </p:nvSpPr>
        <p:spPr>
          <a:xfrm>
            <a:off x="573189" y="1309546"/>
            <a:ext cx="6119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altLang="fr-FR" sz="1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Surface capacity at different current densities for electrodes with a layer of 120 nm of TiO</a:t>
            </a:r>
            <a:r>
              <a:rPr kumimoji="0" lang="en-US" altLang="fr-FR" sz="1800" b="0" i="0" u="none" strike="noStrike" cap="none" normalizeH="0" baseline="-30000" dirty="0">
                <a:ln>
                  <a:noFill/>
                </a:ln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fr-FR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B8C0049-44C3-007F-0FB9-F8AE2A031232}"/>
              </a:ext>
            </a:extLst>
          </p:cNvPr>
          <p:cNvSpPr txBox="1"/>
          <p:nvPr/>
        </p:nvSpPr>
        <p:spPr>
          <a:xfrm>
            <a:off x="8188475" y="1319875"/>
            <a:ext cx="34607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 and theoretical surface capacitances obtained against the surface AEF</a:t>
            </a:r>
            <a:r>
              <a:rPr lang="fr-FR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</a:t>
            </a:r>
            <a:r>
              <a:rPr lang="fr-FR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Trenches</a:t>
            </a:r>
            <a:endParaRPr lang="fr-FR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angle à coins arrondis 25">
            <a:extLst>
              <a:ext uri="{FF2B5EF4-FFF2-40B4-BE49-F238E27FC236}">
                <a16:creationId xmlns:a16="http://schemas.microsoft.com/office/drawing/2014/main" id="{FE7624C0-2FCF-29D0-2384-7DBED57FA2EA}"/>
              </a:ext>
            </a:extLst>
          </p:cNvPr>
          <p:cNvSpPr/>
          <p:nvPr/>
        </p:nvSpPr>
        <p:spPr>
          <a:xfrm>
            <a:off x="9060029" y="85727"/>
            <a:ext cx="2160000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3" name="Rectangle à coins arrondis 24">
            <a:extLst>
              <a:ext uri="{FF2B5EF4-FFF2-40B4-BE49-F238E27FC236}">
                <a16:creationId xmlns:a16="http://schemas.microsoft.com/office/drawing/2014/main" id="{DB6FE6FB-5CF5-95E1-CDCB-9ED3A924F956}"/>
              </a:ext>
            </a:extLst>
          </p:cNvPr>
          <p:cNvSpPr/>
          <p:nvPr/>
        </p:nvSpPr>
        <p:spPr>
          <a:xfrm>
            <a:off x="7113417" y="78779"/>
            <a:ext cx="1860884" cy="674114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3D-electrodes performances</a:t>
            </a:r>
            <a:endParaRPr lang="fr-FR" baseline="-25000" dirty="0">
              <a:solidFill>
                <a:srgbClr val="0001B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à coins arrondis 19">
            <a:extLst>
              <a:ext uri="{FF2B5EF4-FFF2-40B4-BE49-F238E27FC236}">
                <a16:creationId xmlns:a16="http://schemas.microsoft.com/office/drawing/2014/main" id="{3C33A110-D81A-89FB-7CA1-3A2997E89290}"/>
              </a:ext>
            </a:extLst>
          </p:cNvPr>
          <p:cNvSpPr/>
          <p:nvPr/>
        </p:nvSpPr>
        <p:spPr>
          <a:xfrm>
            <a:off x="971971" y="102571"/>
            <a:ext cx="2183314" cy="667165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à coins arrondis 25">
            <a:extLst>
              <a:ext uri="{FF2B5EF4-FFF2-40B4-BE49-F238E27FC236}">
                <a16:creationId xmlns:a16="http://schemas.microsoft.com/office/drawing/2014/main" id="{D0122A6D-3D31-60F4-B963-F851690C8E55}"/>
              </a:ext>
            </a:extLst>
          </p:cNvPr>
          <p:cNvSpPr/>
          <p:nvPr/>
        </p:nvSpPr>
        <p:spPr>
          <a:xfrm>
            <a:off x="3251895" y="85727"/>
            <a:ext cx="1858906" cy="6840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</a:t>
            </a:r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à coins arrondis 23">
            <a:extLst>
              <a:ext uri="{FF2B5EF4-FFF2-40B4-BE49-F238E27FC236}">
                <a16:creationId xmlns:a16="http://schemas.microsoft.com/office/drawing/2014/main" id="{5B34788D-7FB5-68BD-0678-2D439CC1CDF8}"/>
              </a:ext>
            </a:extLst>
          </p:cNvPr>
          <p:cNvSpPr/>
          <p:nvPr/>
        </p:nvSpPr>
        <p:spPr>
          <a:xfrm>
            <a:off x="5163884" y="8611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TiO</a:t>
            </a:r>
            <a:r>
              <a:rPr lang="fr-FR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82CFBF3-184E-2AA3-D923-D262164D4A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048169"/>
              </p:ext>
            </p:extLst>
          </p:nvPr>
        </p:nvGraphicFramePr>
        <p:xfrm>
          <a:off x="573189" y="2448178"/>
          <a:ext cx="6862675" cy="31270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8603">
                  <a:extLst>
                    <a:ext uri="{9D8B030D-6E8A-4147-A177-3AD203B41FA5}">
                      <a16:colId xmlns:a16="http://schemas.microsoft.com/office/drawing/2014/main" val="3550831770"/>
                    </a:ext>
                  </a:extLst>
                </a:gridCol>
                <a:gridCol w="1358518">
                  <a:extLst>
                    <a:ext uri="{9D8B030D-6E8A-4147-A177-3AD203B41FA5}">
                      <a16:colId xmlns:a16="http://schemas.microsoft.com/office/drawing/2014/main" val="3862999567"/>
                    </a:ext>
                  </a:extLst>
                </a:gridCol>
                <a:gridCol w="1358518">
                  <a:extLst>
                    <a:ext uri="{9D8B030D-6E8A-4147-A177-3AD203B41FA5}">
                      <a16:colId xmlns:a16="http://schemas.microsoft.com/office/drawing/2014/main" val="3876741547"/>
                    </a:ext>
                  </a:extLst>
                </a:gridCol>
                <a:gridCol w="1358518">
                  <a:extLst>
                    <a:ext uri="{9D8B030D-6E8A-4147-A177-3AD203B41FA5}">
                      <a16:colId xmlns:a16="http://schemas.microsoft.com/office/drawing/2014/main" val="372207946"/>
                    </a:ext>
                  </a:extLst>
                </a:gridCol>
                <a:gridCol w="1358518">
                  <a:extLst>
                    <a:ext uri="{9D8B030D-6E8A-4147-A177-3AD203B41FA5}">
                      <a16:colId xmlns:a16="http://schemas.microsoft.com/office/drawing/2014/main" val="2674009647"/>
                    </a:ext>
                  </a:extLst>
                </a:gridCol>
              </a:tblGrid>
              <a:tr h="352414">
                <a:tc rowSpan="2"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Current</a:t>
                      </a: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Density</a:t>
                      </a:r>
                    </a:p>
                    <a:p>
                      <a:pPr algn="ctr">
                        <a:lnSpc>
                          <a:spcPts val="1300"/>
                        </a:lnSpc>
                      </a:pPr>
                      <a:endParaRPr lang="fr-FR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 cm</a:t>
                      </a:r>
                      <a:r>
                        <a:rPr lang="fr-FR" sz="1600" b="0" baseline="30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−2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Surface Capacitance mF.cm</a:t>
                      </a:r>
                      <a:r>
                        <a:rPr lang="fr-FR" sz="1600" b="0" baseline="30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−2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591024"/>
                  </a:ext>
                </a:extLst>
              </a:tr>
              <a:tr h="63092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2D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3D AR9</a:t>
                      </a:r>
                    </a:p>
                    <a:p>
                      <a:pPr algn="ctr">
                        <a:lnSpc>
                          <a:spcPts val="1300"/>
                        </a:lnSpc>
                      </a:pPr>
                      <a:endParaRPr lang="fr-FR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FR" sz="16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Trenches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3D AR29</a:t>
                      </a:r>
                    </a:p>
                    <a:p>
                      <a:pPr algn="ctr">
                        <a:lnSpc>
                          <a:spcPts val="1300"/>
                        </a:lnSpc>
                      </a:pPr>
                      <a:endParaRPr lang="fr-FR" sz="8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FR" sz="16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Trenches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3D AR29</a:t>
                      </a:r>
                    </a:p>
                    <a:p>
                      <a:pPr algn="ctr">
                        <a:lnSpc>
                          <a:spcPts val="1300"/>
                        </a:lnSpc>
                      </a:pPr>
                      <a:endParaRPr lang="fr-FR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FR" sz="16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Pillars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05048053"/>
                  </a:ext>
                </a:extLst>
              </a:tr>
              <a:tr h="352414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0.01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46.5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85.0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73.7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26586492"/>
                  </a:ext>
                </a:extLst>
              </a:tr>
              <a:tr h="381668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0.05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22.7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60.8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38.4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58713753"/>
                  </a:ext>
                </a:extLst>
              </a:tr>
              <a:tr h="352414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0.1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16.5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51.9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23.9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60234220"/>
                  </a:ext>
                </a:extLst>
              </a:tr>
              <a:tr h="352414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0.2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10.5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42.5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9.0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48530782"/>
                  </a:ext>
                </a:extLst>
              </a:tr>
              <a:tr h="352414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0.3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7.5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36.6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2.3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04566800"/>
                  </a:ext>
                </a:extLst>
              </a:tr>
              <a:tr h="352414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0.5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5.3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28.8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0.2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47664282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915276F2-A57A-E242-EA37-D70B3C6DC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557344"/>
              </p:ext>
            </p:extLst>
          </p:nvPr>
        </p:nvGraphicFramePr>
        <p:xfrm>
          <a:off x="602591" y="2465021"/>
          <a:ext cx="6862675" cy="30978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8603">
                  <a:extLst>
                    <a:ext uri="{9D8B030D-6E8A-4147-A177-3AD203B41FA5}">
                      <a16:colId xmlns:a16="http://schemas.microsoft.com/office/drawing/2014/main" val="3550831770"/>
                    </a:ext>
                  </a:extLst>
                </a:gridCol>
                <a:gridCol w="1358518">
                  <a:extLst>
                    <a:ext uri="{9D8B030D-6E8A-4147-A177-3AD203B41FA5}">
                      <a16:colId xmlns:a16="http://schemas.microsoft.com/office/drawing/2014/main" val="3862999567"/>
                    </a:ext>
                  </a:extLst>
                </a:gridCol>
                <a:gridCol w="1358518">
                  <a:extLst>
                    <a:ext uri="{9D8B030D-6E8A-4147-A177-3AD203B41FA5}">
                      <a16:colId xmlns:a16="http://schemas.microsoft.com/office/drawing/2014/main" val="3876741547"/>
                    </a:ext>
                  </a:extLst>
                </a:gridCol>
                <a:gridCol w="1358518">
                  <a:extLst>
                    <a:ext uri="{9D8B030D-6E8A-4147-A177-3AD203B41FA5}">
                      <a16:colId xmlns:a16="http://schemas.microsoft.com/office/drawing/2014/main" val="372207946"/>
                    </a:ext>
                  </a:extLst>
                </a:gridCol>
                <a:gridCol w="1358518">
                  <a:extLst>
                    <a:ext uri="{9D8B030D-6E8A-4147-A177-3AD203B41FA5}">
                      <a16:colId xmlns:a16="http://schemas.microsoft.com/office/drawing/2014/main" val="2674009647"/>
                    </a:ext>
                  </a:extLst>
                </a:gridCol>
              </a:tblGrid>
              <a:tr h="352414">
                <a:tc rowSpan="2"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Current</a:t>
                      </a: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Density</a:t>
                      </a:r>
                    </a:p>
                    <a:p>
                      <a:pPr algn="ctr">
                        <a:lnSpc>
                          <a:spcPts val="1300"/>
                        </a:lnSpc>
                      </a:pPr>
                      <a:endParaRPr lang="fr-FR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 cm</a:t>
                      </a:r>
                      <a:r>
                        <a:rPr lang="fr-FR" sz="1600" b="0" baseline="30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−2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Surface Capacitance mF.cm</a:t>
                      </a:r>
                      <a:r>
                        <a:rPr lang="fr-FR" sz="1600" b="0" baseline="30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−2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591024"/>
                  </a:ext>
                </a:extLst>
              </a:tr>
              <a:tr h="63092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2D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3D AR9</a:t>
                      </a:r>
                    </a:p>
                    <a:p>
                      <a:pPr algn="ctr">
                        <a:lnSpc>
                          <a:spcPts val="1300"/>
                        </a:lnSpc>
                      </a:pPr>
                      <a:endParaRPr lang="fr-FR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FR" sz="16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Trenches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3D AR29</a:t>
                      </a:r>
                    </a:p>
                    <a:p>
                      <a:pPr algn="ctr">
                        <a:lnSpc>
                          <a:spcPts val="1300"/>
                        </a:lnSpc>
                      </a:pPr>
                      <a:endParaRPr lang="fr-FR" sz="8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FR" sz="16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Trenches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3D AR29</a:t>
                      </a:r>
                    </a:p>
                    <a:p>
                      <a:pPr algn="ctr">
                        <a:lnSpc>
                          <a:spcPts val="1300"/>
                        </a:lnSpc>
                      </a:pPr>
                      <a:endParaRPr lang="fr-FR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FR" sz="16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Pillars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05048053"/>
                  </a:ext>
                </a:extLst>
              </a:tr>
              <a:tr h="352414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0.01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46.5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85.0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73.7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26586492"/>
                  </a:ext>
                </a:extLst>
              </a:tr>
              <a:tr h="352414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0.05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22.7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60.8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38.4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58713753"/>
                  </a:ext>
                </a:extLst>
              </a:tr>
              <a:tr h="352414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0.1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16.5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51.9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23.9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60234220"/>
                  </a:ext>
                </a:extLst>
              </a:tr>
              <a:tr h="352414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0.2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1.0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10.5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42.5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9.0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48530782"/>
                  </a:ext>
                </a:extLst>
              </a:tr>
              <a:tr h="352414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0.3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0.7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7.5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36.6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2.3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04566800"/>
                  </a:ext>
                </a:extLst>
              </a:tr>
              <a:tr h="352414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0.5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0.4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5.3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28.8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0.2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47664282"/>
                  </a:ext>
                </a:extLst>
              </a:tr>
            </a:tbl>
          </a:graphicData>
        </a:graphic>
      </p:graphicFrame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85CD0D1-07EC-B109-1BBA-4DFABE68CCA4}"/>
              </a:ext>
            </a:extLst>
          </p:cNvPr>
          <p:cNvSpPr/>
          <p:nvPr/>
        </p:nvSpPr>
        <p:spPr>
          <a:xfrm>
            <a:off x="4986338" y="3429000"/>
            <a:ext cx="771525" cy="2117002"/>
          </a:xfrm>
          <a:prstGeom prst="roundRect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0F8CDD13-02D4-379B-20F9-2FFE93AFEB03}"/>
              </a:ext>
            </a:extLst>
          </p:cNvPr>
          <p:cNvSpPr/>
          <p:nvPr/>
        </p:nvSpPr>
        <p:spPr>
          <a:xfrm rot="21029631">
            <a:off x="396695" y="5536852"/>
            <a:ext cx="411792" cy="586375"/>
          </a:xfrm>
          <a:custGeom>
            <a:avLst/>
            <a:gdLst>
              <a:gd name="connsiteX0" fmla="*/ 557227 w 571515"/>
              <a:gd name="connsiteY0" fmla="*/ 0 h 1071562"/>
              <a:gd name="connsiteX1" fmla="*/ 15 w 571515"/>
              <a:gd name="connsiteY1" fmla="*/ 542925 h 1071562"/>
              <a:gd name="connsiteX2" fmla="*/ 571515 w 571515"/>
              <a:gd name="connsiteY2" fmla="*/ 1071562 h 107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1515" h="1071562">
                <a:moveTo>
                  <a:pt x="557227" y="0"/>
                </a:moveTo>
                <a:cubicBezTo>
                  <a:pt x="277430" y="182165"/>
                  <a:pt x="-2366" y="364331"/>
                  <a:pt x="15" y="542925"/>
                </a:cubicBezTo>
                <a:cubicBezTo>
                  <a:pt x="2396" y="721519"/>
                  <a:pt x="286955" y="896540"/>
                  <a:pt x="571515" y="1071562"/>
                </a:cubicBezTo>
              </a:path>
            </a:pathLst>
          </a:custGeom>
          <a:noFill/>
          <a:ln w="28575"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D82D54E-C024-3203-8724-749450A367B1}"/>
              </a:ext>
            </a:extLst>
          </p:cNvPr>
          <p:cNvSpPr txBox="1"/>
          <p:nvPr/>
        </p:nvSpPr>
        <p:spPr>
          <a:xfrm>
            <a:off x="1212691" y="5745915"/>
            <a:ext cx="34306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fr-FR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Trenches</a:t>
            </a:r>
            <a:r>
              <a:rPr lang="fr-F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topology</a:t>
            </a:r>
            <a:r>
              <a:rPr lang="fr-F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more efficient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fr-FR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Quality</a:t>
            </a:r>
            <a:r>
              <a:rPr lang="fr-F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TiO</a:t>
            </a:r>
            <a:r>
              <a:rPr lang="fr-FR" sz="1600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/Si interface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A395890-029A-93E3-D12E-4890A5351342}"/>
              </a:ext>
            </a:extLst>
          </p:cNvPr>
          <p:cNvSpPr txBox="1"/>
          <p:nvPr/>
        </p:nvSpPr>
        <p:spPr>
          <a:xfrm>
            <a:off x="8344096" y="5673420"/>
            <a:ext cx="34819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fr-FR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Perfect</a:t>
            </a:r>
            <a:r>
              <a:rPr lang="fr-F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correlation</a:t>
            </a:r>
            <a:endParaRPr lang="fr-F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fr-F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Contribution of surface capacitive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fr-F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Performance </a:t>
            </a:r>
            <a:r>
              <a:rPr lang="fr-FR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proportional</a:t>
            </a:r>
            <a:r>
              <a:rPr lang="fr-F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the 3D </a:t>
            </a:r>
            <a:r>
              <a:rPr lang="fr-FR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specific</a:t>
            </a:r>
            <a:r>
              <a:rPr lang="fr-F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surface</a:t>
            </a:r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9B8E366C-EA89-BB38-E12B-FC52D4D632DC}"/>
              </a:ext>
            </a:extLst>
          </p:cNvPr>
          <p:cNvSpPr/>
          <p:nvPr/>
        </p:nvSpPr>
        <p:spPr>
          <a:xfrm rot="21029631">
            <a:off x="7886710" y="5380233"/>
            <a:ext cx="411792" cy="586375"/>
          </a:xfrm>
          <a:custGeom>
            <a:avLst/>
            <a:gdLst>
              <a:gd name="connsiteX0" fmla="*/ 557227 w 571515"/>
              <a:gd name="connsiteY0" fmla="*/ 0 h 1071562"/>
              <a:gd name="connsiteX1" fmla="*/ 15 w 571515"/>
              <a:gd name="connsiteY1" fmla="*/ 542925 h 1071562"/>
              <a:gd name="connsiteX2" fmla="*/ 571515 w 571515"/>
              <a:gd name="connsiteY2" fmla="*/ 1071562 h 107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1515" h="1071562">
                <a:moveTo>
                  <a:pt x="557227" y="0"/>
                </a:moveTo>
                <a:cubicBezTo>
                  <a:pt x="277430" y="182165"/>
                  <a:pt x="-2366" y="364331"/>
                  <a:pt x="15" y="542925"/>
                </a:cubicBezTo>
                <a:cubicBezTo>
                  <a:pt x="2396" y="721519"/>
                  <a:pt x="286955" y="896540"/>
                  <a:pt x="571515" y="1071562"/>
                </a:cubicBezTo>
              </a:path>
            </a:pathLst>
          </a:custGeom>
          <a:noFill/>
          <a:ln w="28575"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BA4534A-0E5B-F346-88AF-EB14125DC031}"/>
              </a:ext>
            </a:extLst>
          </p:cNvPr>
          <p:cNvSpPr txBox="1"/>
          <p:nvPr/>
        </p:nvSpPr>
        <p:spPr>
          <a:xfrm>
            <a:off x="10934794" y="3697254"/>
            <a:ext cx="670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/>
              <a:t>Exp</a:t>
            </a:r>
            <a:endParaRPr lang="fr-FR" sz="12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ACF2DB-6384-722B-4901-412A8A199DD9}"/>
              </a:ext>
            </a:extLst>
          </p:cNvPr>
          <p:cNvSpPr txBox="1"/>
          <p:nvPr/>
        </p:nvSpPr>
        <p:spPr>
          <a:xfrm>
            <a:off x="10872665" y="3326323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</a:rPr>
              <a:t>Theo.</a:t>
            </a:r>
          </a:p>
        </p:txBody>
      </p:sp>
    </p:spTree>
    <p:extLst>
      <p:ext uri="{BB962C8B-B14F-4D97-AF65-F5344CB8AC3E}">
        <p14:creationId xmlns:p14="http://schemas.microsoft.com/office/powerpoint/2010/main" val="249456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D382410-705B-01D0-4BD0-47F4D2E02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8448" y="1336240"/>
            <a:ext cx="9823781" cy="6879771"/>
          </a:xfrm>
        </p:spPr>
        <p:txBody>
          <a:bodyPr/>
          <a:lstStyle/>
          <a:p>
            <a:pPr marL="1028700" lvl="1" indent="-342900" algn="just">
              <a:buFont typeface="Wingdings" pitchFamily="2" charset="2"/>
              <a:buChar char="ü"/>
            </a:pPr>
            <a:r>
              <a:rPr lang="fr-FR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Simple </a:t>
            </a:r>
            <a:r>
              <a:rPr lang="fr-FR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method</a:t>
            </a:r>
            <a:r>
              <a:rPr lang="fr-FR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fr-FR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implement</a:t>
            </a:r>
            <a:endParaRPr lang="fr-FR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28700" lvl="1" indent="-342900" algn="just">
              <a:buFont typeface="Wingdings" pitchFamily="2" charset="2"/>
              <a:buChar char="ü"/>
            </a:pPr>
            <a:r>
              <a:rPr lang="fr-FR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Feasibility</a:t>
            </a:r>
            <a:r>
              <a:rPr lang="fr-FR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</a:t>
            </a:r>
            <a:r>
              <a:rPr lang="fr-FR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liquid</a:t>
            </a:r>
            <a:r>
              <a:rPr lang="fr-FR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deposition</a:t>
            </a:r>
            <a:r>
              <a:rPr lang="fr-FR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on 3D Si </a:t>
            </a:r>
            <a:r>
              <a:rPr lang="fr-FR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substrates</a:t>
            </a:r>
            <a:r>
              <a:rPr lang="fr-FR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lang="fr-FR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different</a:t>
            </a:r>
            <a:r>
              <a:rPr lang="fr-FR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aspect ratios</a:t>
            </a:r>
          </a:p>
          <a:p>
            <a:pPr marL="1028700" lvl="1" indent="-342900" algn="just">
              <a:buFont typeface="Wingdings" pitchFamily="2" charset="2"/>
              <a:buChar char="ü"/>
            </a:pPr>
            <a:r>
              <a:rPr lang="en-US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thickness of the active material layers  : solution concentration and the number of layers</a:t>
            </a:r>
            <a:r>
              <a:rPr lang="fr-FR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fr-FR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28700" lvl="1" indent="-342900" algn="just">
              <a:buFont typeface="Wingdings" pitchFamily="2" charset="2"/>
              <a:buChar char="ü"/>
            </a:pPr>
            <a:r>
              <a:rPr lang="en-US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</a:t>
            </a:r>
            <a:r>
              <a:rPr lang="en-US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omogenous TiO</a:t>
            </a:r>
            <a:r>
              <a:rPr lang="en-US" baseline="-25000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thin film coating on 3D substrates : uniformly covers the walls, top and bottom</a:t>
            </a:r>
          </a:p>
          <a:p>
            <a:pPr marL="1485900" lvl="2" indent="-342900" algn="just">
              <a:buFont typeface="Wingdings" pitchFamily="2" charset="2"/>
              <a:buChar char="ü"/>
            </a:pPr>
            <a:r>
              <a:rPr lang="en-US" sz="1800" kern="1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trenches (AEF 34) : surface capacitance of 85.0 mF cm</a:t>
            </a:r>
            <a:r>
              <a:rPr lang="en-US" sz="1800" kern="100" baseline="300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−2</a:t>
            </a:r>
            <a:r>
              <a:rPr lang="en-US" sz="1800" kern="100" baseline="30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kern="1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(0,01</a:t>
            </a:r>
            <a:r>
              <a:rPr lang="fr-FR" sz="1800" b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 cm</a:t>
            </a:r>
            <a:r>
              <a:rPr lang="fr-FR" sz="1800" b="0" baseline="300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−2</a:t>
            </a:r>
            <a:r>
              <a:rPr lang="fr-FR" sz="1800" b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fr-FR" sz="1800" b="0" baseline="30000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485900" lvl="2" indent="-342900" algn="just">
              <a:buFont typeface="Wingdings" pitchFamily="2" charset="2"/>
              <a:buChar char="ü"/>
            </a:pPr>
            <a:r>
              <a:rPr lang="en-US" sz="1800" kern="1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sz="1800" kern="1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 0.5 mA cm</a:t>
            </a:r>
            <a:r>
              <a:rPr lang="en-US" sz="1800" kern="100" baseline="300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−2 </a:t>
            </a:r>
            <a:r>
              <a:rPr lang="en-US" sz="1800" kern="1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69-fold increase in the surface capacitance : capacitance value of 28.8 mF cm</a:t>
            </a:r>
            <a:r>
              <a:rPr lang="en-US" sz="1800" kern="100" baseline="300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−2</a:t>
            </a:r>
            <a:endParaRPr lang="fr-FR" sz="1800" b="0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28700" lvl="1" indent="-342900" algn="just">
              <a:buFont typeface="Wingdings" pitchFamily="2" charset="2"/>
              <a:buChar char="ü"/>
            </a:pPr>
            <a:r>
              <a:rPr lang="en-US" kern="1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n-US" kern="100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ethod for depositing oxide for high AEF efficient for developing high-energy and high-power </a:t>
            </a:r>
            <a:r>
              <a:rPr lang="fr-FR" kern="100" dirty="0" err="1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devices</a:t>
            </a:r>
            <a:r>
              <a:rPr lang="fr-FR" kern="100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1028700" lvl="1" indent="-342900" algn="just">
              <a:buFont typeface="Wingdings" pitchFamily="2" charset="2"/>
              <a:buChar char="ü"/>
            </a:pPr>
            <a:r>
              <a:rPr lang="fr-FR" kern="1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Others</a:t>
            </a:r>
            <a:r>
              <a:rPr lang="fr-FR" kern="1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applications : SOFC, </a:t>
            </a:r>
            <a:r>
              <a:rPr lang="fr-FR" kern="1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photovoltaic</a:t>
            </a:r>
            <a:r>
              <a:rPr lang="fr-FR" kern="1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fr-FR" kern="1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ferroelectric</a:t>
            </a:r>
            <a:r>
              <a:rPr lang="fr-FR" kern="1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MIM </a:t>
            </a:r>
            <a:r>
              <a:rPr lang="fr-FR" kern="1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capacitor</a:t>
            </a:r>
            <a:r>
              <a:rPr lang="fr-FR" kern="1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,…</a:t>
            </a:r>
            <a:endParaRPr lang="fr-FR" kern="100" dirty="0">
              <a:solidFill>
                <a:srgbClr val="0070C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28700" lvl="1" indent="-342900" algn="just">
              <a:buFont typeface="Wingdings" pitchFamily="2" charset="2"/>
              <a:buChar char="ü"/>
            </a:pPr>
            <a:endParaRPr lang="en-US" dirty="0">
              <a:solidFill>
                <a:srgbClr val="0070C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28700" lvl="1" indent="-342900" algn="just">
              <a:buFont typeface="Wingdings" pitchFamily="2" charset="2"/>
              <a:buChar char="ü"/>
            </a:pPr>
            <a:endParaRPr lang="fr-FR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6B8F10D-65B4-737E-06A0-F574B1A6747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16</a:t>
            </a:fld>
            <a:endParaRPr lang="fr-FR"/>
          </a:p>
        </p:txBody>
      </p:sp>
      <p:sp>
        <p:nvSpPr>
          <p:cNvPr id="6" name="Rectangle à coins arrondis 19">
            <a:extLst>
              <a:ext uri="{FF2B5EF4-FFF2-40B4-BE49-F238E27FC236}">
                <a16:creationId xmlns:a16="http://schemas.microsoft.com/office/drawing/2014/main" id="{0F2F41E1-FEDC-9EFB-13BE-DB68F6E4EF8B}"/>
              </a:ext>
            </a:extLst>
          </p:cNvPr>
          <p:cNvSpPr/>
          <p:nvPr/>
        </p:nvSpPr>
        <p:spPr>
          <a:xfrm>
            <a:off x="971971" y="102571"/>
            <a:ext cx="2183314" cy="667165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à coins arrondis 25">
            <a:extLst>
              <a:ext uri="{FF2B5EF4-FFF2-40B4-BE49-F238E27FC236}">
                <a16:creationId xmlns:a16="http://schemas.microsoft.com/office/drawing/2014/main" id="{4526D42A-DDFC-B059-50D8-7B15D73EA0BC}"/>
              </a:ext>
            </a:extLst>
          </p:cNvPr>
          <p:cNvSpPr/>
          <p:nvPr/>
        </p:nvSpPr>
        <p:spPr>
          <a:xfrm>
            <a:off x="3251895" y="85727"/>
            <a:ext cx="1858906" cy="6840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</a:t>
            </a:r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à coins arrondis 23">
            <a:extLst>
              <a:ext uri="{FF2B5EF4-FFF2-40B4-BE49-F238E27FC236}">
                <a16:creationId xmlns:a16="http://schemas.microsoft.com/office/drawing/2014/main" id="{765021A8-ED78-FECF-67C0-39D8578F607A}"/>
              </a:ext>
            </a:extLst>
          </p:cNvPr>
          <p:cNvSpPr/>
          <p:nvPr/>
        </p:nvSpPr>
        <p:spPr>
          <a:xfrm>
            <a:off x="5163884" y="8611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TiO</a:t>
            </a:r>
            <a:r>
              <a:rPr lang="fr-FR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coating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à coins arrondis 24">
            <a:extLst>
              <a:ext uri="{FF2B5EF4-FFF2-40B4-BE49-F238E27FC236}">
                <a16:creationId xmlns:a16="http://schemas.microsoft.com/office/drawing/2014/main" id="{88BEBFD8-A37D-2C5A-6F6C-7F5DFCD58437}"/>
              </a:ext>
            </a:extLst>
          </p:cNvPr>
          <p:cNvSpPr/>
          <p:nvPr/>
        </p:nvSpPr>
        <p:spPr>
          <a:xfrm>
            <a:off x="7113417" y="78779"/>
            <a:ext cx="1860884" cy="67411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3D-electrodes performances</a:t>
            </a:r>
            <a:endParaRPr lang="fr-FR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à coins arrondis 19">
            <a:extLst>
              <a:ext uri="{FF2B5EF4-FFF2-40B4-BE49-F238E27FC236}">
                <a16:creationId xmlns:a16="http://schemas.microsoft.com/office/drawing/2014/main" id="{622851A9-1738-ED9D-80AF-44AD80F764CC}"/>
              </a:ext>
            </a:extLst>
          </p:cNvPr>
          <p:cNvSpPr/>
          <p:nvPr/>
        </p:nvSpPr>
        <p:spPr>
          <a:xfrm>
            <a:off x="9062950" y="82253"/>
            <a:ext cx="2183314" cy="667165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01B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912279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450041" y="875241"/>
            <a:ext cx="6877969" cy="5307537"/>
          </a:xfrm>
          <a:prstGeom prst="rect">
            <a:avLst/>
          </a:prstGeom>
        </p:spPr>
        <p:txBody>
          <a:bodyPr/>
          <a:lstStyle/>
          <a:p>
            <a:r>
              <a:rPr lang="en-US" sz="2200" b="1" dirty="0">
                <a:solidFill>
                  <a:srgbClr val="000090"/>
                </a:solidFill>
              </a:rPr>
              <a:t>GREMAN</a:t>
            </a:r>
          </a:p>
          <a:p>
            <a:pPr lvl="1"/>
            <a:r>
              <a:rPr lang="en-US" sz="1800" dirty="0">
                <a:solidFill>
                  <a:srgbClr val="000090"/>
                </a:solidFill>
              </a:rPr>
              <a:t>A. Vincent, T. </a:t>
            </a:r>
            <a:r>
              <a:rPr lang="en-US" sz="1800" dirty="0" err="1">
                <a:solidFill>
                  <a:srgbClr val="000090"/>
                </a:solidFill>
              </a:rPr>
              <a:t>Defforge</a:t>
            </a:r>
            <a:r>
              <a:rPr lang="en-US" sz="1800" dirty="0">
                <a:solidFill>
                  <a:srgbClr val="000090"/>
                </a:solidFill>
              </a:rPr>
              <a:t>, G. Gautier, V. </a:t>
            </a:r>
            <a:r>
              <a:rPr lang="en-US" sz="1800" dirty="0" err="1">
                <a:solidFill>
                  <a:srgbClr val="000090"/>
                </a:solidFill>
              </a:rPr>
              <a:t>Grimal</a:t>
            </a:r>
            <a:r>
              <a:rPr lang="en-US" sz="1800" dirty="0">
                <a:solidFill>
                  <a:srgbClr val="000090"/>
                </a:solidFill>
              </a:rPr>
              <a:t>, M. </a:t>
            </a:r>
            <a:r>
              <a:rPr lang="en-US" sz="1800" dirty="0" err="1">
                <a:solidFill>
                  <a:srgbClr val="000090"/>
                </a:solidFill>
              </a:rPr>
              <a:t>Gabard</a:t>
            </a:r>
            <a:r>
              <a:rPr lang="en-US" sz="1800" dirty="0">
                <a:solidFill>
                  <a:srgbClr val="000090"/>
                </a:solidFill>
              </a:rPr>
              <a:t>, S. </a:t>
            </a:r>
            <a:r>
              <a:rPr lang="en-US" sz="1800" dirty="0" err="1">
                <a:solidFill>
                  <a:srgbClr val="000090"/>
                </a:solidFill>
              </a:rPr>
              <a:t>Desplobain</a:t>
            </a:r>
            <a:r>
              <a:rPr lang="en-US" sz="1800" dirty="0">
                <a:solidFill>
                  <a:srgbClr val="000090"/>
                </a:solidFill>
              </a:rPr>
              <a:t>, D. Chouteau</a:t>
            </a:r>
          </a:p>
          <a:p>
            <a:r>
              <a:rPr lang="en-US" sz="2200" b="1" dirty="0">
                <a:solidFill>
                  <a:srgbClr val="000090"/>
                </a:solidFill>
              </a:rPr>
              <a:t>Collaborations</a:t>
            </a:r>
          </a:p>
          <a:p>
            <a:pPr lvl="1"/>
            <a:r>
              <a:rPr lang="en-US" sz="1800" dirty="0">
                <a:solidFill>
                  <a:srgbClr val="000090"/>
                </a:solidFill>
              </a:rPr>
              <a:t>Thomas </a:t>
            </a:r>
            <a:r>
              <a:rPr lang="en-US" sz="1800" dirty="0" err="1">
                <a:solidFill>
                  <a:srgbClr val="000090"/>
                </a:solidFill>
              </a:rPr>
              <a:t>Tillocher</a:t>
            </a:r>
            <a:r>
              <a:rPr lang="en-US" sz="1800" dirty="0">
                <a:solidFill>
                  <a:srgbClr val="000090"/>
                </a:solidFill>
              </a:rPr>
              <a:t>, GREMI </a:t>
            </a:r>
            <a:r>
              <a:rPr lang="en-US" sz="1800" dirty="0" err="1">
                <a:solidFill>
                  <a:srgbClr val="000090"/>
                </a:solidFill>
              </a:rPr>
              <a:t>Orléans</a:t>
            </a:r>
            <a:endParaRPr lang="en-US" sz="1800" dirty="0">
              <a:solidFill>
                <a:srgbClr val="000090"/>
              </a:solidFill>
            </a:endParaRPr>
          </a:p>
          <a:p>
            <a:pPr lvl="1"/>
            <a:r>
              <a:rPr lang="en-US" sz="1800" dirty="0">
                <a:solidFill>
                  <a:srgbClr val="000090"/>
                </a:solidFill>
              </a:rPr>
              <a:t>E. </a:t>
            </a:r>
            <a:r>
              <a:rPr lang="en-US" sz="1800" dirty="0" err="1">
                <a:solidFill>
                  <a:srgbClr val="000090"/>
                </a:solidFill>
              </a:rPr>
              <a:t>Raymundo</a:t>
            </a:r>
            <a:r>
              <a:rPr lang="en-US" sz="1800" dirty="0">
                <a:solidFill>
                  <a:srgbClr val="000090"/>
                </a:solidFill>
              </a:rPr>
              <a:t>, R. </a:t>
            </a:r>
            <a:r>
              <a:rPr lang="en-US" sz="1800" dirty="0" err="1">
                <a:solidFill>
                  <a:srgbClr val="000090"/>
                </a:solidFill>
              </a:rPr>
              <a:t>Omnée</a:t>
            </a:r>
            <a:r>
              <a:rPr lang="en-US" sz="1800" dirty="0">
                <a:solidFill>
                  <a:srgbClr val="000090"/>
                </a:solidFill>
              </a:rPr>
              <a:t>, CEMHTI, </a:t>
            </a:r>
            <a:r>
              <a:rPr lang="en-US" sz="1800" dirty="0" err="1">
                <a:solidFill>
                  <a:srgbClr val="000090"/>
                </a:solidFill>
              </a:rPr>
              <a:t>Orléans</a:t>
            </a:r>
            <a:endParaRPr lang="en-US" sz="1800" dirty="0">
              <a:solidFill>
                <a:srgbClr val="000090"/>
              </a:solidFill>
            </a:endParaRPr>
          </a:p>
          <a:p>
            <a:pPr lvl="1"/>
            <a:r>
              <a:rPr lang="en-US" sz="1800" dirty="0" err="1">
                <a:solidFill>
                  <a:srgbClr val="000090"/>
                </a:solidFill>
              </a:rPr>
              <a:t>Zaid</a:t>
            </a:r>
            <a:r>
              <a:rPr lang="en-US" sz="1800" dirty="0">
                <a:solidFill>
                  <a:srgbClr val="000090"/>
                </a:solidFill>
              </a:rPr>
              <a:t> </a:t>
            </a:r>
            <a:r>
              <a:rPr lang="en-US" sz="1800" dirty="0" err="1">
                <a:solidFill>
                  <a:srgbClr val="000090"/>
                </a:solidFill>
              </a:rPr>
              <a:t>Abdelali</a:t>
            </a:r>
            <a:r>
              <a:rPr lang="en-US" sz="1800" dirty="0">
                <a:solidFill>
                  <a:srgbClr val="000090"/>
                </a:solidFill>
              </a:rPr>
              <a:t>, </a:t>
            </a:r>
            <a:r>
              <a:rPr lang="en-US" sz="1800" dirty="0" err="1">
                <a:solidFill>
                  <a:srgbClr val="000090"/>
                </a:solidFill>
              </a:rPr>
              <a:t>StMicroelectronics</a:t>
            </a:r>
            <a:r>
              <a:rPr lang="en-US" sz="1800" dirty="0">
                <a:solidFill>
                  <a:srgbClr val="000090"/>
                </a:solidFill>
              </a:rPr>
              <a:t>-Tours : </a:t>
            </a:r>
            <a:r>
              <a:rPr lang="en-US" sz="1800" dirty="0" err="1">
                <a:solidFill>
                  <a:srgbClr val="000090"/>
                </a:solidFill>
              </a:rPr>
              <a:t>réalisation</a:t>
            </a:r>
            <a:r>
              <a:rPr lang="en-US" sz="1800" dirty="0">
                <a:solidFill>
                  <a:srgbClr val="000090"/>
                </a:solidFill>
              </a:rPr>
              <a:t> de </a:t>
            </a:r>
            <a:r>
              <a:rPr lang="en-US" sz="1800" dirty="0" err="1">
                <a:solidFill>
                  <a:srgbClr val="000090"/>
                </a:solidFill>
              </a:rPr>
              <a:t>condensateurs</a:t>
            </a:r>
            <a:r>
              <a:rPr lang="en-US" sz="1800" dirty="0">
                <a:solidFill>
                  <a:srgbClr val="000090"/>
                </a:solidFill>
              </a:rPr>
              <a:t> MIM</a:t>
            </a:r>
          </a:p>
          <a:p>
            <a:pPr lvl="1"/>
            <a:r>
              <a:rPr lang="en-US" sz="1800" dirty="0">
                <a:solidFill>
                  <a:srgbClr val="000090"/>
                </a:solidFill>
              </a:rPr>
              <a:t>Mohamed </a:t>
            </a:r>
            <a:r>
              <a:rPr lang="en-US" sz="1800" dirty="0" err="1">
                <a:solidFill>
                  <a:srgbClr val="000090"/>
                </a:solidFill>
              </a:rPr>
              <a:t>Boufnichel</a:t>
            </a:r>
            <a:r>
              <a:rPr lang="en-US" sz="1800" dirty="0">
                <a:solidFill>
                  <a:srgbClr val="000090"/>
                </a:solidFill>
              </a:rPr>
              <a:t>, </a:t>
            </a:r>
            <a:r>
              <a:rPr lang="en-US" sz="1800" dirty="0" err="1">
                <a:solidFill>
                  <a:srgbClr val="000090"/>
                </a:solidFill>
              </a:rPr>
              <a:t>Morgane</a:t>
            </a:r>
            <a:r>
              <a:rPr lang="en-US" sz="1800" dirty="0">
                <a:solidFill>
                  <a:srgbClr val="000090"/>
                </a:solidFill>
              </a:rPr>
              <a:t> </a:t>
            </a:r>
            <a:r>
              <a:rPr lang="en-US" sz="1800" dirty="0" err="1">
                <a:solidFill>
                  <a:srgbClr val="000090"/>
                </a:solidFill>
              </a:rPr>
              <a:t>Dutour</a:t>
            </a:r>
            <a:r>
              <a:rPr lang="en-US" sz="1800" dirty="0">
                <a:solidFill>
                  <a:srgbClr val="000090"/>
                </a:solidFill>
              </a:rPr>
              <a:t>, </a:t>
            </a:r>
            <a:r>
              <a:rPr lang="en-US" sz="1800" dirty="0" err="1">
                <a:solidFill>
                  <a:srgbClr val="000090"/>
                </a:solidFill>
              </a:rPr>
              <a:t>StMicroelectronics</a:t>
            </a:r>
            <a:r>
              <a:rPr lang="en-US" sz="1800" dirty="0">
                <a:solidFill>
                  <a:srgbClr val="000090"/>
                </a:solidFill>
              </a:rPr>
              <a:t>-Tours : gravure Si</a:t>
            </a:r>
          </a:p>
          <a:p>
            <a:r>
              <a:rPr lang="en-US" sz="2200" b="1" dirty="0" err="1">
                <a:solidFill>
                  <a:srgbClr val="000090"/>
                </a:solidFill>
              </a:rPr>
              <a:t>Région</a:t>
            </a:r>
            <a:r>
              <a:rPr lang="en-US" sz="2200" b="1" dirty="0">
                <a:solidFill>
                  <a:srgbClr val="000090"/>
                </a:solidFill>
              </a:rPr>
              <a:t> Centre Val de Loire</a:t>
            </a:r>
          </a:p>
          <a:p>
            <a:r>
              <a:rPr lang="en-US" sz="2200" b="1" dirty="0" err="1">
                <a:solidFill>
                  <a:srgbClr val="000090"/>
                </a:solidFill>
              </a:rPr>
              <a:t>Programme</a:t>
            </a:r>
            <a:r>
              <a:rPr lang="en-US" sz="2200" b="1" dirty="0">
                <a:solidFill>
                  <a:srgbClr val="000090"/>
                </a:solidFill>
              </a:rPr>
              <a:t> Lavoisier/CEA</a:t>
            </a:r>
          </a:p>
          <a:p>
            <a:r>
              <a:rPr lang="en-US" sz="2200" b="1" dirty="0">
                <a:solidFill>
                  <a:srgbClr val="000090"/>
                </a:solidFill>
              </a:rPr>
              <a:t>ANR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4294967295"/>
          </p:nvPr>
        </p:nvSpPr>
        <p:spPr>
          <a:xfrm>
            <a:off x="146544" y="150814"/>
            <a:ext cx="6106177" cy="10826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94109" y="5985632"/>
            <a:ext cx="38761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1BA"/>
                </a:solidFill>
              </a:rPr>
              <a:t>Thanks for your attention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1671713C-8A17-7575-AD2E-A2E010FE700E}"/>
              </a:ext>
            </a:extLst>
          </p:cNvPr>
          <p:cNvGrpSpPr/>
          <p:nvPr/>
        </p:nvGrpSpPr>
        <p:grpSpPr>
          <a:xfrm>
            <a:off x="7649227" y="3591227"/>
            <a:ext cx="3225314" cy="2302742"/>
            <a:chOff x="6769317" y="1246107"/>
            <a:chExt cx="3751630" cy="2735742"/>
          </a:xfrm>
        </p:grpSpPr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5516605F-84E2-18C7-2F11-3F5C229A3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76167" y="1246107"/>
              <a:ext cx="3644780" cy="2733585"/>
            </a:xfrm>
            <a:prstGeom prst="rect">
              <a:avLst/>
            </a:prstGeom>
          </p:spPr>
        </p:pic>
        <p:grpSp>
          <p:nvGrpSpPr>
            <p:cNvPr id="35" name="Grouper 20">
              <a:extLst>
                <a:ext uri="{FF2B5EF4-FFF2-40B4-BE49-F238E27FC236}">
                  <a16:creationId xmlns:a16="http://schemas.microsoft.com/office/drawing/2014/main" id="{76A9B9CC-18F6-D10B-FCDE-3584897A7F97}"/>
                </a:ext>
              </a:extLst>
            </p:cNvPr>
            <p:cNvGrpSpPr/>
            <p:nvPr/>
          </p:nvGrpSpPr>
          <p:grpSpPr>
            <a:xfrm>
              <a:off x="6769317" y="3458629"/>
              <a:ext cx="946846" cy="523220"/>
              <a:chOff x="203200" y="3238502"/>
              <a:chExt cx="862350" cy="523220"/>
            </a:xfrm>
          </p:grpSpPr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38FA3B36-A479-9EFB-B4E5-B44B33290173}"/>
                  </a:ext>
                </a:extLst>
              </p:cNvPr>
              <p:cNvSpPr txBox="1"/>
              <p:nvPr/>
            </p:nvSpPr>
            <p:spPr>
              <a:xfrm>
                <a:off x="203200" y="3238502"/>
                <a:ext cx="862350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 1 </a:t>
                </a:r>
                <a:r>
                  <a:rPr lang="en-US" sz="1400" dirty="0">
                    <a:latin typeface="Symbol" charset="2"/>
                    <a:cs typeface="Symbol" charset="2"/>
                  </a:rPr>
                  <a:t>m</a:t>
                </a:r>
                <a:r>
                  <a:rPr lang="en-US" sz="1400" dirty="0"/>
                  <a:t>m</a:t>
                </a:r>
              </a:p>
              <a:p>
                <a:endParaRPr lang="en-US" sz="1400" dirty="0"/>
              </a:p>
            </p:txBody>
          </p:sp>
          <p:cxnSp>
            <p:nvCxnSpPr>
              <p:cNvPr id="37" name="Connecteur droit 36">
                <a:extLst>
                  <a:ext uri="{FF2B5EF4-FFF2-40B4-BE49-F238E27FC236}">
                    <a16:creationId xmlns:a16="http://schemas.microsoft.com/office/drawing/2014/main" id="{3096244E-8678-1362-B62E-68967DCB5078}"/>
                  </a:ext>
                </a:extLst>
              </p:cNvPr>
              <p:cNvCxnSpPr/>
              <p:nvPr/>
            </p:nvCxnSpPr>
            <p:spPr>
              <a:xfrm>
                <a:off x="392756" y="3602838"/>
                <a:ext cx="235189" cy="0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  <a:tailEnd type="diamon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348AD464-27D6-DF9D-075A-BB220345C36E}"/>
              </a:ext>
            </a:extLst>
          </p:cNvPr>
          <p:cNvGrpSpPr/>
          <p:nvPr/>
        </p:nvGrpSpPr>
        <p:grpSpPr>
          <a:xfrm>
            <a:off x="7598834" y="1016000"/>
            <a:ext cx="3275706" cy="2422272"/>
            <a:chOff x="1807633" y="898482"/>
            <a:chExt cx="3944059" cy="3063723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6B6D3C78-BD36-C1F6-4042-1B01E2802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68307" y="898482"/>
              <a:ext cx="3883385" cy="2912539"/>
            </a:xfrm>
            <a:prstGeom prst="rect">
              <a:avLst/>
            </a:prstGeom>
          </p:spPr>
        </p:pic>
        <p:grpSp>
          <p:nvGrpSpPr>
            <p:cNvPr id="40" name="Grouper 23">
              <a:extLst>
                <a:ext uri="{FF2B5EF4-FFF2-40B4-BE49-F238E27FC236}">
                  <a16:creationId xmlns:a16="http://schemas.microsoft.com/office/drawing/2014/main" id="{F48B7517-2CE4-8E47-900E-4138CC1F348F}"/>
                </a:ext>
              </a:extLst>
            </p:cNvPr>
            <p:cNvGrpSpPr/>
            <p:nvPr/>
          </p:nvGrpSpPr>
          <p:grpSpPr>
            <a:xfrm>
              <a:off x="1807633" y="3378285"/>
              <a:ext cx="946846" cy="583920"/>
              <a:chOff x="191633" y="3238502"/>
              <a:chExt cx="862350" cy="583920"/>
            </a:xfrm>
          </p:grpSpPr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8C778226-D439-9052-4F2C-B65ED6116BB4}"/>
                  </a:ext>
                </a:extLst>
              </p:cNvPr>
              <p:cNvSpPr txBox="1"/>
              <p:nvPr/>
            </p:nvSpPr>
            <p:spPr>
              <a:xfrm>
                <a:off x="191633" y="3238502"/>
                <a:ext cx="862350" cy="5839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 2 </a:t>
                </a:r>
                <a:r>
                  <a:rPr lang="en-US" sz="1200" dirty="0">
                    <a:latin typeface="Symbol" charset="2"/>
                    <a:cs typeface="Symbol" charset="2"/>
                  </a:rPr>
                  <a:t>m</a:t>
                </a:r>
                <a:r>
                  <a:rPr lang="en-US" sz="1200" dirty="0"/>
                  <a:t>m</a:t>
                </a:r>
              </a:p>
              <a:p>
                <a:endParaRPr lang="en-US" sz="1200" dirty="0"/>
              </a:p>
            </p:txBody>
          </p:sp>
          <p:cxnSp>
            <p:nvCxnSpPr>
              <p:cNvPr id="42" name="Connecteur droit 41">
                <a:extLst>
                  <a:ext uri="{FF2B5EF4-FFF2-40B4-BE49-F238E27FC236}">
                    <a16:creationId xmlns:a16="http://schemas.microsoft.com/office/drawing/2014/main" id="{4A2093A5-B1EA-681C-B0A7-9652650D7CC3}"/>
                  </a:ext>
                </a:extLst>
              </p:cNvPr>
              <p:cNvCxnSpPr/>
              <p:nvPr/>
            </p:nvCxnSpPr>
            <p:spPr>
              <a:xfrm>
                <a:off x="392756" y="3602838"/>
                <a:ext cx="182505" cy="0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  <a:tailEnd type="diamon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Espace réservé du numéro de diapositive 43">
            <a:extLst>
              <a:ext uri="{FF2B5EF4-FFF2-40B4-BE49-F238E27FC236}">
                <a16:creationId xmlns:a16="http://schemas.microsoft.com/office/drawing/2014/main" id="{EA283A55-0038-9907-58B2-831CAAF58A1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92094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ésentation4" id="{78256BD8-9226-1F4E-B1E4-BA401BF5988F}" vid="{259CA434-FC35-EB49-B87F-E4A03A9BFC75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template-greman-2018</Template>
  <TotalTime>129140</TotalTime>
  <Words>1619</Words>
  <Application>Microsoft Macintosh PowerPoint</Application>
  <PresentationFormat>Grand écran</PresentationFormat>
  <Paragraphs>452</Paragraphs>
  <Slides>17</Slides>
  <Notes>9</Notes>
  <HiddenSlides>0</HiddenSlides>
  <MMClips>0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31" baseType="lpstr">
      <vt:lpstr>Arial</vt:lpstr>
      <vt:lpstr>Calibri</vt:lpstr>
      <vt:lpstr>Courier New</vt:lpstr>
      <vt:lpstr>Helvetica</vt:lpstr>
      <vt:lpstr>Helvetica Neue</vt:lpstr>
      <vt:lpstr>LucidaGrande</vt:lpstr>
      <vt:lpstr>Merriweather Sans</vt:lpstr>
      <vt:lpstr>Palatino Linotype</vt:lpstr>
      <vt:lpstr>Symbol</vt:lpstr>
      <vt:lpstr>Tahoma</vt:lpstr>
      <vt:lpstr>Times New Roman</vt:lpstr>
      <vt:lpstr>Wingdings</vt:lpstr>
      <vt:lpstr>Thème Office</vt:lpstr>
      <vt:lpstr>Origin95.Graph</vt:lpstr>
      <vt:lpstr>Preparation of 3D electrodes for microsupercapacitors by spin-coating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gabard</dc:creator>
  <cp:lastModifiedBy>Nathalie Poirot</cp:lastModifiedBy>
  <cp:revision>341</cp:revision>
  <cp:lastPrinted>2019-06-06T20:07:25Z</cp:lastPrinted>
  <dcterms:created xsi:type="dcterms:W3CDTF">2018-06-26T07:45:31Z</dcterms:created>
  <dcterms:modified xsi:type="dcterms:W3CDTF">2023-11-09T09:43:55Z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9edbd16-550d-4e8e-99f2-7580f816fae1_Enabled">
    <vt:lpwstr>true</vt:lpwstr>
  </property>
  <property fmtid="{D5CDD505-2E9C-101B-9397-08002B2CF9AE}" pid="3" name="MSIP_Label_49edbd16-550d-4e8e-99f2-7580f816fae1_SetDate">
    <vt:lpwstr>2022-12-02T19:40:07Z</vt:lpwstr>
  </property>
  <property fmtid="{D5CDD505-2E9C-101B-9397-08002B2CF9AE}" pid="4" name="MSIP_Label_49edbd16-550d-4e8e-99f2-7580f816fae1_Method">
    <vt:lpwstr>Standard</vt:lpwstr>
  </property>
  <property fmtid="{D5CDD505-2E9C-101B-9397-08002B2CF9AE}" pid="5" name="MSIP_Label_49edbd16-550d-4e8e-99f2-7580f816fae1_Name">
    <vt:lpwstr>Données restreintes</vt:lpwstr>
  </property>
  <property fmtid="{D5CDD505-2E9C-101B-9397-08002B2CF9AE}" pid="6" name="MSIP_Label_49edbd16-550d-4e8e-99f2-7580f816fae1_SiteId">
    <vt:lpwstr>16150599-ebb0-4fcf-94a5-6010823c7bd5</vt:lpwstr>
  </property>
  <property fmtid="{D5CDD505-2E9C-101B-9397-08002B2CF9AE}" pid="7" name="MSIP_Label_49edbd16-550d-4e8e-99f2-7580f816fae1_ActionId">
    <vt:lpwstr>208b974c-7aa9-4827-ac99-54e7997b1afa</vt:lpwstr>
  </property>
  <property fmtid="{D5CDD505-2E9C-101B-9397-08002B2CF9AE}" pid="8" name="MSIP_Label_49edbd16-550d-4e8e-99f2-7580f816fae1_ContentBits">
    <vt:lpwstr>0</vt:lpwstr>
  </property>
</Properties>
</file>