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33"/>
  </p:notesMasterIdLst>
  <p:sldIdLst>
    <p:sldId id="260" r:id="rId2"/>
    <p:sldId id="304" r:id="rId3"/>
    <p:sldId id="265" r:id="rId4"/>
    <p:sldId id="389" r:id="rId5"/>
    <p:sldId id="306" r:id="rId6"/>
    <p:sldId id="308" r:id="rId7"/>
    <p:sldId id="310" r:id="rId8"/>
    <p:sldId id="393" r:id="rId9"/>
    <p:sldId id="394" r:id="rId10"/>
    <p:sldId id="315" r:id="rId11"/>
    <p:sldId id="311" r:id="rId12"/>
    <p:sldId id="407" r:id="rId13"/>
    <p:sldId id="319" r:id="rId14"/>
    <p:sldId id="321" r:id="rId15"/>
    <p:sldId id="395" r:id="rId16"/>
    <p:sldId id="397" r:id="rId17"/>
    <p:sldId id="289" r:id="rId18"/>
    <p:sldId id="409" r:id="rId19"/>
    <p:sldId id="410" r:id="rId20"/>
    <p:sldId id="282" r:id="rId21"/>
    <p:sldId id="406" r:id="rId22"/>
    <p:sldId id="273" r:id="rId23"/>
    <p:sldId id="296" r:id="rId24"/>
    <p:sldId id="274" r:id="rId25"/>
    <p:sldId id="320" r:id="rId26"/>
    <p:sldId id="297" r:id="rId27"/>
    <p:sldId id="322" r:id="rId28"/>
    <p:sldId id="298" r:id="rId29"/>
    <p:sldId id="301" r:id="rId30"/>
    <p:sldId id="287" r:id="rId31"/>
    <p:sldId id="392" r:id="rId32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oris.BRISUDA" initials="B" lastIdx="3" clrIdx="0">
    <p:extLst>
      <p:ext uri="{19B8F6BF-5375-455C-9EA6-DF929625EA0E}">
        <p15:presenceInfo xmlns:p15="http://schemas.microsoft.com/office/powerpoint/2012/main" userId="S-1-5-21-3304659356-3800171120-1747444154-1347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C000"/>
    <a:srgbClr val="00B0F0"/>
    <a:srgbClr val="FF2020"/>
    <a:srgbClr val="ED7D31"/>
    <a:srgbClr val="1AA2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57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5E545C8-E767-4680-9263-99E3383A23A1}" type="doc">
      <dgm:prSet loTypeId="urn:microsoft.com/office/officeart/2009/3/layout/RandomtoResultProcess" loCatId="process" qsTypeId="urn:microsoft.com/office/officeart/2005/8/quickstyle/3d6" qsCatId="3D" csTypeId="urn:microsoft.com/office/officeart/2005/8/colors/colorful1" csCatId="colorful" phldr="1"/>
      <dgm:spPr/>
      <dgm:t>
        <a:bodyPr/>
        <a:lstStyle/>
        <a:p>
          <a:endParaRPr lang="en-GB"/>
        </a:p>
      </dgm:t>
    </dgm:pt>
    <dgm:pt modelId="{660B3932-3D8D-4901-833B-9E4019174E42}">
      <dgm:prSet phldrT="[Texte]" custT="1"/>
      <dgm:spPr/>
      <dgm:t>
        <a:bodyPr/>
        <a:lstStyle/>
        <a:p>
          <a:r>
            <a:rPr lang="en-GB" sz="1400" dirty="0" err="1"/>
            <a:t>Umklapp</a:t>
          </a:r>
          <a:r>
            <a:rPr lang="en-GB" sz="1400" dirty="0"/>
            <a:t> scattering, phonon inclusions</a:t>
          </a:r>
        </a:p>
      </dgm:t>
    </dgm:pt>
    <dgm:pt modelId="{9A8CCDE4-4D14-4564-A143-FE67EC4F58F0}" type="parTrans" cxnId="{E1D04655-E25A-4008-90BF-AAAE935E433A}">
      <dgm:prSet/>
      <dgm:spPr/>
      <dgm:t>
        <a:bodyPr/>
        <a:lstStyle/>
        <a:p>
          <a:endParaRPr lang="en-GB" sz="1400"/>
        </a:p>
      </dgm:t>
    </dgm:pt>
    <dgm:pt modelId="{DF032088-824F-4E22-9517-2E06274E7521}" type="sibTrans" cxnId="{E1D04655-E25A-4008-90BF-AAAE935E433A}">
      <dgm:prSet/>
      <dgm:spPr/>
      <dgm:t>
        <a:bodyPr/>
        <a:lstStyle/>
        <a:p>
          <a:endParaRPr lang="en-GB" sz="1400"/>
        </a:p>
      </dgm:t>
    </dgm:pt>
    <dgm:pt modelId="{A6B33DEA-CBBB-4ECF-8032-B2502DD75EC4}">
      <dgm:prSet phldrT="[Texte]" custT="1"/>
      <dgm:spPr/>
      <dgm:t>
        <a:bodyPr/>
        <a:lstStyle/>
        <a:p>
          <a:r>
            <a:rPr lang="en-GB" sz="1400" dirty="0"/>
            <a:t>Ballistic transport </a:t>
          </a:r>
        </a:p>
        <a:p>
          <a:r>
            <a:rPr lang="en-GB" sz="1400" dirty="0"/>
            <a:t>Long phonon mean free path</a:t>
          </a:r>
        </a:p>
      </dgm:t>
    </dgm:pt>
    <dgm:pt modelId="{E0879E6D-19A6-411D-A1EA-B401FFF202AC}" type="parTrans" cxnId="{A156B418-6C92-48F4-8D37-CE3E86DC1F1C}">
      <dgm:prSet/>
      <dgm:spPr/>
      <dgm:t>
        <a:bodyPr/>
        <a:lstStyle/>
        <a:p>
          <a:endParaRPr lang="en-GB" sz="1400"/>
        </a:p>
      </dgm:t>
    </dgm:pt>
    <dgm:pt modelId="{47780D0C-D36A-4452-80F5-F6D5E73ADDDC}" type="sibTrans" cxnId="{A156B418-6C92-48F4-8D37-CE3E86DC1F1C}">
      <dgm:prSet/>
      <dgm:spPr/>
      <dgm:t>
        <a:bodyPr/>
        <a:lstStyle/>
        <a:p>
          <a:endParaRPr lang="en-GB" sz="1400"/>
        </a:p>
      </dgm:t>
    </dgm:pt>
    <dgm:pt modelId="{DDA8F1E6-3923-4626-B8BF-CB02F400AC64}">
      <dgm:prSet phldrT="[Texte]" custT="1"/>
      <dgm:spPr/>
      <dgm:t>
        <a:bodyPr/>
        <a:lstStyle/>
        <a:p>
          <a:r>
            <a:rPr lang="en-GB" sz="1400" dirty="0"/>
            <a:t>Fully diffusive phonon transport</a:t>
          </a:r>
        </a:p>
      </dgm:t>
    </dgm:pt>
    <dgm:pt modelId="{08EB9A77-C41C-41A9-971F-043A7EECA156}" type="parTrans" cxnId="{F0C782D4-10E1-4AE9-97C4-1382757C6D77}">
      <dgm:prSet/>
      <dgm:spPr/>
      <dgm:t>
        <a:bodyPr/>
        <a:lstStyle/>
        <a:p>
          <a:endParaRPr lang="en-GB" sz="1400"/>
        </a:p>
      </dgm:t>
    </dgm:pt>
    <dgm:pt modelId="{7D803102-14F5-40D6-BF52-4839FFBDEB20}" type="sibTrans" cxnId="{F0C782D4-10E1-4AE9-97C4-1382757C6D77}">
      <dgm:prSet/>
      <dgm:spPr/>
      <dgm:t>
        <a:bodyPr/>
        <a:lstStyle/>
        <a:p>
          <a:endParaRPr lang="en-GB" sz="1400"/>
        </a:p>
      </dgm:t>
    </dgm:pt>
    <dgm:pt modelId="{F6EB4437-B84C-4B49-95B0-3501B7BCDD86}">
      <dgm:prSet phldrT="[Texte]" custT="1"/>
      <dgm:spPr>
        <a:solidFill>
          <a:srgbClr val="00B0F0"/>
        </a:solidFill>
        <a:ln>
          <a:solidFill>
            <a:srgbClr val="002060"/>
          </a:solidFill>
        </a:ln>
      </dgm:spPr>
      <dgm:t>
        <a:bodyPr/>
        <a:lstStyle/>
        <a:p>
          <a:r>
            <a:rPr lang="en-GB" sz="1400" dirty="0"/>
            <a:t>Quantum  behaviours </a:t>
          </a:r>
        </a:p>
        <a:p>
          <a:r>
            <a:rPr lang="en-GB" sz="1400" dirty="0" err="1"/>
            <a:t>Phononic</a:t>
          </a:r>
          <a:r>
            <a:rPr lang="en-GB" sz="1400" dirty="0"/>
            <a:t> crystals</a:t>
          </a:r>
        </a:p>
      </dgm:t>
    </dgm:pt>
    <dgm:pt modelId="{10B7E952-A577-4E5A-90A1-AE9EA88B48F5}" type="parTrans" cxnId="{28F5793B-0DD1-45EC-83D6-E5DC24F0748A}">
      <dgm:prSet/>
      <dgm:spPr/>
      <dgm:t>
        <a:bodyPr/>
        <a:lstStyle/>
        <a:p>
          <a:endParaRPr lang="en-GB" sz="1400"/>
        </a:p>
      </dgm:t>
    </dgm:pt>
    <dgm:pt modelId="{1996ECE7-A589-4817-A0F0-34D55B70AECB}" type="sibTrans" cxnId="{28F5793B-0DD1-45EC-83D6-E5DC24F0748A}">
      <dgm:prSet/>
      <dgm:spPr/>
      <dgm:t>
        <a:bodyPr/>
        <a:lstStyle/>
        <a:p>
          <a:endParaRPr lang="en-GB" sz="1400"/>
        </a:p>
      </dgm:t>
    </dgm:pt>
    <dgm:pt modelId="{2E5E0061-4A17-42A4-BBF1-2A5CAFF32ACD}">
      <dgm:prSet phldrT="[Texte]" custT="1"/>
      <dgm:spPr/>
      <dgm:t>
        <a:bodyPr/>
        <a:lstStyle/>
        <a:p>
          <a:r>
            <a:rPr lang="en-GB" sz="1400" dirty="0"/>
            <a:t>Boundary scattering, size limited phonon transport (</a:t>
          </a:r>
          <a:r>
            <a:rPr lang="en-GB" sz="1400" dirty="0" err="1"/>
            <a:t>Casimir</a:t>
          </a:r>
          <a:r>
            <a:rPr lang="en-GB" sz="1400" dirty="0"/>
            <a:t>/</a:t>
          </a:r>
          <a:r>
            <a:rPr lang="en-GB" sz="1400" dirty="0" err="1"/>
            <a:t>Ziman</a:t>
          </a:r>
          <a:r>
            <a:rPr lang="en-GB" sz="1400" dirty="0"/>
            <a:t>)</a:t>
          </a:r>
        </a:p>
      </dgm:t>
    </dgm:pt>
    <dgm:pt modelId="{128720C8-656E-4017-BE94-6D4DA613B5B2}" type="parTrans" cxnId="{0AE6F374-9B49-4277-B04C-F9C14EDC650C}">
      <dgm:prSet/>
      <dgm:spPr/>
      <dgm:t>
        <a:bodyPr/>
        <a:lstStyle/>
        <a:p>
          <a:endParaRPr lang="en-GB" sz="1400"/>
        </a:p>
      </dgm:t>
    </dgm:pt>
    <dgm:pt modelId="{0999C1FB-5BA0-4330-9E78-65E20DD7B192}" type="sibTrans" cxnId="{0AE6F374-9B49-4277-B04C-F9C14EDC650C}">
      <dgm:prSet/>
      <dgm:spPr/>
      <dgm:t>
        <a:bodyPr/>
        <a:lstStyle/>
        <a:p>
          <a:endParaRPr lang="en-GB" sz="1400"/>
        </a:p>
      </dgm:t>
    </dgm:pt>
    <dgm:pt modelId="{98856F9F-8E2E-42B9-BA13-B3286A8C9728}" type="pres">
      <dgm:prSet presAssocID="{B5E545C8-E767-4680-9263-99E3383A23A1}" presName="Name0" presStyleCnt="0">
        <dgm:presLayoutVars>
          <dgm:dir/>
          <dgm:animOne val="branch"/>
          <dgm:animLvl val="lvl"/>
        </dgm:presLayoutVars>
      </dgm:prSet>
      <dgm:spPr/>
    </dgm:pt>
    <dgm:pt modelId="{D1A4C629-D6BE-446C-90D5-62A08F330F9B}" type="pres">
      <dgm:prSet presAssocID="{DDA8F1E6-3923-4626-B8BF-CB02F400AC64}" presName="chaos" presStyleCnt="0"/>
      <dgm:spPr/>
    </dgm:pt>
    <dgm:pt modelId="{750F07E8-D4EB-4B83-9FFB-CE212325E1B6}" type="pres">
      <dgm:prSet presAssocID="{DDA8F1E6-3923-4626-B8BF-CB02F400AC64}" presName="parTx1" presStyleLbl="revTx" presStyleIdx="0" presStyleCnt="4"/>
      <dgm:spPr/>
    </dgm:pt>
    <dgm:pt modelId="{BF25DACC-6896-4049-8F79-A4598104CED6}" type="pres">
      <dgm:prSet presAssocID="{DDA8F1E6-3923-4626-B8BF-CB02F400AC64}" presName="c1" presStyleLbl="node1" presStyleIdx="0" presStyleCnt="19"/>
      <dgm:spPr/>
    </dgm:pt>
    <dgm:pt modelId="{773A74D5-FB73-44CA-87B3-94624C0948E1}" type="pres">
      <dgm:prSet presAssocID="{DDA8F1E6-3923-4626-B8BF-CB02F400AC64}" presName="c2" presStyleLbl="node1" presStyleIdx="1" presStyleCnt="19"/>
      <dgm:spPr/>
    </dgm:pt>
    <dgm:pt modelId="{577018A7-07DB-4A67-A7B1-1E27DD50B220}" type="pres">
      <dgm:prSet presAssocID="{DDA8F1E6-3923-4626-B8BF-CB02F400AC64}" presName="c3" presStyleLbl="node1" presStyleIdx="2" presStyleCnt="19"/>
      <dgm:spPr/>
    </dgm:pt>
    <dgm:pt modelId="{D56948D4-16A0-41A1-BEBB-9A59EFE9EC6C}" type="pres">
      <dgm:prSet presAssocID="{DDA8F1E6-3923-4626-B8BF-CB02F400AC64}" presName="c4" presStyleLbl="node1" presStyleIdx="3" presStyleCnt="19"/>
      <dgm:spPr/>
    </dgm:pt>
    <dgm:pt modelId="{C18F5A50-717F-42F1-99B6-1C69F4B12030}" type="pres">
      <dgm:prSet presAssocID="{DDA8F1E6-3923-4626-B8BF-CB02F400AC64}" presName="c5" presStyleLbl="node1" presStyleIdx="4" presStyleCnt="19"/>
      <dgm:spPr/>
    </dgm:pt>
    <dgm:pt modelId="{E85E92CF-56F8-4515-9F9A-E0D2E0658C9B}" type="pres">
      <dgm:prSet presAssocID="{DDA8F1E6-3923-4626-B8BF-CB02F400AC64}" presName="c6" presStyleLbl="node1" presStyleIdx="5" presStyleCnt="19"/>
      <dgm:spPr/>
    </dgm:pt>
    <dgm:pt modelId="{1BE7EA61-6150-48B8-A8F8-BD239A539043}" type="pres">
      <dgm:prSet presAssocID="{DDA8F1E6-3923-4626-B8BF-CB02F400AC64}" presName="c7" presStyleLbl="node1" presStyleIdx="6" presStyleCnt="19"/>
      <dgm:spPr/>
    </dgm:pt>
    <dgm:pt modelId="{B0B4A380-4E27-495A-A3E5-C004B6830D63}" type="pres">
      <dgm:prSet presAssocID="{DDA8F1E6-3923-4626-B8BF-CB02F400AC64}" presName="c8" presStyleLbl="node1" presStyleIdx="7" presStyleCnt="19"/>
      <dgm:spPr/>
    </dgm:pt>
    <dgm:pt modelId="{D82809A8-1176-4951-A5E4-B10B0C7ECD9B}" type="pres">
      <dgm:prSet presAssocID="{DDA8F1E6-3923-4626-B8BF-CB02F400AC64}" presName="c9" presStyleLbl="node1" presStyleIdx="8" presStyleCnt="19"/>
      <dgm:spPr/>
    </dgm:pt>
    <dgm:pt modelId="{91A92891-9F46-45D2-82DE-768E9C62746F}" type="pres">
      <dgm:prSet presAssocID="{DDA8F1E6-3923-4626-B8BF-CB02F400AC64}" presName="c10" presStyleLbl="node1" presStyleIdx="9" presStyleCnt="19"/>
      <dgm:spPr/>
    </dgm:pt>
    <dgm:pt modelId="{9B56EEC2-0656-473B-B205-635B81A67590}" type="pres">
      <dgm:prSet presAssocID="{DDA8F1E6-3923-4626-B8BF-CB02F400AC64}" presName="c11" presStyleLbl="node1" presStyleIdx="10" presStyleCnt="19"/>
      <dgm:spPr/>
    </dgm:pt>
    <dgm:pt modelId="{407B058C-1E0D-413F-B43D-B4E098EAED09}" type="pres">
      <dgm:prSet presAssocID="{DDA8F1E6-3923-4626-B8BF-CB02F400AC64}" presName="c12" presStyleLbl="node1" presStyleIdx="11" presStyleCnt="19"/>
      <dgm:spPr/>
    </dgm:pt>
    <dgm:pt modelId="{DB0F2367-9624-488A-BED1-216B95CFB550}" type="pres">
      <dgm:prSet presAssocID="{DDA8F1E6-3923-4626-B8BF-CB02F400AC64}" presName="c13" presStyleLbl="node1" presStyleIdx="12" presStyleCnt="19"/>
      <dgm:spPr/>
    </dgm:pt>
    <dgm:pt modelId="{D28C9D95-6232-49A5-A0B4-9F6AC11BAC7A}" type="pres">
      <dgm:prSet presAssocID="{DDA8F1E6-3923-4626-B8BF-CB02F400AC64}" presName="c14" presStyleLbl="node1" presStyleIdx="13" presStyleCnt="19"/>
      <dgm:spPr/>
    </dgm:pt>
    <dgm:pt modelId="{3A078841-30B8-40A5-91D1-FE2ACA2BA403}" type="pres">
      <dgm:prSet presAssocID="{DDA8F1E6-3923-4626-B8BF-CB02F400AC64}" presName="c15" presStyleLbl="node1" presStyleIdx="14" presStyleCnt="19"/>
      <dgm:spPr/>
    </dgm:pt>
    <dgm:pt modelId="{077E6CAC-2BC2-4D1E-AB3B-A4B06C2807F0}" type="pres">
      <dgm:prSet presAssocID="{DDA8F1E6-3923-4626-B8BF-CB02F400AC64}" presName="c16" presStyleLbl="node1" presStyleIdx="15" presStyleCnt="19"/>
      <dgm:spPr/>
    </dgm:pt>
    <dgm:pt modelId="{738F184F-B7E6-4B41-B386-F9F233E7261D}" type="pres">
      <dgm:prSet presAssocID="{DDA8F1E6-3923-4626-B8BF-CB02F400AC64}" presName="c17" presStyleLbl="node1" presStyleIdx="16" presStyleCnt="19"/>
      <dgm:spPr/>
    </dgm:pt>
    <dgm:pt modelId="{5F31DA34-1E8B-429A-9CCF-B2F30CBC2DD0}" type="pres">
      <dgm:prSet presAssocID="{DDA8F1E6-3923-4626-B8BF-CB02F400AC64}" presName="c18" presStyleLbl="node1" presStyleIdx="17" presStyleCnt="19"/>
      <dgm:spPr/>
    </dgm:pt>
    <dgm:pt modelId="{E170D5EB-5054-4F2D-A93D-440900C3C24E}" type="pres">
      <dgm:prSet presAssocID="{7D803102-14F5-40D6-BF52-4839FFBDEB20}" presName="chevronComposite1" presStyleCnt="0"/>
      <dgm:spPr/>
    </dgm:pt>
    <dgm:pt modelId="{822B0525-FD9E-47D7-8A5F-590812FB0BF0}" type="pres">
      <dgm:prSet presAssocID="{7D803102-14F5-40D6-BF52-4839FFBDEB20}" presName="chevron1" presStyleLbl="sibTrans2D1" presStyleIdx="0" presStyleCnt="4"/>
      <dgm:spPr>
        <a:solidFill>
          <a:srgbClr val="FF0000"/>
        </a:solidFill>
        <a:ln>
          <a:solidFill>
            <a:srgbClr val="FF0000"/>
          </a:solidFill>
        </a:ln>
      </dgm:spPr>
    </dgm:pt>
    <dgm:pt modelId="{86204668-CC8C-48BC-8F4A-565E77A84F71}" type="pres">
      <dgm:prSet presAssocID="{7D803102-14F5-40D6-BF52-4839FFBDEB20}" presName="spChevron1" presStyleCnt="0"/>
      <dgm:spPr/>
    </dgm:pt>
    <dgm:pt modelId="{B3B55946-2696-460A-809F-BE8859968AB5}" type="pres">
      <dgm:prSet presAssocID="{660B3932-3D8D-4901-833B-9E4019174E42}" presName="middle" presStyleCnt="0"/>
      <dgm:spPr/>
    </dgm:pt>
    <dgm:pt modelId="{0B422A3E-B342-46C1-B45F-D9EB26A668FD}" type="pres">
      <dgm:prSet presAssocID="{660B3932-3D8D-4901-833B-9E4019174E42}" presName="parTxMid" presStyleLbl="revTx" presStyleIdx="1" presStyleCnt="4"/>
      <dgm:spPr/>
    </dgm:pt>
    <dgm:pt modelId="{1397AB6A-4793-4DEA-B324-7E584DE7AB07}" type="pres">
      <dgm:prSet presAssocID="{660B3932-3D8D-4901-833B-9E4019174E42}" presName="spMid" presStyleCnt="0"/>
      <dgm:spPr/>
    </dgm:pt>
    <dgm:pt modelId="{737DD4A0-196B-4D86-9611-9B40280B79A4}" type="pres">
      <dgm:prSet presAssocID="{DF032088-824F-4E22-9517-2E06274E7521}" presName="chevronComposite1" presStyleCnt="0"/>
      <dgm:spPr/>
    </dgm:pt>
    <dgm:pt modelId="{7D955CCC-F5E7-49C9-BB06-1C427153DF10}" type="pres">
      <dgm:prSet presAssocID="{DF032088-824F-4E22-9517-2E06274E7521}" presName="chevron1" presStyleLbl="sibTrans2D1" presStyleIdx="1" presStyleCnt="4"/>
      <dgm:spPr>
        <a:solidFill>
          <a:srgbClr val="FFC000"/>
        </a:solidFill>
      </dgm:spPr>
    </dgm:pt>
    <dgm:pt modelId="{3950EE74-4C7A-4FBE-900C-12B3BEEC739E}" type="pres">
      <dgm:prSet presAssocID="{DF032088-824F-4E22-9517-2E06274E7521}" presName="spChevron1" presStyleCnt="0"/>
      <dgm:spPr/>
    </dgm:pt>
    <dgm:pt modelId="{ADC3DFC9-D6AD-40FF-B177-D85FD9E172E0}" type="pres">
      <dgm:prSet presAssocID="{2E5E0061-4A17-42A4-BBF1-2A5CAFF32ACD}" presName="middle" presStyleCnt="0"/>
      <dgm:spPr/>
    </dgm:pt>
    <dgm:pt modelId="{581F4C0E-D04A-40C9-9FB0-D0CB8A062EC1}" type="pres">
      <dgm:prSet presAssocID="{2E5E0061-4A17-42A4-BBF1-2A5CAFF32ACD}" presName="parTxMid" presStyleLbl="revTx" presStyleIdx="2" presStyleCnt="4"/>
      <dgm:spPr/>
    </dgm:pt>
    <dgm:pt modelId="{AF4ADC5B-13AE-4A5E-8E79-6A5EC9CCBB36}" type="pres">
      <dgm:prSet presAssocID="{2E5E0061-4A17-42A4-BBF1-2A5CAFF32ACD}" presName="spMid" presStyleCnt="0"/>
      <dgm:spPr/>
    </dgm:pt>
    <dgm:pt modelId="{FE121C65-BFDA-422F-A5E6-8ED038D82F6E}" type="pres">
      <dgm:prSet presAssocID="{0999C1FB-5BA0-4330-9E78-65E20DD7B192}" presName="chevronComposite1" presStyleCnt="0"/>
      <dgm:spPr/>
    </dgm:pt>
    <dgm:pt modelId="{3BB500EF-7AD8-432A-8EDA-C62278D60807}" type="pres">
      <dgm:prSet presAssocID="{0999C1FB-5BA0-4330-9E78-65E20DD7B192}" presName="chevron1" presStyleLbl="sibTrans2D1" presStyleIdx="2" presStyleCnt="4"/>
      <dgm:spPr>
        <a:solidFill>
          <a:srgbClr val="0070C0"/>
        </a:solidFill>
      </dgm:spPr>
    </dgm:pt>
    <dgm:pt modelId="{C4E6EFFB-17A6-43E7-9C6E-DE692F2E488D}" type="pres">
      <dgm:prSet presAssocID="{0999C1FB-5BA0-4330-9E78-65E20DD7B192}" presName="spChevron1" presStyleCnt="0"/>
      <dgm:spPr/>
    </dgm:pt>
    <dgm:pt modelId="{A34B4DC3-7BD8-4820-9D13-B8F7E84EBD81}" type="pres">
      <dgm:prSet presAssocID="{A6B33DEA-CBBB-4ECF-8032-B2502DD75EC4}" presName="middle" presStyleCnt="0"/>
      <dgm:spPr/>
    </dgm:pt>
    <dgm:pt modelId="{920ECC94-C4C5-4F93-B753-DD233959978E}" type="pres">
      <dgm:prSet presAssocID="{A6B33DEA-CBBB-4ECF-8032-B2502DD75EC4}" presName="parTxMid" presStyleLbl="revTx" presStyleIdx="3" presStyleCnt="4"/>
      <dgm:spPr/>
    </dgm:pt>
    <dgm:pt modelId="{AD6F930D-CC5C-491F-B0E1-B2AAF0711E11}" type="pres">
      <dgm:prSet presAssocID="{A6B33DEA-CBBB-4ECF-8032-B2502DD75EC4}" presName="spMid" presStyleCnt="0"/>
      <dgm:spPr/>
    </dgm:pt>
    <dgm:pt modelId="{F5D65BEB-0A51-4671-AAFD-26637EAE728A}" type="pres">
      <dgm:prSet presAssocID="{47780D0C-D36A-4452-80F5-F6D5E73ADDDC}" presName="chevronComposite1" presStyleCnt="0"/>
      <dgm:spPr/>
    </dgm:pt>
    <dgm:pt modelId="{C02E2694-0807-4684-9946-3AFB59B0D072}" type="pres">
      <dgm:prSet presAssocID="{47780D0C-D36A-4452-80F5-F6D5E73ADDDC}" presName="chevron1" presStyleLbl="sibTrans2D1" presStyleIdx="3" presStyleCnt="4"/>
      <dgm:spPr>
        <a:solidFill>
          <a:srgbClr val="00B0F0"/>
        </a:solidFill>
        <a:ln>
          <a:solidFill>
            <a:srgbClr val="002060"/>
          </a:solidFill>
        </a:ln>
      </dgm:spPr>
    </dgm:pt>
    <dgm:pt modelId="{102940D6-E4C9-4B82-BD80-C5CB7D58D357}" type="pres">
      <dgm:prSet presAssocID="{47780D0C-D36A-4452-80F5-F6D5E73ADDDC}" presName="spChevron1" presStyleCnt="0"/>
      <dgm:spPr/>
    </dgm:pt>
    <dgm:pt modelId="{05825EF8-A295-4781-8151-FA57466A8D54}" type="pres">
      <dgm:prSet presAssocID="{F6EB4437-B84C-4B49-95B0-3501B7BCDD86}" presName="last" presStyleCnt="0"/>
      <dgm:spPr/>
    </dgm:pt>
    <dgm:pt modelId="{9EDB0F59-E28B-4BC3-90CB-E22D517AF4FC}" type="pres">
      <dgm:prSet presAssocID="{F6EB4437-B84C-4B49-95B0-3501B7BCDD86}" presName="circleTx" presStyleLbl="node1" presStyleIdx="18" presStyleCnt="19"/>
      <dgm:spPr/>
    </dgm:pt>
    <dgm:pt modelId="{1F34B2DE-9CDE-4821-B94A-212E3E6D0EB8}" type="pres">
      <dgm:prSet presAssocID="{F6EB4437-B84C-4B49-95B0-3501B7BCDD86}" presName="spN" presStyleCnt="0"/>
      <dgm:spPr/>
    </dgm:pt>
  </dgm:ptLst>
  <dgm:cxnLst>
    <dgm:cxn modelId="{9927FA07-0198-4F7F-A47E-55F4BC0D2327}" type="presOf" srcId="{DDA8F1E6-3923-4626-B8BF-CB02F400AC64}" destId="{750F07E8-D4EB-4B83-9FFB-CE212325E1B6}" srcOrd="0" destOrd="0" presId="urn:microsoft.com/office/officeart/2009/3/layout/RandomtoResultProcess"/>
    <dgm:cxn modelId="{A156B418-6C92-48F4-8D37-CE3E86DC1F1C}" srcId="{B5E545C8-E767-4680-9263-99E3383A23A1}" destId="{A6B33DEA-CBBB-4ECF-8032-B2502DD75EC4}" srcOrd="3" destOrd="0" parTransId="{E0879E6D-19A6-411D-A1EA-B401FFF202AC}" sibTransId="{47780D0C-D36A-4452-80F5-F6D5E73ADDDC}"/>
    <dgm:cxn modelId="{28F5793B-0DD1-45EC-83D6-E5DC24F0748A}" srcId="{B5E545C8-E767-4680-9263-99E3383A23A1}" destId="{F6EB4437-B84C-4B49-95B0-3501B7BCDD86}" srcOrd="4" destOrd="0" parTransId="{10B7E952-A577-4E5A-90A1-AE9EA88B48F5}" sibTransId="{1996ECE7-A589-4817-A0F0-34D55B70AECB}"/>
    <dgm:cxn modelId="{0AE6F374-9B49-4277-B04C-F9C14EDC650C}" srcId="{B5E545C8-E767-4680-9263-99E3383A23A1}" destId="{2E5E0061-4A17-42A4-BBF1-2A5CAFF32ACD}" srcOrd="2" destOrd="0" parTransId="{128720C8-656E-4017-BE94-6D4DA613B5B2}" sibTransId="{0999C1FB-5BA0-4330-9E78-65E20DD7B192}"/>
    <dgm:cxn modelId="{E1D04655-E25A-4008-90BF-AAAE935E433A}" srcId="{B5E545C8-E767-4680-9263-99E3383A23A1}" destId="{660B3932-3D8D-4901-833B-9E4019174E42}" srcOrd="1" destOrd="0" parTransId="{9A8CCDE4-4D14-4564-A143-FE67EC4F58F0}" sibTransId="{DF032088-824F-4E22-9517-2E06274E7521}"/>
    <dgm:cxn modelId="{4162F890-1DD3-46B3-A038-7738FB6A87D6}" type="presOf" srcId="{660B3932-3D8D-4901-833B-9E4019174E42}" destId="{0B422A3E-B342-46C1-B45F-D9EB26A668FD}" srcOrd="0" destOrd="0" presId="urn:microsoft.com/office/officeart/2009/3/layout/RandomtoResultProcess"/>
    <dgm:cxn modelId="{1EF655B2-9443-482B-B87D-3C45DEC0B823}" type="presOf" srcId="{B5E545C8-E767-4680-9263-99E3383A23A1}" destId="{98856F9F-8E2E-42B9-BA13-B3286A8C9728}" srcOrd="0" destOrd="0" presId="urn:microsoft.com/office/officeart/2009/3/layout/RandomtoResultProcess"/>
    <dgm:cxn modelId="{F0C782D4-10E1-4AE9-97C4-1382757C6D77}" srcId="{B5E545C8-E767-4680-9263-99E3383A23A1}" destId="{DDA8F1E6-3923-4626-B8BF-CB02F400AC64}" srcOrd="0" destOrd="0" parTransId="{08EB9A77-C41C-41A9-971F-043A7EECA156}" sibTransId="{7D803102-14F5-40D6-BF52-4839FFBDEB20}"/>
    <dgm:cxn modelId="{1E93C8E7-9490-4668-99D5-65E352AFA1E6}" type="presOf" srcId="{2E5E0061-4A17-42A4-BBF1-2A5CAFF32ACD}" destId="{581F4C0E-D04A-40C9-9FB0-D0CB8A062EC1}" srcOrd="0" destOrd="0" presId="urn:microsoft.com/office/officeart/2009/3/layout/RandomtoResultProcess"/>
    <dgm:cxn modelId="{2FDA8AEC-9D54-485B-8572-9ED65E7F5663}" type="presOf" srcId="{F6EB4437-B84C-4B49-95B0-3501B7BCDD86}" destId="{9EDB0F59-E28B-4BC3-90CB-E22D517AF4FC}" srcOrd="0" destOrd="0" presId="urn:microsoft.com/office/officeart/2009/3/layout/RandomtoResultProcess"/>
    <dgm:cxn modelId="{F03310F0-6EBF-427A-A99C-261375B689E0}" type="presOf" srcId="{A6B33DEA-CBBB-4ECF-8032-B2502DD75EC4}" destId="{920ECC94-C4C5-4F93-B753-DD233959978E}" srcOrd="0" destOrd="0" presId="urn:microsoft.com/office/officeart/2009/3/layout/RandomtoResultProcess"/>
    <dgm:cxn modelId="{207E5DE1-E517-4BCF-BE65-BECB675E869B}" type="presParOf" srcId="{98856F9F-8E2E-42B9-BA13-B3286A8C9728}" destId="{D1A4C629-D6BE-446C-90D5-62A08F330F9B}" srcOrd="0" destOrd="0" presId="urn:microsoft.com/office/officeart/2009/3/layout/RandomtoResultProcess"/>
    <dgm:cxn modelId="{291CF558-A28C-4508-8C07-FD1720ABC494}" type="presParOf" srcId="{D1A4C629-D6BE-446C-90D5-62A08F330F9B}" destId="{750F07E8-D4EB-4B83-9FFB-CE212325E1B6}" srcOrd="0" destOrd="0" presId="urn:microsoft.com/office/officeart/2009/3/layout/RandomtoResultProcess"/>
    <dgm:cxn modelId="{7412E0A8-832D-4D60-B76B-27B2CB81919C}" type="presParOf" srcId="{D1A4C629-D6BE-446C-90D5-62A08F330F9B}" destId="{BF25DACC-6896-4049-8F79-A4598104CED6}" srcOrd="1" destOrd="0" presId="urn:microsoft.com/office/officeart/2009/3/layout/RandomtoResultProcess"/>
    <dgm:cxn modelId="{FA81447B-618A-467F-8825-97D77DA8E045}" type="presParOf" srcId="{D1A4C629-D6BE-446C-90D5-62A08F330F9B}" destId="{773A74D5-FB73-44CA-87B3-94624C0948E1}" srcOrd="2" destOrd="0" presId="urn:microsoft.com/office/officeart/2009/3/layout/RandomtoResultProcess"/>
    <dgm:cxn modelId="{D0B7AC6E-65DA-4FCB-BFEC-4D8CF58119CC}" type="presParOf" srcId="{D1A4C629-D6BE-446C-90D5-62A08F330F9B}" destId="{577018A7-07DB-4A67-A7B1-1E27DD50B220}" srcOrd="3" destOrd="0" presId="urn:microsoft.com/office/officeart/2009/3/layout/RandomtoResultProcess"/>
    <dgm:cxn modelId="{771B86E6-E391-494D-A82C-AF6348F5FEE1}" type="presParOf" srcId="{D1A4C629-D6BE-446C-90D5-62A08F330F9B}" destId="{D56948D4-16A0-41A1-BEBB-9A59EFE9EC6C}" srcOrd="4" destOrd="0" presId="urn:microsoft.com/office/officeart/2009/3/layout/RandomtoResultProcess"/>
    <dgm:cxn modelId="{6F4EC887-4D6C-4C45-B398-93F16A613044}" type="presParOf" srcId="{D1A4C629-D6BE-446C-90D5-62A08F330F9B}" destId="{C18F5A50-717F-42F1-99B6-1C69F4B12030}" srcOrd="5" destOrd="0" presId="urn:microsoft.com/office/officeart/2009/3/layout/RandomtoResultProcess"/>
    <dgm:cxn modelId="{2F57C09D-EECD-4E0C-90D2-313C9DE71B82}" type="presParOf" srcId="{D1A4C629-D6BE-446C-90D5-62A08F330F9B}" destId="{E85E92CF-56F8-4515-9F9A-E0D2E0658C9B}" srcOrd="6" destOrd="0" presId="urn:microsoft.com/office/officeart/2009/3/layout/RandomtoResultProcess"/>
    <dgm:cxn modelId="{BFAF1DD8-F04C-4D50-8E69-67509616895C}" type="presParOf" srcId="{D1A4C629-D6BE-446C-90D5-62A08F330F9B}" destId="{1BE7EA61-6150-48B8-A8F8-BD239A539043}" srcOrd="7" destOrd="0" presId="urn:microsoft.com/office/officeart/2009/3/layout/RandomtoResultProcess"/>
    <dgm:cxn modelId="{6AA7D40B-8CE8-4DB4-8C23-AE70B931C793}" type="presParOf" srcId="{D1A4C629-D6BE-446C-90D5-62A08F330F9B}" destId="{B0B4A380-4E27-495A-A3E5-C004B6830D63}" srcOrd="8" destOrd="0" presId="urn:microsoft.com/office/officeart/2009/3/layout/RandomtoResultProcess"/>
    <dgm:cxn modelId="{9947B938-08CB-40CE-A202-E488499D3CBD}" type="presParOf" srcId="{D1A4C629-D6BE-446C-90D5-62A08F330F9B}" destId="{D82809A8-1176-4951-A5E4-B10B0C7ECD9B}" srcOrd="9" destOrd="0" presId="urn:microsoft.com/office/officeart/2009/3/layout/RandomtoResultProcess"/>
    <dgm:cxn modelId="{65596CB9-91C8-4355-B9C0-67F41F14B29A}" type="presParOf" srcId="{D1A4C629-D6BE-446C-90D5-62A08F330F9B}" destId="{91A92891-9F46-45D2-82DE-768E9C62746F}" srcOrd="10" destOrd="0" presId="urn:microsoft.com/office/officeart/2009/3/layout/RandomtoResultProcess"/>
    <dgm:cxn modelId="{6E812E6B-293F-4E5A-B57E-1E42DA79322A}" type="presParOf" srcId="{D1A4C629-D6BE-446C-90D5-62A08F330F9B}" destId="{9B56EEC2-0656-473B-B205-635B81A67590}" srcOrd="11" destOrd="0" presId="urn:microsoft.com/office/officeart/2009/3/layout/RandomtoResultProcess"/>
    <dgm:cxn modelId="{7DB46FCE-6E2B-4C37-8162-896DAB254E0A}" type="presParOf" srcId="{D1A4C629-D6BE-446C-90D5-62A08F330F9B}" destId="{407B058C-1E0D-413F-B43D-B4E098EAED09}" srcOrd="12" destOrd="0" presId="urn:microsoft.com/office/officeart/2009/3/layout/RandomtoResultProcess"/>
    <dgm:cxn modelId="{AE6D652A-9F4C-4038-B22C-5F9042F36787}" type="presParOf" srcId="{D1A4C629-D6BE-446C-90D5-62A08F330F9B}" destId="{DB0F2367-9624-488A-BED1-216B95CFB550}" srcOrd="13" destOrd="0" presId="urn:microsoft.com/office/officeart/2009/3/layout/RandomtoResultProcess"/>
    <dgm:cxn modelId="{E4BB3538-3833-47D3-9924-0C40E0E2BCCB}" type="presParOf" srcId="{D1A4C629-D6BE-446C-90D5-62A08F330F9B}" destId="{D28C9D95-6232-49A5-A0B4-9F6AC11BAC7A}" srcOrd="14" destOrd="0" presId="urn:microsoft.com/office/officeart/2009/3/layout/RandomtoResultProcess"/>
    <dgm:cxn modelId="{4FF0B75C-75B9-47BC-BF8A-E2FBF31F3344}" type="presParOf" srcId="{D1A4C629-D6BE-446C-90D5-62A08F330F9B}" destId="{3A078841-30B8-40A5-91D1-FE2ACA2BA403}" srcOrd="15" destOrd="0" presId="urn:microsoft.com/office/officeart/2009/3/layout/RandomtoResultProcess"/>
    <dgm:cxn modelId="{E3B9DF4D-D12E-406D-A35C-79421A27DD30}" type="presParOf" srcId="{D1A4C629-D6BE-446C-90D5-62A08F330F9B}" destId="{077E6CAC-2BC2-4D1E-AB3B-A4B06C2807F0}" srcOrd="16" destOrd="0" presId="urn:microsoft.com/office/officeart/2009/3/layout/RandomtoResultProcess"/>
    <dgm:cxn modelId="{3D63B1A0-A2EB-45E1-8B79-39AEB76D765D}" type="presParOf" srcId="{D1A4C629-D6BE-446C-90D5-62A08F330F9B}" destId="{738F184F-B7E6-4B41-B386-F9F233E7261D}" srcOrd="17" destOrd="0" presId="urn:microsoft.com/office/officeart/2009/3/layout/RandomtoResultProcess"/>
    <dgm:cxn modelId="{C2F20964-C37D-4BB6-A0F2-A4FDBA546ADC}" type="presParOf" srcId="{D1A4C629-D6BE-446C-90D5-62A08F330F9B}" destId="{5F31DA34-1E8B-429A-9CCF-B2F30CBC2DD0}" srcOrd="18" destOrd="0" presId="urn:microsoft.com/office/officeart/2009/3/layout/RandomtoResultProcess"/>
    <dgm:cxn modelId="{9B5DF78B-6EB7-458E-A819-4D02A48F11F3}" type="presParOf" srcId="{98856F9F-8E2E-42B9-BA13-B3286A8C9728}" destId="{E170D5EB-5054-4F2D-A93D-440900C3C24E}" srcOrd="1" destOrd="0" presId="urn:microsoft.com/office/officeart/2009/3/layout/RandomtoResultProcess"/>
    <dgm:cxn modelId="{DDCB1137-2BD9-4E7B-9A83-D6BFE5BCC63F}" type="presParOf" srcId="{E170D5EB-5054-4F2D-A93D-440900C3C24E}" destId="{822B0525-FD9E-47D7-8A5F-590812FB0BF0}" srcOrd="0" destOrd="0" presId="urn:microsoft.com/office/officeart/2009/3/layout/RandomtoResultProcess"/>
    <dgm:cxn modelId="{401A319D-E55F-4358-9DE8-ECB3D2104E83}" type="presParOf" srcId="{E170D5EB-5054-4F2D-A93D-440900C3C24E}" destId="{86204668-CC8C-48BC-8F4A-565E77A84F71}" srcOrd="1" destOrd="0" presId="urn:microsoft.com/office/officeart/2009/3/layout/RandomtoResultProcess"/>
    <dgm:cxn modelId="{C64F4D12-C766-42EF-9124-D521D25B6EA3}" type="presParOf" srcId="{98856F9F-8E2E-42B9-BA13-B3286A8C9728}" destId="{B3B55946-2696-460A-809F-BE8859968AB5}" srcOrd="2" destOrd="0" presId="urn:microsoft.com/office/officeart/2009/3/layout/RandomtoResultProcess"/>
    <dgm:cxn modelId="{8DDC4F19-4F9E-4E7C-92DB-0A2C94C4BB07}" type="presParOf" srcId="{B3B55946-2696-460A-809F-BE8859968AB5}" destId="{0B422A3E-B342-46C1-B45F-D9EB26A668FD}" srcOrd="0" destOrd="0" presId="urn:microsoft.com/office/officeart/2009/3/layout/RandomtoResultProcess"/>
    <dgm:cxn modelId="{F47B2E7E-CE46-4676-AF5B-E08F0121CB2F}" type="presParOf" srcId="{B3B55946-2696-460A-809F-BE8859968AB5}" destId="{1397AB6A-4793-4DEA-B324-7E584DE7AB07}" srcOrd="1" destOrd="0" presId="urn:microsoft.com/office/officeart/2009/3/layout/RandomtoResultProcess"/>
    <dgm:cxn modelId="{2BF898D7-2FB4-41E3-9193-09FD41E78419}" type="presParOf" srcId="{98856F9F-8E2E-42B9-BA13-B3286A8C9728}" destId="{737DD4A0-196B-4D86-9611-9B40280B79A4}" srcOrd="3" destOrd="0" presId="urn:microsoft.com/office/officeart/2009/3/layout/RandomtoResultProcess"/>
    <dgm:cxn modelId="{77C8CDDB-DA10-4784-9AA1-598102033F4F}" type="presParOf" srcId="{737DD4A0-196B-4D86-9611-9B40280B79A4}" destId="{7D955CCC-F5E7-49C9-BB06-1C427153DF10}" srcOrd="0" destOrd="0" presId="urn:microsoft.com/office/officeart/2009/3/layout/RandomtoResultProcess"/>
    <dgm:cxn modelId="{EEE6419E-6802-4EC4-9988-500A8CC87381}" type="presParOf" srcId="{737DD4A0-196B-4D86-9611-9B40280B79A4}" destId="{3950EE74-4C7A-4FBE-900C-12B3BEEC739E}" srcOrd="1" destOrd="0" presId="urn:microsoft.com/office/officeart/2009/3/layout/RandomtoResultProcess"/>
    <dgm:cxn modelId="{88E65FCC-CDC9-4FC4-8872-2B0C084C2E8E}" type="presParOf" srcId="{98856F9F-8E2E-42B9-BA13-B3286A8C9728}" destId="{ADC3DFC9-D6AD-40FF-B177-D85FD9E172E0}" srcOrd="4" destOrd="0" presId="urn:microsoft.com/office/officeart/2009/3/layout/RandomtoResultProcess"/>
    <dgm:cxn modelId="{4E15FC1F-5E07-44AE-84AD-32357E0C828D}" type="presParOf" srcId="{ADC3DFC9-D6AD-40FF-B177-D85FD9E172E0}" destId="{581F4C0E-D04A-40C9-9FB0-D0CB8A062EC1}" srcOrd="0" destOrd="0" presId="urn:microsoft.com/office/officeart/2009/3/layout/RandomtoResultProcess"/>
    <dgm:cxn modelId="{41117FBF-3B86-4903-8B15-4888D99CB778}" type="presParOf" srcId="{ADC3DFC9-D6AD-40FF-B177-D85FD9E172E0}" destId="{AF4ADC5B-13AE-4A5E-8E79-6A5EC9CCBB36}" srcOrd="1" destOrd="0" presId="urn:microsoft.com/office/officeart/2009/3/layout/RandomtoResultProcess"/>
    <dgm:cxn modelId="{639C08C3-F8DC-4853-A28F-EB5AF9087A8E}" type="presParOf" srcId="{98856F9F-8E2E-42B9-BA13-B3286A8C9728}" destId="{FE121C65-BFDA-422F-A5E6-8ED038D82F6E}" srcOrd="5" destOrd="0" presId="urn:microsoft.com/office/officeart/2009/3/layout/RandomtoResultProcess"/>
    <dgm:cxn modelId="{3A47B947-70CC-452D-BA45-C80E06BEF39F}" type="presParOf" srcId="{FE121C65-BFDA-422F-A5E6-8ED038D82F6E}" destId="{3BB500EF-7AD8-432A-8EDA-C62278D60807}" srcOrd="0" destOrd="0" presId="urn:microsoft.com/office/officeart/2009/3/layout/RandomtoResultProcess"/>
    <dgm:cxn modelId="{D3BEA773-5A8E-4465-8E23-CE4CD30837BA}" type="presParOf" srcId="{FE121C65-BFDA-422F-A5E6-8ED038D82F6E}" destId="{C4E6EFFB-17A6-43E7-9C6E-DE692F2E488D}" srcOrd="1" destOrd="0" presId="urn:microsoft.com/office/officeart/2009/3/layout/RandomtoResultProcess"/>
    <dgm:cxn modelId="{715188C7-E3F6-4DDA-BC5B-6EB0FDCC8B26}" type="presParOf" srcId="{98856F9F-8E2E-42B9-BA13-B3286A8C9728}" destId="{A34B4DC3-7BD8-4820-9D13-B8F7E84EBD81}" srcOrd="6" destOrd="0" presId="urn:microsoft.com/office/officeart/2009/3/layout/RandomtoResultProcess"/>
    <dgm:cxn modelId="{CBB08817-5936-42CA-B84B-3061F9442C10}" type="presParOf" srcId="{A34B4DC3-7BD8-4820-9D13-B8F7E84EBD81}" destId="{920ECC94-C4C5-4F93-B753-DD233959978E}" srcOrd="0" destOrd="0" presId="urn:microsoft.com/office/officeart/2009/3/layout/RandomtoResultProcess"/>
    <dgm:cxn modelId="{F847B2E9-58BF-40C8-9DCE-A1F103EB1388}" type="presParOf" srcId="{A34B4DC3-7BD8-4820-9D13-B8F7E84EBD81}" destId="{AD6F930D-CC5C-491F-B0E1-B2AAF0711E11}" srcOrd="1" destOrd="0" presId="urn:microsoft.com/office/officeart/2009/3/layout/RandomtoResultProcess"/>
    <dgm:cxn modelId="{C376B1BF-74FE-496A-B0F5-B502FA88028B}" type="presParOf" srcId="{98856F9F-8E2E-42B9-BA13-B3286A8C9728}" destId="{F5D65BEB-0A51-4671-AAFD-26637EAE728A}" srcOrd="7" destOrd="0" presId="urn:microsoft.com/office/officeart/2009/3/layout/RandomtoResultProcess"/>
    <dgm:cxn modelId="{4328C8FF-D179-4280-9FEA-A1341B1A7816}" type="presParOf" srcId="{F5D65BEB-0A51-4671-AAFD-26637EAE728A}" destId="{C02E2694-0807-4684-9946-3AFB59B0D072}" srcOrd="0" destOrd="0" presId="urn:microsoft.com/office/officeart/2009/3/layout/RandomtoResultProcess"/>
    <dgm:cxn modelId="{9702D34E-23F3-46C8-83D0-CFC2078EF8DA}" type="presParOf" srcId="{F5D65BEB-0A51-4671-AAFD-26637EAE728A}" destId="{102940D6-E4C9-4B82-BD80-C5CB7D58D357}" srcOrd="1" destOrd="0" presId="urn:microsoft.com/office/officeart/2009/3/layout/RandomtoResultProcess"/>
    <dgm:cxn modelId="{D3723C9F-8DB7-4670-9B23-3689E5446016}" type="presParOf" srcId="{98856F9F-8E2E-42B9-BA13-B3286A8C9728}" destId="{05825EF8-A295-4781-8151-FA57466A8D54}" srcOrd="8" destOrd="0" presId="urn:microsoft.com/office/officeart/2009/3/layout/RandomtoResultProcess"/>
    <dgm:cxn modelId="{266B1FA3-DF9B-4E3B-A3B5-B38E8F71931F}" type="presParOf" srcId="{05825EF8-A295-4781-8151-FA57466A8D54}" destId="{9EDB0F59-E28B-4BC3-90CB-E22D517AF4FC}" srcOrd="0" destOrd="0" presId="urn:microsoft.com/office/officeart/2009/3/layout/RandomtoResultProcess"/>
    <dgm:cxn modelId="{840363DA-52DB-4463-8209-9EFDB868BA8A}" type="presParOf" srcId="{05825EF8-A295-4781-8151-FA57466A8D54}" destId="{1F34B2DE-9CDE-4821-B94A-212E3E6D0EB8}" srcOrd="1" destOrd="0" presId="urn:microsoft.com/office/officeart/2009/3/layout/RandomtoResult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0F07E8-D4EB-4B83-9FFB-CE212325E1B6}">
      <dsp:nvSpPr>
        <dsp:cNvPr id="0" name=""/>
        <dsp:cNvSpPr/>
      </dsp:nvSpPr>
      <dsp:spPr>
        <a:xfrm>
          <a:off x="89989" y="2081106"/>
          <a:ext cx="1336751" cy="440520"/>
        </a:xfrm>
        <a:prstGeom prst="rect">
          <a:avLst/>
        </a:prstGeom>
        <a:solidFill>
          <a:schemeClr val="lt1">
            <a:alpha val="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Fully diffusive phonon transport</a:t>
          </a:r>
        </a:p>
      </dsp:txBody>
      <dsp:txXfrm>
        <a:off x="89989" y="2081106"/>
        <a:ext cx="1336751" cy="440520"/>
      </dsp:txXfrm>
    </dsp:sp>
    <dsp:sp modelId="{BF25DACC-6896-4049-8F79-A4598104CED6}">
      <dsp:nvSpPr>
        <dsp:cNvPr id="0" name=""/>
        <dsp:cNvSpPr/>
      </dsp:nvSpPr>
      <dsp:spPr>
        <a:xfrm>
          <a:off x="88470" y="1947127"/>
          <a:ext cx="106332" cy="106332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73A74D5-FB73-44CA-87B3-94624C0948E1}">
      <dsp:nvSpPr>
        <dsp:cNvPr id="0" name=""/>
        <dsp:cNvSpPr/>
      </dsp:nvSpPr>
      <dsp:spPr>
        <a:xfrm>
          <a:off x="162903" y="1798262"/>
          <a:ext cx="106332" cy="106332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77018A7-07DB-4A67-A7B1-1E27DD50B220}">
      <dsp:nvSpPr>
        <dsp:cNvPr id="0" name=""/>
        <dsp:cNvSpPr/>
      </dsp:nvSpPr>
      <dsp:spPr>
        <a:xfrm>
          <a:off x="341542" y="1828035"/>
          <a:ext cx="167093" cy="167093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56948D4-16A0-41A1-BEBB-9A59EFE9EC6C}">
      <dsp:nvSpPr>
        <dsp:cNvPr id="0" name=""/>
        <dsp:cNvSpPr/>
      </dsp:nvSpPr>
      <dsp:spPr>
        <a:xfrm>
          <a:off x="490407" y="1664283"/>
          <a:ext cx="106332" cy="106332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18F5A50-717F-42F1-99B6-1C69F4B12030}">
      <dsp:nvSpPr>
        <dsp:cNvPr id="0" name=""/>
        <dsp:cNvSpPr/>
      </dsp:nvSpPr>
      <dsp:spPr>
        <a:xfrm>
          <a:off x="683932" y="1604737"/>
          <a:ext cx="106332" cy="106332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85E92CF-56F8-4515-9F9A-E0D2E0658C9B}">
      <dsp:nvSpPr>
        <dsp:cNvPr id="0" name=""/>
        <dsp:cNvSpPr/>
      </dsp:nvSpPr>
      <dsp:spPr>
        <a:xfrm>
          <a:off x="922117" y="1708943"/>
          <a:ext cx="106332" cy="106332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BE7EA61-6150-48B8-A8F8-BD239A539043}">
      <dsp:nvSpPr>
        <dsp:cNvPr id="0" name=""/>
        <dsp:cNvSpPr/>
      </dsp:nvSpPr>
      <dsp:spPr>
        <a:xfrm>
          <a:off x="1070983" y="1783375"/>
          <a:ext cx="167093" cy="167093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0B4A380-4E27-495A-A3E5-C004B6830D63}">
      <dsp:nvSpPr>
        <dsp:cNvPr id="0" name=""/>
        <dsp:cNvSpPr/>
      </dsp:nvSpPr>
      <dsp:spPr>
        <a:xfrm>
          <a:off x="1279394" y="1947127"/>
          <a:ext cx="106332" cy="106332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82809A8-1176-4951-A5E4-B10B0C7ECD9B}">
      <dsp:nvSpPr>
        <dsp:cNvPr id="0" name=""/>
        <dsp:cNvSpPr/>
      </dsp:nvSpPr>
      <dsp:spPr>
        <a:xfrm>
          <a:off x="1368714" y="2110879"/>
          <a:ext cx="106332" cy="106332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1A92891-9F46-45D2-82DE-768E9C62746F}">
      <dsp:nvSpPr>
        <dsp:cNvPr id="0" name=""/>
        <dsp:cNvSpPr/>
      </dsp:nvSpPr>
      <dsp:spPr>
        <a:xfrm>
          <a:off x="594613" y="1798262"/>
          <a:ext cx="273426" cy="273426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B56EEC2-0656-473B-B205-635B81A67590}">
      <dsp:nvSpPr>
        <dsp:cNvPr id="0" name=""/>
        <dsp:cNvSpPr/>
      </dsp:nvSpPr>
      <dsp:spPr>
        <a:xfrm>
          <a:off x="14038" y="2363951"/>
          <a:ext cx="106332" cy="106332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07B058C-1E0D-413F-B43D-B4E098EAED09}">
      <dsp:nvSpPr>
        <dsp:cNvPr id="0" name=""/>
        <dsp:cNvSpPr/>
      </dsp:nvSpPr>
      <dsp:spPr>
        <a:xfrm>
          <a:off x="103357" y="2497930"/>
          <a:ext cx="167093" cy="167093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B0F2367-9624-488A-BED1-216B95CFB550}">
      <dsp:nvSpPr>
        <dsp:cNvPr id="0" name=""/>
        <dsp:cNvSpPr/>
      </dsp:nvSpPr>
      <dsp:spPr>
        <a:xfrm>
          <a:off x="326655" y="2617022"/>
          <a:ext cx="243045" cy="243045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28C9D95-6232-49A5-A0B4-9F6AC11BAC7A}">
      <dsp:nvSpPr>
        <dsp:cNvPr id="0" name=""/>
        <dsp:cNvSpPr/>
      </dsp:nvSpPr>
      <dsp:spPr>
        <a:xfrm>
          <a:off x="639273" y="2810547"/>
          <a:ext cx="106332" cy="106332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A078841-30B8-40A5-91D1-FE2ACA2BA403}">
      <dsp:nvSpPr>
        <dsp:cNvPr id="0" name=""/>
        <dsp:cNvSpPr/>
      </dsp:nvSpPr>
      <dsp:spPr>
        <a:xfrm>
          <a:off x="698819" y="2617022"/>
          <a:ext cx="167093" cy="167093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77E6CAC-2BC2-4D1E-AB3B-A4B06C2807F0}">
      <dsp:nvSpPr>
        <dsp:cNvPr id="0" name=""/>
        <dsp:cNvSpPr/>
      </dsp:nvSpPr>
      <dsp:spPr>
        <a:xfrm>
          <a:off x="847684" y="2825434"/>
          <a:ext cx="106332" cy="106332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38F184F-B7E6-4B41-B386-F9F233E7261D}">
      <dsp:nvSpPr>
        <dsp:cNvPr id="0" name=""/>
        <dsp:cNvSpPr/>
      </dsp:nvSpPr>
      <dsp:spPr>
        <a:xfrm>
          <a:off x="981663" y="2587249"/>
          <a:ext cx="243045" cy="243045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F31DA34-1E8B-429A-9CCF-B2F30CBC2DD0}">
      <dsp:nvSpPr>
        <dsp:cNvPr id="0" name=""/>
        <dsp:cNvSpPr/>
      </dsp:nvSpPr>
      <dsp:spPr>
        <a:xfrm>
          <a:off x="1309167" y="2527703"/>
          <a:ext cx="167093" cy="167093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22B0525-FD9E-47D7-8A5F-590812FB0BF0}">
      <dsp:nvSpPr>
        <dsp:cNvPr id="0" name=""/>
        <dsp:cNvSpPr/>
      </dsp:nvSpPr>
      <dsp:spPr>
        <a:xfrm>
          <a:off x="1476261" y="1827787"/>
          <a:ext cx="490731" cy="936859"/>
        </a:xfrm>
        <a:prstGeom prst="chevron">
          <a:avLst>
            <a:gd name="adj" fmla="val 62310"/>
          </a:avLst>
        </a:prstGeom>
        <a:solidFill>
          <a:srgbClr val="FF0000"/>
        </a:solidFill>
        <a:ln w="12700" cap="flat" cmpd="sng" algn="ctr">
          <a:solidFill>
            <a:srgbClr val="FF0000"/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p3d z="-25400"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B422A3E-B342-46C1-B45F-D9EB26A668FD}">
      <dsp:nvSpPr>
        <dsp:cNvPr id="0" name=""/>
        <dsp:cNvSpPr/>
      </dsp:nvSpPr>
      <dsp:spPr>
        <a:xfrm>
          <a:off x="1966992" y="1828242"/>
          <a:ext cx="1338357" cy="936850"/>
        </a:xfrm>
        <a:prstGeom prst="rect">
          <a:avLst/>
        </a:prstGeom>
        <a:solidFill>
          <a:schemeClr val="lt1">
            <a:alpha val="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 err="1"/>
            <a:t>Umklapp</a:t>
          </a:r>
          <a:r>
            <a:rPr lang="en-GB" sz="1400" kern="1200" dirty="0"/>
            <a:t> scattering, phonon inclusions</a:t>
          </a:r>
        </a:p>
      </dsp:txBody>
      <dsp:txXfrm>
        <a:off x="1966992" y="1828242"/>
        <a:ext cx="1338357" cy="936850"/>
      </dsp:txXfrm>
    </dsp:sp>
    <dsp:sp modelId="{7D955CCC-F5E7-49C9-BB06-1C427153DF10}">
      <dsp:nvSpPr>
        <dsp:cNvPr id="0" name=""/>
        <dsp:cNvSpPr/>
      </dsp:nvSpPr>
      <dsp:spPr>
        <a:xfrm>
          <a:off x="3305350" y="1827787"/>
          <a:ext cx="490731" cy="936859"/>
        </a:xfrm>
        <a:prstGeom prst="chevron">
          <a:avLst>
            <a:gd name="adj" fmla="val 62310"/>
          </a:avLst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p3d z="-25400"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81F4C0E-D04A-40C9-9FB0-D0CB8A062EC1}">
      <dsp:nvSpPr>
        <dsp:cNvPr id="0" name=""/>
        <dsp:cNvSpPr/>
      </dsp:nvSpPr>
      <dsp:spPr>
        <a:xfrm>
          <a:off x="3796081" y="1828242"/>
          <a:ext cx="1338357" cy="936850"/>
        </a:xfrm>
        <a:prstGeom prst="rect">
          <a:avLst/>
        </a:prstGeom>
        <a:solidFill>
          <a:schemeClr val="lt1">
            <a:alpha val="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Boundary scattering, size limited phonon transport (</a:t>
          </a:r>
          <a:r>
            <a:rPr lang="en-GB" sz="1400" kern="1200" dirty="0" err="1"/>
            <a:t>Casimir</a:t>
          </a:r>
          <a:r>
            <a:rPr lang="en-GB" sz="1400" kern="1200" dirty="0"/>
            <a:t>/</a:t>
          </a:r>
          <a:r>
            <a:rPr lang="en-GB" sz="1400" kern="1200" dirty="0" err="1"/>
            <a:t>Ziman</a:t>
          </a:r>
          <a:r>
            <a:rPr lang="en-GB" sz="1400" kern="1200" dirty="0"/>
            <a:t>)</a:t>
          </a:r>
        </a:p>
      </dsp:txBody>
      <dsp:txXfrm>
        <a:off x="3796081" y="1828242"/>
        <a:ext cx="1338357" cy="936850"/>
      </dsp:txXfrm>
    </dsp:sp>
    <dsp:sp modelId="{3BB500EF-7AD8-432A-8EDA-C62278D60807}">
      <dsp:nvSpPr>
        <dsp:cNvPr id="0" name=""/>
        <dsp:cNvSpPr/>
      </dsp:nvSpPr>
      <dsp:spPr>
        <a:xfrm>
          <a:off x="5134438" y="1827787"/>
          <a:ext cx="490731" cy="936859"/>
        </a:xfrm>
        <a:prstGeom prst="chevron">
          <a:avLst>
            <a:gd name="adj" fmla="val 62310"/>
          </a:avLst>
        </a:prstGeom>
        <a:solidFill>
          <a:srgbClr val="0070C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p3d z="-25400"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20ECC94-C4C5-4F93-B753-DD233959978E}">
      <dsp:nvSpPr>
        <dsp:cNvPr id="0" name=""/>
        <dsp:cNvSpPr/>
      </dsp:nvSpPr>
      <dsp:spPr>
        <a:xfrm>
          <a:off x="5625169" y="1828242"/>
          <a:ext cx="1338357" cy="936850"/>
        </a:xfrm>
        <a:prstGeom prst="rect">
          <a:avLst/>
        </a:prstGeom>
        <a:solidFill>
          <a:schemeClr val="lt1">
            <a:alpha val="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Ballistic transport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Long phonon mean free path</a:t>
          </a:r>
        </a:p>
      </dsp:txBody>
      <dsp:txXfrm>
        <a:off x="5625169" y="1828242"/>
        <a:ext cx="1338357" cy="936850"/>
      </dsp:txXfrm>
    </dsp:sp>
    <dsp:sp modelId="{C02E2694-0807-4684-9946-3AFB59B0D072}">
      <dsp:nvSpPr>
        <dsp:cNvPr id="0" name=""/>
        <dsp:cNvSpPr/>
      </dsp:nvSpPr>
      <dsp:spPr>
        <a:xfrm>
          <a:off x="6963526" y="1827787"/>
          <a:ext cx="490731" cy="936859"/>
        </a:xfrm>
        <a:prstGeom prst="chevron">
          <a:avLst>
            <a:gd name="adj" fmla="val 62310"/>
          </a:avLst>
        </a:prstGeom>
        <a:solidFill>
          <a:srgbClr val="00B0F0"/>
        </a:solidFill>
        <a:ln w="12700" cap="flat" cmpd="sng" algn="ctr">
          <a:solidFill>
            <a:srgbClr val="002060"/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p3d z="-25400"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EDB0F59-E28B-4BC3-90CB-E22D517AF4FC}">
      <dsp:nvSpPr>
        <dsp:cNvPr id="0" name=""/>
        <dsp:cNvSpPr/>
      </dsp:nvSpPr>
      <dsp:spPr>
        <a:xfrm>
          <a:off x="7507791" y="1750363"/>
          <a:ext cx="1137603" cy="1137603"/>
        </a:xfrm>
        <a:prstGeom prst="ellipse">
          <a:avLst/>
        </a:prstGeom>
        <a:solidFill>
          <a:srgbClr val="00B0F0"/>
        </a:solidFill>
        <a:ln>
          <a:solidFill>
            <a:srgbClr val="002060"/>
          </a:solidFill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Quantum  behaviours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 err="1"/>
            <a:t>Phononic</a:t>
          </a:r>
          <a:r>
            <a:rPr lang="en-GB" sz="1400" kern="1200" dirty="0"/>
            <a:t> crystals</a:t>
          </a:r>
        </a:p>
      </dsp:txBody>
      <dsp:txXfrm>
        <a:off x="7674389" y="1916961"/>
        <a:ext cx="804407" cy="80440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RandomtoResultProcess">
  <dgm:title val=""/>
  <dgm:desc val=""/>
  <dgm:catLst>
    <dgm:cat type="process" pri="127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Name0">
    <dgm:varLst>
      <dgm:dir/>
      <dgm:animOne val="branch"/>
      <dgm:animLvl val="lvl"/>
    </dgm:varLst>
    <dgm:choose name="Name1">
      <dgm:if name="Name2" func="var" arg="dir" op="equ" val="norm">
        <dgm:alg type="lin">
          <dgm:param type="fallback" val="2D"/>
          <dgm:param type="nodeVertAlign" val="t"/>
        </dgm:alg>
      </dgm:if>
      <dgm:else name="Name3">
        <dgm:alg type="lin">
          <dgm:param type="fallback" val="2D"/>
          <dgm:param type="nodeVertAlign" val="t"/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userH" refType="h" fact="2"/>
      <dgm:constr type="w" for="ch" forName="chaos" refType="userH" fact="0.681"/>
      <dgm:constr type="h" for="ch" forName="chaos" refType="userH"/>
      <dgm:constr type="w" for="ch" forName="middle" refType="userH" fact="0.6"/>
      <dgm:constr type="h" for="ch" forName="middle" refType="userH"/>
      <dgm:constr type="w" for="ch" forName="last" refType="userH" fact="0.6"/>
      <dgm:constr type="h" for="ch" forName="last" refType="userH"/>
      <dgm:constr type="w" for="ch" forName="chevronComposite1" refType="userH" fact="0.22"/>
      <dgm:constr type="h" for="ch" forName="chevronComposite1" refType="userH" fact="0.52"/>
      <dgm:constr type="w" for="ch" forName="chevronComposite2" refType="userH" fact="0.22"/>
      <dgm:constr type="h" for="ch" forName="chevronComposite2" refType="userH" fact="0.52"/>
      <dgm:constr type="w" for="ch" forName="overlap" refType="userH" fact="-0.04"/>
      <dgm:constr type="h" for="ch" forName="overlap" refType="userH" fact="0.06"/>
      <dgm:constr type="primFontSz" for="des" forName="parTx1" op="equ" val="65"/>
      <dgm:constr type="primFontSz" for="des" forName="parTxMid" refType="primFontSz" refFor="des" refForName="parTx1" op="equ"/>
      <dgm:constr type="primFontSz" for="des" forName="circleTx" refType="primFontSz" refFor="des" refForName="parTx1" op="equ"/>
      <dgm:constr type="primFontSz" for="des" forName="desTx1" op="equ" val="65"/>
      <dgm:constr type="primFontSz" for="des" forName="desTxMid" refType="primFontSz" refFor="des" refForName="desTx1" op="equ"/>
      <dgm:constr type="primFontSz" for="des" forName="desTxN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chaos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parTx1" refType="w" fact="0.5"/>
              <dgm:constr type="t" for="ch" forName="parTx1" refType="w" fact="0.32"/>
              <dgm:constr type="w" for="ch" forName="parTx1" refType="w" fact="0.88"/>
              <dgm:constr type="h" for="ch" forName="parTx1" refType="w" fact="0.29"/>
              <dgm:constr type="ctrX" for="ch" forName="desTx1" refType="w" fact="0.5"/>
              <dgm:constr type="b" for="ch" forName="desTx1" refType="h"/>
              <dgm:constr type="w" for="ch" forName="desTx1" refType="w" fact="0.88"/>
              <dgm:constr type="h" for="ch" forName="desTx1" refType="h" fact="0.37"/>
              <dgm:constr type="l" for="ch" forName="c1" refType="w" fact="0.05"/>
              <dgm:constr type="t" for="ch" forName="c1" refType="w" fact="0.23"/>
              <dgm:constr type="w" for="ch" forName="c1" refType="w" fact="0.07"/>
              <dgm:constr type="h" for="ch" forName="c1" refType="w" refFor="ch" refForName="c1"/>
              <dgm:constr type="l" for="ch" forName="c2" refType="w" fact="0.1"/>
              <dgm:constr type="t" for="ch" forName="c2" refType="w" fact="0.13"/>
              <dgm:constr type="w" for="ch" forName="c2" refType="w" fact="0.07"/>
              <dgm:constr type="h" for="ch" forName="c2" refType="w" refFor="ch" refForName="c2"/>
              <dgm:constr type="l" for="ch" forName="c3" refType="w" fact="0.22"/>
              <dgm:constr type="t" for="ch" forName="c3" refType="w" fact="0.15"/>
              <dgm:constr type="w" for="ch" forName="c3" refType="w" fact="0.11"/>
              <dgm:constr type="h" for="ch" forName="c3" refType="w" refFor="ch" refForName="c3"/>
              <dgm:constr type="l" for="ch" forName="c4" refType="w" fact="0.32"/>
              <dgm:constr type="t" for="ch" forName="c4" refType="w" fact="0.04"/>
              <dgm:constr type="w" for="ch" forName="c4" refType="w" fact="0.07"/>
              <dgm:constr type="h" for="ch" forName="c4" refType="w" refFor="ch" refForName="c4"/>
              <dgm:constr type="l" for="ch" forName="c5" refType="w" fact="0.45"/>
              <dgm:constr type="t" for="ch" forName="c5" refType="w" fact="0"/>
              <dgm:constr type="w" for="ch" forName="c5" refType="w" fact="0.07"/>
              <dgm:constr type="h" for="ch" forName="c5" refType="w" refFor="ch" refForName="c5"/>
              <dgm:constr type="l" for="ch" forName="c6" refType="w" fact="0.61"/>
              <dgm:constr type="t" for="ch" forName="c6" refType="w" fact="0.07"/>
              <dgm:constr type="w" for="ch" forName="c6" refType="w" fact="0.07"/>
              <dgm:constr type="h" for="ch" forName="c6" refType="w" refFor="ch" refForName="c6"/>
              <dgm:constr type="l" for="ch" forName="c7" refType="w" fact="0.71"/>
              <dgm:constr type="t" for="ch" forName="c7" refType="w" fact="0.12"/>
              <dgm:constr type="w" for="ch" forName="c7" refType="w" fact="0.11"/>
              <dgm:constr type="h" for="ch" forName="c7" refType="w" refFor="ch" refForName="c7"/>
              <dgm:constr type="l" for="ch" forName="c8" refType="w" fact="0.85"/>
              <dgm:constr type="t" for="ch" forName="c8" refType="w" fact="0.23"/>
              <dgm:constr type="w" for="ch" forName="c8" refType="w" fact="0.07"/>
              <dgm:constr type="h" for="ch" forName="c8" refType="w" refFor="ch" refForName="c8"/>
              <dgm:constr type="l" for="ch" forName="c9" refType="w" fact="0.91"/>
              <dgm:constr type="t" for="ch" forName="c9" refType="w" fact="0.34"/>
              <dgm:constr type="w" for="ch" forName="c9" refType="w" fact="0.07"/>
              <dgm:constr type="h" for="ch" forName="c9" refType="w" refFor="ch" refForName="c9"/>
              <dgm:constr type="l" for="ch" forName="c10" refType="w" fact="0.39"/>
              <dgm:constr type="t" for="ch" forName="c10" refType="w" fact="0.13"/>
              <dgm:constr type="w" for="ch" forName="c10" refType="w" fact="0.18"/>
              <dgm:constr type="h" for="ch" forName="c10" refType="w" refFor="ch" refForName="c10"/>
              <dgm:constr type="l" for="ch" forName="c11" refType="w" fact="0"/>
              <dgm:constr type="t" for="ch" forName="c11" refType="w" fact="0.51"/>
              <dgm:constr type="w" for="ch" forName="c11" refType="w" fact="0.07"/>
              <dgm:constr type="h" for="ch" forName="c11" refType="w" refFor="ch" refForName="c11"/>
              <dgm:constr type="l" for="ch" forName="c12" refType="w" fact="0.06"/>
              <dgm:constr type="t" for="ch" forName="c12" refType="w" fact="0.6"/>
              <dgm:constr type="w" for="ch" forName="c12" refType="w" fact="0.11"/>
              <dgm:constr type="h" for="ch" forName="c12" refType="w" refFor="ch" refForName="c12"/>
              <dgm:constr type="l" for="ch" forName="c13" refType="w" fact="0.21"/>
              <dgm:constr type="t" for="ch" forName="c13" refType="w" fact="0.68"/>
              <dgm:constr type="w" for="ch" forName="c13" refType="w" fact="0.16"/>
              <dgm:constr type="h" for="ch" forName="c13" refType="w" refFor="ch" refForName="c13"/>
              <dgm:constr type="l" for="ch" forName="c14" refType="w" fact="0.42"/>
              <dgm:constr type="t" for="ch" forName="c14" refType="w" fact="0.81"/>
              <dgm:constr type="w" for="ch" forName="c14" refType="w" fact="0.07"/>
              <dgm:constr type="h" for="ch" forName="c14" refType="w" refFor="ch" refForName="c14"/>
              <dgm:constr type="l" for="ch" forName="c15" refType="w" fact="0.46"/>
              <dgm:constr type="t" for="ch" forName="c15" refType="w" fact="0.68"/>
              <dgm:constr type="w" for="ch" forName="c15" refType="w" fact="0.11"/>
              <dgm:constr type="h" for="ch" forName="c15" refType="w" refFor="ch" refForName="c15"/>
              <dgm:constr type="l" for="ch" forName="c16" refType="w" fact="0.56"/>
              <dgm:constr type="t" for="ch" forName="c16" refType="w" fact="0.82"/>
              <dgm:constr type="w" for="ch" forName="c16" refType="w" fact="0.07"/>
              <dgm:constr type="h" for="ch" forName="c16" refType="w" refFor="ch" refForName="c16"/>
              <dgm:constr type="l" for="ch" forName="c17" refType="w" fact="0.65"/>
              <dgm:constr type="t" for="ch" forName="c17" refType="w" fact="0.66"/>
              <dgm:constr type="w" for="ch" forName="c17" refType="w" fact="0.16"/>
              <dgm:constr type="h" for="ch" forName="c17" refType="w" refFor="ch" refForName="c17"/>
              <dgm:constr type="l" for="ch" forName="c18" refType="w" fact="0.87"/>
              <dgm:constr type="t" for="ch" forName="c18" refType="w" fact="0.62"/>
              <dgm:constr type="w" for="ch" forName="c18" refType="w" fact="0.11"/>
              <dgm:constr type="h" for="ch" forName="c18" refType="w" refFor="ch" refForName="c18"/>
            </dgm:constrLst>
            <dgm:layoutNode name="parTx1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7">
              <dgm:if name="Name8" axis="ch" ptType="node" func="cnt" op="gte" val="1">
                <dgm:layoutNode name="desTx1" styleLbl="revTx">
                  <dgm:varLst>
                    <dgm:bulletEnabled val="1"/>
                  </dgm:varLst>
                  <dgm:choose name="Name9">
                    <dgm:if name="Name10" axis="ch" ptType="node" func="cnt" op="equ" val="1">
                      <dgm:alg type="tx">
                        <dgm:param type="shpTxLTRAlignCh" val="l"/>
                      </dgm:alg>
                    </dgm:if>
                    <dgm:else name="Name11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2"/>
            </dgm:choose>
            <dgm:layoutNode name="c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9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0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layoutNode>
        </dgm:if>
        <dgm:if name="Name13" axis="self" ptType="node" func="revPos" op="equ" val="1">
          <dgm:layoutNode name="last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circleTx" refType="w" fact="0.5"/>
              <dgm:constr type="t" for="ch" forName="circleTx" refType="w" fact="0.117"/>
              <dgm:constr type="w" for="ch" forName="circleTx" refType="h" refFor="ch" refForName="circleTx"/>
              <dgm:constr type="h" for="ch" forName="circleTx" refType="w" fact="0.85"/>
              <dgm:constr type="l" for="ch" forName="desTxN"/>
              <dgm:constr type="b" for="ch" forName="desTxN" refType="h"/>
              <dgm:constr type="w" for="ch" forName="desTxN" refType="w"/>
              <dgm:constr type="h" for="ch" forName="desTxN" refType="h" fact="0.37"/>
              <dgm:constr type="ctrX" for="ch" forName="spN" refType="w" fact="0.5"/>
              <dgm:constr type="t" for="ch" forName="spN"/>
              <dgm:constr type="w" for="ch" forName="spN" refType="w" fact="0.93"/>
              <dgm:constr type="h" for="ch" forName="spN" refType="h" fact="0.01"/>
            </dgm:constrLst>
            <dgm:layoutNode name="circleTx" styleLbl="node1">
              <dgm:alg type="tx"/>
              <dgm:shape xmlns:r="http://schemas.openxmlformats.org/officeDocument/2006/relationships" type="ellipse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  <dgm:choose name="Name14">
              <dgm:if name="Name15" axis="ch" ptType="node" func="cnt" op="gte" val="1">
                <dgm:layoutNode name="desTxN" styleLbl="revTx">
                  <dgm:varLst>
                    <dgm:bulletEnabled val="1"/>
                  </dgm:varLst>
                  <dgm:choose name="Name16">
                    <dgm:if name="Name17" axis="ch" ptType="node" func="cnt" op="equ" val="1">
                      <dgm:alg type="tx">
                        <dgm:param type="shpTxLTRAlignCh" val="l"/>
                      </dgm:alg>
                    </dgm:if>
                    <dgm:else name="Name18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  <dgm:layoutNode name="spN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if>
        <dgm:else name="Name20">
          <dgm:layoutNode name="middl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l" for="ch" forName="parTxMid"/>
              <dgm:constr type="t" for="ch" forName="parTxMid" refType="w" fact="0.167"/>
              <dgm:constr type="w" for="ch" forName="parTxMid" refType="w"/>
              <dgm:constr type="h" for="ch" forName="parTxMid" refType="w" fact="0.7"/>
              <dgm:constr type="l" for="ch" forName="desTxMid"/>
              <dgm:constr type="b" for="ch" forName="desTxMid" refType="h"/>
              <dgm:constr type="w" for="ch" forName="desTxMid" refType="w"/>
              <dgm:constr type="h" for="ch" forName="desTxMid" refType="h" fact="0.37"/>
              <dgm:constr type="ctrX" for="ch" forName="spMid" refType="w" fact="0.5"/>
              <dgm:constr type="t" for="ch" forName="spMid"/>
              <dgm:constr type="w" for="ch" forName="spMid" refType="w" fact="0.01"/>
              <dgm:constr type="h" for="ch" forName="spMid" refType="h" fact="0.01"/>
            </dgm:constrLst>
            <dgm:layoutNode name="parTxMid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21">
              <dgm:if name="Name22" axis="ch" ptType="node" func="cnt" op="gte" val="1">
                <dgm:layoutNode name="desTxMid" styleLbl="revTx">
                  <dgm:varLst>
                    <dgm:bulletEnabled val="1"/>
                  </dgm:varLst>
                  <dgm:choose name="Name23">
                    <dgm:if name="Name24" axis="ch" ptType="node" func="cnt" op="equ" val="1">
                      <dgm:alg type="tx">
                        <dgm:param type="shpTxLTRAlignCh" val="l"/>
                      </dgm:alg>
                    </dgm:if>
                    <dgm:else name="Name25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26"/>
            </dgm:choose>
            <dgm:layoutNode name="spMid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else>
      </dgm:choose>
      <dgm:forEach name="Name27" axis="followSib" ptType="sibTrans" cnt="1">
        <dgm:layoutNode name="chevronComposite1" styleLbl="alignImgPlace1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chevron1"/>
            <dgm:constr type="t" for="ch" forName="chevron1" refType="h" fact="0.1923"/>
            <dgm:constr type="w" for="ch" forName="chevron1" refType="w"/>
            <dgm:constr type="b" for="ch" forName="chevron1" refType="h"/>
            <dgm:constr type="l" for="ch" forName="spChevron1"/>
            <dgm:constr type="t" for="ch" forName="spChevron1"/>
            <dgm:constr type="w" for="ch" forName="spChevron1" refType="w" fact="0.01"/>
            <dgm:constr type="h" for="ch" forName="spChevron1" refType="h" fact="0.01"/>
          </dgm:constrLst>
          <dgm:layoutNode name="chevron1">
            <dgm:alg type="sp"/>
            <dgm:choose name="Name28">
              <dgm:if name="Name29" func="var" arg="dir" op="equ" val="norm">
                <dgm:shape xmlns:r="http://schemas.openxmlformats.org/officeDocument/2006/relationships" type="chevron" r:blip="">
                  <dgm:adjLst>
                    <dgm:adj idx="1" val="0.6231"/>
                  </dgm:adjLst>
                </dgm:shape>
              </dgm:if>
              <dgm:else name="Name30">
                <dgm:shape xmlns:r="http://schemas.openxmlformats.org/officeDocument/2006/relationships" rot="180" type="chevron" r:blip="">
                  <dgm:adjLst>
                    <dgm:adj idx="1" val="0.6231"/>
                  </dgm:adjLst>
                </dgm:shape>
              </dgm:else>
            </dgm:choose>
            <dgm:presOf/>
          </dgm:layoutNode>
          <dgm:layoutNode name="spChevron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  <dgm:choose name="Name31">
          <dgm:if name="Name32" axis="root ch" ptType="all node" func="cnt" op="equ" val="2">
            <dgm:layoutNode name="overl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chevronComposite2" styleLbl="alignImgPlace1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l" for="ch" forName="chevron2"/>
                <dgm:constr type="t" for="ch" forName="chevron2" refType="h" fact="0.1923"/>
                <dgm:constr type="w" for="ch" forName="chevron2" refType="w"/>
                <dgm:constr type="b" for="ch" forName="chevron2" refType="h"/>
                <dgm:constr type="l" for="ch" forName="spChevron2"/>
                <dgm:constr type="t" for="ch" forName="spChevron2"/>
                <dgm:constr type="w" for="ch" forName="spChevron2" refType="w" fact="0.01"/>
                <dgm:constr type="h" for="ch" forName="spChevron2" refType="h" fact="0.01"/>
              </dgm:constrLst>
              <dgm:layoutNode name="chevron2">
                <dgm:alg type="sp"/>
                <dgm:choose name="Name33">
                  <dgm:if name="Name34" func="var" arg="dir" op="equ" val="norm">
                    <dgm:shape xmlns:r="http://schemas.openxmlformats.org/officeDocument/2006/relationships" type="chevron" r:blip="">
                      <dgm:adjLst>
                        <dgm:adj idx="1" val="0.6231"/>
                      </dgm:adjLst>
                    </dgm:shape>
                  </dgm:if>
                  <dgm:else name="Name35">
                    <dgm:shape xmlns:r="http://schemas.openxmlformats.org/officeDocument/2006/relationships" rot="180" type="chevron" r:blip="">
                      <dgm:adjLst>
                        <dgm:adj idx="1" val="0.6231"/>
                      </dgm:adjLst>
                    </dgm:shape>
                  </dgm:else>
                </dgm:choose>
                <dgm:presOf/>
              </dgm:layoutNode>
              <dgm:layoutNode name="spChevron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layoutNode>
          </dgm:if>
          <dgm:else name="Name36"/>
        </dgm:choos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6F8BD0-C84E-4F8E-B8EB-BBCF8438C310}" type="datetimeFigureOut">
              <a:rPr lang="en-US" smtClean="0"/>
              <a:t>11/8/2023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BEA059-AC81-44A7-9F44-C104D17F33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576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Introduce phonon physics, phonon engineering, and our objectives of study. Why low temperature is interesting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BEA059-AC81-44A7-9F44-C104D17F33D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7808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BEA059-AC81-44A7-9F44-C104D17F33D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5228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0C68A-FC80-4E89-99BF-0438AF7CA8B7}" type="datetime1">
              <a:rPr lang="fr-FR" smtClean="0"/>
              <a:t>08/11/2023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Boris Brisuda, Institut Néel CNRS, GDR NAME 2023 Rennes</a:t>
            </a:r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3E614-3023-453E-83DB-6736339301D1}" type="slidenum">
              <a:rPr lang="sk-SK" smtClean="0"/>
              <a:t>‹#›</a:t>
            </a:fld>
            <a:endParaRPr lang="sk-SK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7494AC64-7C45-4AAB-A926-7EB3F88B9D2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63715" t="69236" r="24037" b="18363"/>
          <a:stretch/>
        </p:blipFill>
        <p:spPr>
          <a:xfrm>
            <a:off x="314905" y="459111"/>
            <a:ext cx="1632970" cy="930032"/>
          </a:xfrm>
          <a:prstGeom prst="rect">
            <a:avLst/>
          </a:prstGeom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B4CA9B61-9CA4-44C3-B8E3-53DA3BF9920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5842" y="94892"/>
            <a:ext cx="1632970" cy="1632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1719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2D53B-C636-4692-8ABC-E779D69F6167}" type="datetime1">
              <a:rPr lang="fr-FR" smtClean="0"/>
              <a:t>08/11/2023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Boris Brisuda, Institut Néel CNRS, GDR NAME 2023 Rennes</a:t>
            </a:r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3E614-3023-453E-83DB-6736339301D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382396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732F2-1A73-406E-B8B5-6BD96BD089FC}" type="datetime1">
              <a:rPr lang="fr-FR" smtClean="0"/>
              <a:t>08/11/2023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Boris Brisuda, Institut Néel CNRS, GDR NAME 2023 Rennes</a:t>
            </a:r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3E614-3023-453E-83DB-6736339301D1}" type="slidenum">
              <a:rPr lang="sk-SK" smtClean="0"/>
              <a:t>‹#›</a:t>
            </a:fld>
            <a:endParaRPr lang="sk-SK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03582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903F6-6500-4B37-9C17-92345DDF13C9}" type="datetime1">
              <a:rPr lang="fr-FR" smtClean="0"/>
              <a:t>08/11/2023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Boris Brisuda, Institut Néel CNRS, GDR NAME 2023 Rennes</a:t>
            </a:r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3E614-3023-453E-83DB-6736339301D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709648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>
            <a:lvl1pPr>
              <a:defRPr i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17F67-FB89-46EF-856D-070BA8C30671}" type="datetime1">
              <a:rPr lang="fr-FR" smtClean="0"/>
              <a:t>08/11/2023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Boris Brisuda, Institut Néel CNRS, GDR NAME 2023 Rennes</a:t>
            </a:r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3E614-3023-453E-83DB-6736339301D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338832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4FCB6-1DC9-4A28-90E5-292D641D9A79}" type="datetime1">
              <a:rPr lang="fr-FR" smtClean="0"/>
              <a:t>08/11/2023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Boris Brisuda, Institut Néel CNRS, GDR NAME 2023 Rennes</a:t>
            </a:r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3E614-3023-453E-83DB-6736339301D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6192297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6FAC1-0BD0-4E14-B429-EB85AE140DC7}" type="datetime1">
              <a:rPr lang="fr-FR" smtClean="0"/>
              <a:t>08/11/2023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fr-FR"/>
              <a:t>Boris Brisuda, Institut Néel CNRS, GDR NAME 2023 Rennes</a:t>
            </a:r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3E614-3023-453E-83DB-6736339301D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551954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76331530-EE35-446B-8DFE-DBCB66D5BAAA}" type="datetime1">
              <a:rPr lang="fr-FR" smtClean="0"/>
              <a:t>08/11/2023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Boris Brisuda, Institut Néel CNRS, GDR NAME 2023 Rennes</a:t>
            </a:r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2C3E614-3023-453E-83DB-6736339301D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2639404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D0719-CDB6-4088-9B73-522E3FB31B50}" type="datetime1">
              <a:rPr lang="fr-FR" smtClean="0"/>
              <a:t>08/11/2023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Boris Brisuda, Institut Néel CNRS, GDR NAME 2023 Rennes</a:t>
            </a:r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3E614-3023-453E-83DB-6736339301D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65743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7F0BE-F506-4BC5-91C6-5C4D304920EE}" type="datetime1">
              <a:rPr lang="fr-FR" smtClean="0"/>
              <a:t>08/11/2023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Boris Brisuda, Institut Néel CNRS, GDR NAME 2023 Rennes</a:t>
            </a:r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3E614-3023-453E-83DB-6736339301D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722486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3B7F6-9ECA-4479-85A7-563C725F54A0}" type="datetime1">
              <a:rPr lang="fr-FR" smtClean="0"/>
              <a:t>08/11/2023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Boris Brisuda, Institut Néel CNRS, GDR NAME 2023 Rennes</a:t>
            </a:r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3E614-3023-453E-83DB-6736339301D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009520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2B7CCEF1-F147-4297-9589-BE691F4BB524}" type="datetime1">
              <a:rPr lang="fr-FR" smtClean="0"/>
              <a:t>08/11/2023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r>
              <a:rPr lang="fr-FR"/>
              <a:t>Boris Brisuda, Institut Néel CNRS, GDR NAME 2023 Rennes</a:t>
            </a:r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E2C3E614-3023-453E-83DB-6736339301D1}" type="slidenum">
              <a:rPr lang="sk-SK" smtClean="0"/>
              <a:t>‹#›</a:t>
            </a:fld>
            <a:endParaRPr lang="sk-SK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CEA93C65-6A7A-4F3E-A183-00136F76D49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63715" t="69236" r="24037" b="18363"/>
          <a:stretch/>
        </p:blipFill>
        <p:spPr>
          <a:xfrm>
            <a:off x="314905" y="459111"/>
            <a:ext cx="1450753" cy="826253"/>
          </a:xfrm>
          <a:prstGeom prst="rect">
            <a:avLst/>
          </a:prstGeom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0D6F655B-A7CF-442B-B6EB-FFC5033C87F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8058" y="94892"/>
            <a:ext cx="1450753" cy="1450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2880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i="1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7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.png"/><Relationship Id="rId4" Type="http://schemas.openxmlformats.org/officeDocument/2006/relationships/image" Target="../media/image1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t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40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3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3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openxmlformats.org/officeDocument/2006/relationships/image" Target="../media/image24.gif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0.png"/><Relationship Id="rId13" Type="http://schemas.openxmlformats.org/officeDocument/2006/relationships/image" Target="../media/image36.png"/><Relationship Id="rId3" Type="http://schemas.openxmlformats.org/officeDocument/2006/relationships/image" Target="../media/image27.png"/><Relationship Id="rId7" Type="http://schemas.openxmlformats.org/officeDocument/2006/relationships/image" Target="../media/image360.png"/><Relationship Id="rId12" Type="http://schemas.openxmlformats.org/officeDocument/2006/relationships/image" Target="../media/image3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2.png"/><Relationship Id="rId11" Type="http://schemas.openxmlformats.org/officeDocument/2006/relationships/image" Target="../media/image20.tif"/><Relationship Id="rId5" Type="http://schemas.openxmlformats.org/officeDocument/2006/relationships/image" Target="../media/image41.png"/><Relationship Id="rId10" Type="http://schemas.openxmlformats.org/officeDocument/2006/relationships/image" Target="../media/image34.png"/><Relationship Id="rId4" Type="http://schemas.openxmlformats.org/officeDocument/2006/relationships/image" Target="../media/image40.png"/><Relationship Id="rId9" Type="http://schemas.openxmlformats.org/officeDocument/2006/relationships/image" Target="../media/image33.png"/><Relationship Id="rId1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1.tif"/><Relationship Id="rId5" Type="http://schemas.openxmlformats.org/officeDocument/2006/relationships/image" Target="../media/image30.tif"/><Relationship Id="rId4" Type="http://schemas.openxmlformats.org/officeDocument/2006/relationships/image" Target="../media/image4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4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91.png"/><Relationship Id="rId5" Type="http://schemas.openxmlformats.org/officeDocument/2006/relationships/image" Target="../media/image39.png"/><Relationship Id="rId4" Type="http://schemas.openxmlformats.org/officeDocument/2006/relationships/image" Target="../media/image48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5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10.png"/><Relationship Id="rId5" Type="http://schemas.openxmlformats.org/officeDocument/2006/relationships/image" Target="../media/image501.png"/><Relationship Id="rId4" Type="http://schemas.openxmlformats.org/officeDocument/2006/relationships/image" Target="../media/image31.t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57.png"/><Relationship Id="rId2" Type="http://schemas.openxmlformats.org/officeDocument/2006/relationships/image" Target="../media/image52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6.png"/><Relationship Id="rId5" Type="http://schemas.openxmlformats.org/officeDocument/2006/relationships/image" Target="../media/image551.png"/><Relationship Id="rId4" Type="http://schemas.openxmlformats.org/officeDocument/2006/relationships/image" Target="../media/image4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9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0.png"/><Relationship Id="rId3" Type="http://schemas.openxmlformats.org/officeDocument/2006/relationships/image" Target="../media/image540.png"/><Relationship Id="rId7" Type="http://schemas.openxmlformats.org/officeDocument/2006/relationships/image" Target="../media/image480.png"/><Relationship Id="rId12" Type="http://schemas.openxmlformats.org/officeDocument/2006/relationships/image" Target="../media/image59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0.png"/><Relationship Id="rId11" Type="http://schemas.openxmlformats.org/officeDocument/2006/relationships/image" Target="../media/image580.png"/><Relationship Id="rId5" Type="http://schemas.openxmlformats.org/officeDocument/2006/relationships/image" Target="../media/image460.png"/><Relationship Id="rId10" Type="http://schemas.openxmlformats.org/officeDocument/2006/relationships/image" Target="../media/image570.png"/><Relationship Id="rId4" Type="http://schemas.openxmlformats.org/officeDocument/2006/relationships/image" Target="../media/image550.png"/><Relationship Id="rId9" Type="http://schemas.openxmlformats.org/officeDocument/2006/relationships/image" Target="../media/image560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tif"/><Relationship Id="rId2" Type="http://schemas.openxmlformats.org/officeDocument/2006/relationships/image" Target="../media/image63.ti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6.tif"/><Relationship Id="rId4" Type="http://schemas.openxmlformats.org/officeDocument/2006/relationships/image" Target="../media/image65.tif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13" Type="http://schemas.openxmlformats.org/officeDocument/2006/relationships/image" Target="../media/image78.png"/><Relationship Id="rId18" Type="http://schemas.openxmlformats.org/officeDocument/2006/relationships/image" Target="../media/image82.png"/><Relationship Id="rId3" Type="http://schemas.openxmlformats.org/officeDocument/2006/relationships/image" Target="../media/image690.png"/><Relationship Id="rId7" Type="http://schemas.openxmlformats.org/officeDocument/2006/relationships/image" Target="../media/image73.png"/><Relationship Id="rId12" Type="http://schemas.openxmlformats.org/officeDocument/2006/relationships/image" Target="../media/image68.svg"/><Relationship Id="rId17" Type="http://schemas.openxmlformats.org/officeDocument/2006/relationships/image" Target="../media/image81.png"/><Relationship Id="rId2" Type="http://schemas.openxmlformats.org/officeDocument/2006/relationships/image" Target="../media/image680.png"/><Relationship Id="rId16" Type="http://schemas.openxmlformats.org/officeDocument/2006/relationships/image" Target="../media/image8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2.png"/><Relationship Id="rId11" Type="http://schemas.openxmlformats.org/officeDocument/2006/relationships/image" Target="../media/image67.png"/><Relationship Id="rId5" Type="http://schemas.openxmlformats.org/officeDocument/2006/relationships/image" Target="../media/image71.png"/><Relationship Id="rId15" Type="http://schemas.microsoft.com/office/2007/relationships/hdphoto" Target="../media/hdphoto2.wdp"/><Relationship Id="rId10" Type="http://schemas.openxmlformats.org/officeDocument/2006/relationships/image" Target="../media/image20.tif"/><Relationship Id="rId19" Type="http://schemas.openxmlformats.org/officeDocument/2006/relationships/image" Target="../media/image83.png"/><Relationship Id="rId4" Type="http://schemas.openxmlformats.org/officeDocument/2006/relationships/image" Target="../media/image700.png"/><Relationship Id="rId9" Type="http://schemas.openxmlformats.org/officeDocument/2006/relationships/image" Target="../media/image75.png"/><Relationship Id="rId14" Type="http://schemas.openxmlformats.org/officeDocument/2006/relationships/image" Target="../media/image6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6576FE-FB46-484C-A378-1B7FB078C1F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6000" i="1" dirty="0"/>
              <a:t>PHONON TRANSPORT IN ASYMMETRIC NANOSTRUCTURES IN THE </a:t>
            </a:r>
            <a:r>
              <a:rPr lang="sk-SK" sz="6000" dirty="0"/>
              <a:t>QUASI-</a:t>
            </a:r>
            <a:r>
              <a:rPr lang="en-US" sz="6000" i="1" dirty="0"/>
              <a:t>BALLISTIC REGIME</a:t>
            </a:r>
            <a:endParaRPr lang="sk-SK" sz="6000" i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944BA44-1B34-4FDA-8019-7AA86C1A703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3715" t="69236" r="24037" b="18363"/>
          <a:stretch/>
        </p:blipFill>
        <p:spPr>
          <a:xfrm>
            <a:off x="314905" y="459111"/>
            <a:ext cx="1632970" cy="930032"/>
          </a:xfrm>
          <a:prstGeom prst="rect">
            <a:avLst/>
          </a:prstGeom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F7207559-890B-495B-9BAD-8A9B9D3215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5842" y="94892"/>
            <a:ext cx="1632970" cy="1632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696A2AA-BF71-496F-B7A6-7339753B06A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3601" t="26913" r="55069" b="42753"/>
          <a:stretch/>
        </p:blipFill>
        <p:spPr>
          <a:xfrm>
            <a:off x="10031152" y="4624953"/>
            <a:ext cx="2121591" cy="1697146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18BAA0CC-77AB-40F4-B48D-DC1E89FD4B1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r-FR" dirty="0"/>
              <a:t>GDR NAME </a:t>
            </a:r>
            <a:r>
              <a:rPr lang="fr-FR" dirty="0" err="1"/>
              <a:t>plenary</a:t>
            </a:r>
            <a:r>
              <a:rPr lang="fr-FR" dirty="0"/>
              <a:t> </a:t>
            </a:r>
            <a:r>
              <a:rPr lang="fr-FR" dirty="0" err="1"/>
              <a:t>days</a:t>
            </a:r>
            <a:r>
              <a:rPr lang="fr-FR" dirty="0"/>
              <a:t>, 2023 Rennes</a:t>
            </a:r>
            <a:endParaRPr lang="sk-SK" dirty="0"/>
          </a:p>
          <a:p>
            <a:r>
              <a:rPr lang="sk-SK" b="1" u="sng" dirty="0"/>
              <a:t>Boris Brisuda</a:t>
            </a:r>
            <a:r>
              <a:rPr lang="fr-FR" dirty="0"/>
              <a:t>, Institut Néel, Cnrs		</a:t>
            </a:r>
          </a:p>
          <a:p>
            <a:r>
              <a:rPr lang="fr-FR" dirty="0" err="1"/>
              <a:t>Thesis</a:t>
            </a:r>
            <a:r>
              <a:rPr lang="fr-FR" dirty="0"/>
              <a:t> </a:t>
            </a:r>
            <a:r>
              <a:rPr lang="fr-FR" dirty="0" err="1"/>
              <a:t>Supervisors</a:t>
            </a:r>
            <a:r>
              <a:rPr lang="fr-FR" dirty="0"/>
              <a:t>: Olivier Bourgeois and laurent </a:t>
            </a:r>
            <a:r>
              <a:rPr lang="fr-FR" dirty="0" err="1"/>
              <a:t>saminadayar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902742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me 6">
            <a:extLst>
              <a:ext uri="{FF2B5EF4-FFF2-40B4-BE49-F238E27FC236}">
                <a16:creationId xmlns:a16="http://schemas.microsoft.com/office/drawing/2014/main" id="{D344758A-3083-4C34-B8C5-2C2CCF6C0645}"/>
              </a:ext>
            </a:extLst>
          </p:cNvPr>
          <p:cNvGraphicFramePr/>
          <p:nvPr/>
        </p:nvGraphicFramePr>
        <p:xfrm>
          <a:off x="1739516" y="3220177"/>
          <a:ext cx="8712968" cy="4536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62D089CF-7BC9-4536-84DA-F37D50B4E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i="1" dirty="0"/>
              <a:t>Phonon physics at low temperatures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85E5CE-BB2D-49B3-A792-2DB1829365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Heat manipulation through phonon engineering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r>
              <a:rPr lang="en-US" dirty="0"/>
              <a:t> thermal metamaterials</a:t>
            </a:r>
          </a:p>
          <a:p>
            <a:r>
              <a:rPr lang="en-US" dirty="0"/>
              <a:t>Objectives:</a:t>
            </a:r>
          </a:p>
          <a:p>
            <a:pPr lvl="1"/>
            <a:r>
              <a:rPr lang="en-US" dirty="0"/>
              <a:t>Coherent effects, quantization of thermal conductance</a:t>
            </a:r>
          </a:p>
          <a:p>
            <a:pPr lvl="1"/>
            <a:r>
              <a:rPr lang="en-US" dirty="0" err="1"/>
              <a:t>Phononic</a:t>
            </a:r>
            <a:r>
              <a:rPr lang="en-US" dirty="0"/>
              <a:t> crystals </a:t>
            </a:r>
          </a:p>
          <a:p>
            <a:pPr lvl="1"/>
            <a:r>
              <a:rPr lang="en-US" b="1" dirty="0"/>
              <a:t>Thermal rectification</a:t>
            </a:r>
          </a:p>
          <a:p>
            <a:pPr marL="201168" lvl="1" indent="0">
              <a:buNone/>
            </a:pP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4D2EC8-B1C5-422A-9CE5-C952A91D6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3882D-5B31-4240-B1D8-B45ABD2D7D68}" type="datetime1">
              <a:rPr lang="fr-FR" smtClean="0"/>
              <a:t>08/11/2023</a:t>
            </a:fld>
            <a:endParaRPr lang="sk-S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05E673-1751-4611-B7F5-2037C76BE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Boris Brisuda, Institut Néel CNRS, GDR NAME 2023 Rennes</a:t>
            </a:r>
            <a:endParaRPr lang="sk-SK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5A7F6D-4D61-4F1F-A973-5878CAF4A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3E614-3023-453E-83DB-6736339301D1}" type="slidenum">
              <a:rPr lang="sk-SK" smtClean="0"/>
              <a:t>2</a:t>
            </a:fld>
            <a:endParaRPr lang="sk-SK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18F60DC-2BE8-443F-A739-C884D4CDCB30}"/>
              </a:ext>
            </a:extLst>
          </p:cNvPr>
          <p:cNvGrpSpPr/>
          <p:nvPr/>
        </p:nvGrpSpPr>
        <p:grpSpPr>
          <a:xfrm>
            <a:off x="2454500" y="4050688"/>
            <a:ext cx="7343959" cy="604538"/>
            <a:chOff x="2008342" y="2583271"/>
            <a:chExt cx="7343959" cy="604538"/>
          </a:xfrm>
        </p:grpSpPr>
        <p:sp>
          <p:nvSpPr>
            <p:cNvPr id="11" name="ZoneTexte 7">
              <a:extLst>
                <a:ext uri="{FF2B5EF4-FFF2-40B4-BE49-F238E27FC236}">
                  <a16:creationId xmlns:a16="http://schemas.microsoft.com/office/drawing/2014/main" id="{846C2CB8-BAF0-4C64-A46D-6F357B7A1E2A}"/>
                </a:ext>
              </a:extLst>
            </p:cNvPr>
            <p:cNvSpPr txBox="1"/>
            <p:nvPr/>
          </p:nvSpPr>
          <p:spPr>
            <a:xfrm>
              <a:off x="7840990" y="2583271"/>
              <a:ext cx="15113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Absolute Zero</a:t>
              </a:r>
            </a:p>
          </p:txBody>
        </p:sp>
        <p:sp>
          <p:nvSpPr>
            <p:cNvPr id="12" name="ZoneTexte 8">
              <a:extLst>
                <a:ext uri="{FF2B5EF4-FFF2-40B4-BE49-F238E27FC236}">
                  <a16:creationId xmlns:a16="http://schemas.microsoft.com/office/drawing/2014/main" id="{82829610-196F-4ED1-BB73-55C6EEF8AAB7}"/>
                </a:ext>
              </a:extLst>
            </p:cNvPr>
            <p:cNvSpPr txBox="1"/>
            <p:nvPr/>
          </p:nvSpPr>
          <p:spPr>
            <a:xfrm>
              <a:off x="2354385" y="2583271"/>
              <a:ext cx="7088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300 K</a:t>
              </a:r>
            </a:p>
          </p:txBody>
        </p:sp>
        <p:cxnSp>
          <p:nvCxnSpPr>
            <p:cNvPr id="13" name="Connecteur droit avec flèche 16">
              <a:extLst>
                <a:ext uri="{FF2B5EF4-FFF2-40B4-BE49-F238E27FC236}">
                  <a16:creationId xmlns:a16="http://schemas.microsoft.com/office/drawing/2014/main" id="{F8847151-3910-4E89-BD00-EC87B43EB95B}"/>
                </a:ext>
              </a:extLst>
            </p:cNvPr>
            <p:cNvCxnSpPr/>
            <p:nvPr/>
          </p:nvCxnSpPr>
          <p:spPr>
            <a:xfrm>
              <a:off x="2008342" y="3187809"/>
              <a:ext cx="7200800" cy="0"/>
            </a:xfrm>
            <a:prstGeom prst="straightConnector1">
              <a:avLst/>
            </a:prstGeom>
            <a:noFill/>
            <a:ln w="76200" cap="flat" cmpd="sng" algn="ctr">
              <a:gradFill flip="none" rotWithShape="1">
                <a:gsLst>
                  <a:gs pos="0">
                    <a:srgbClr val="00B0F0"/>
                  </a:gs>
                  <a:gs pos="33000">
                    <a:srgbClr val="0070C0"/>
                  </a:gs>
                  <a:gs pos="68000">
                    <a:schemeClr val="accent1"/>
                  </a:gs>
                  <a:gs pos="100000">
                    <a:srgbClr val="FF0000"/>
                  </a:gs>
                </a:gsLst>
                <a:lin ang="10800000" scaled="1"/>
                <a:tileRect/>
              </a:gradFill>
              <a:prstDash val="solid"/>
              <a:tailEnd type="triangle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</p:spTree>
    <p:extLst>
      <p:ext uri="{BB962C8B-B14F-4D97-AF65-F5344CB8AC3E}">
        <p14:creationId xmlns:p14="http://schemas.microsoft.com/office/powerpoint/2010/main" val="2760519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4165006F-B27A-462F-8E67-A4356C05A3C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878039" y="1845733"/>
                <a:ext cx="4590661" cy="44460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vert="horz" lIns="0" tIns="0" rIns="0" bIns="0" rtlCol="0">
                <a:normAutofit/>
              </a:bodyPr>
              <a:lstStyle>
                <a:lvl1pPr marL="91440" indent="-9144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1"/>
                  </a:buClr>
                  <a:buSzPct val="100000"/>
                  <a:buFont typeface="Calibri" panose="020F0502020204030204" pitchFamily="34" charset="0"/>
                  <a:buChar char=" "/>
                  <a:defRPr sz="20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384048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Font typeface="Calibri" pitchFamily="34" charset="0"/>
                  <a:buChar char="◦"/>
                  <a:defRPr sz="18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566928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Font typeface="Calibri" pitchFamily="34" charset="0"/>
                  <a:buChar char="◦"/>
                  <a:defRPr sz="14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749808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Font typeface="Calibri" pitchFamily="34" charset="0"/>
                  <a:buChar char="◦"/>
                  <a:defRPr sz="14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932688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Font typeface="Calibri" pitchFamily="34" charset="0"/>
                  <a:buChar char="◦"/>
                  <a:defRPr sz="14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11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Font typeface="Calibri" pitchFamily="34" charset="0"/>
                  <a:buChar char="◦"/>
                  <a:defRPr sz="14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13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Font typeface="Calibri" pitchFamily="34" charset="0"/>
                  <a:buChar char="◦"/>
                  <a:defRPr sz="14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15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Font typeface="Calibri" pitchFamily="34" charset="0"/>
                  <a:buChar char="◦"/>
                  <a:defRPr sz="14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17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Font typeface="Calibri" pitchFamily="34" charset="0"/>
                  <a:buChar char="◦"/>
                  <a:defRPr sz="14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sk-SK" b="1" dirty="0"/>
                  <a:t>Dominant </a:t>
                </a:r>
                <a:r>
                  <a:rPr lang="sk-SK" b="1" dirty="0" err="1"/>
                  <a:t>waveleng</a:t>
                </a:r>
                <a:r>
                  <a:rPr lang="fr-FR" b="1" dirty="0"/>
                  <a:t>th</a:t>
                </a:r>
                <a:r>
                  <a:rPr lang="sk-SK" b="1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1" i="1" smtClean="0">
                            <a:latin typeface="Cambria Math" panose="02040503050406030204" pitchFamily="18" charset="0"/>
                          </a:rPr>
                          <m:t>𝝀</m:t>
                        </m:r>
                      </m:e>
                      <m:sub>
                        <m:r>
                          <a:rPr lang="fr-FR" b="1" i="1" smtClean="0">
                            <a:latin typeface="Cambria Math" panose="02040503050406030204" pitchFamily="18" charset="0"/>
                          </a:rPr>
                          <m:t>𝒅𝒐𝒎</m:t>
                        </m:r>
                      </m:sub>
                    </m:sSub>
                  </m:oMath>
                </a14:m>
                <a:r>
                  <a:rPr lang="fr-FR" b="1" dirty="0"/>
                  <a:t> </a:t>
                </a:r>
                <a:endParaRPr lang="sk-SK" b="1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fr-FR" sz="17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700" i="1" smtClean="0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fr-FR" sz="1700" i="1" smtClean="0">
                            <a:latin typeface="Cambria Math" panose="02040503050406030204" pitchFamily="18" charset="0"/>
                          </a:rPr>
                          <m:t>𝑑𝑜𝑚</m:t>
                        </m:r>
                      </m:sub>
                    </m:sSub>
                    <m:r>
                      <a:rPr lang="fr-FR" sz="170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fr-FR" sz="17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1700" i="1" smtClean="0">
                            <a:latin typeface="Cambria Math" panose="02040503050406030204" pitchFamily="18" charset="0"/>
                          </a:rPr>
                          <m:t>h</m:t>
                        </m:r>
                        <m:sSub>
                          <m:sSubPr>
                            <m:ctrlPr>
                              <a:rPr lang="fr-FR" sz="17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1700" i="1" smtClean="0">
                                <a:latin typeface="Cambria Math" panose="02040503050406030204" pitchFamily="18" charset="0"/>
                              </a:rPr>
                              <m:t>𝜈</m:t>
                            </m:r>
                          </m:e>
                          <m:sub>
                            <m:r>
                              <a:rPr lang="fr-FR" sz="170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</m:num>
                      <m:den>
                        <m:r>
                          <a:rPr lang="fr-FR" sz="1700" i="1" smtClean="0">
                            <a:latin typeface="Cambria Math" panose="02040503050406030204" pitchFamily="18" charset="0"/>
                          </a:rPr>
                          <m:t>2,82</m:t>
                        </m:r>
                        <m:sSub>
                          <m:sSubPr>
                            <m:ctrlPr>
                              <a:rPr lang="fr-FR" sz="17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170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fr-FR" sz="170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sub>
                        </m:sSub>
                        <m:r>
                          <a:rPr lang="fr-FR" sz="1700" i="1" smtClean="0">
                            <a:latin typeface="Cambria Math" panose="02040503050406030204" pitchFamily="18" charset="0"/>
                          </a:rPr>
                          <m:t>𝑇</m:t>
                        </m:r>
                      </m:den>
                    </m:f>
                  </m:oMath>
                </a14:m>
                <a:r>
                  <a:rPr lang="fr-FR" sz="1700" dirty="0"/>
                  <a:t> </a:t>
                </a:r>
                <a:r>
                  <a:rPr lang="fr-FR" sz="1700" dirty="0" err="1"/>
                  <a:t>with</a:t>
                </a:r>
                <a:r>
                  <a:rPr lang="fr-FR" sz="170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fr-FR" sz="170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fr-FR" sz="1700" i="1" smtClean="0">
                            <a:latin typeface="Cambria Math" panose="02040503050406030204" pitchFamily="18" charset="0"/>
                          </a:rPr>
                          <m:t>𝜈</m:t>
                        </m:r>
                      </m:e>
                      <m:sub>
                        <m:r>
                          <a:rPr lang="fr-FR" sz="170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  <m:sup>
                        <m:r>
                          <a:rPr lang="fr-FR" sz="1700" i="1" smtClean="0">
                            <a:latin typeface="Cambria Math" panose="02040503050406030204" pitchFamily="18" charset="0"/>
                          </a:rPr>
                          <m:t>𝑆𝑖𝑁</m:t>
                        </m:r>
                      </m:sup>
                    </m:sSubSup>
                    <m:r>
                      <a:rPr lang="fr-FR" sz="1700" i="1" smtClean="0">
                        <a:latin typeface="Cambria Math" panose="02040503050406030204" pitchFamily="18" charset="0"/>
                      </a:rPr>
                      <m:t>=9900</m:t>
                    </m:r>
                  </m:oMath>
                </a14:m>
                <a:r>
                  <a:rPr lang="fr-FR" sz="1700" dirty="0"/>
                  <a:t> m/s</a:t>
                </a:r>
              </a:p>
              <a:p>
                <a:pPr lvl="1"/>
                <a:endParaRPr lang="fr-FR" sz="1700" dirty="0"/>
              </a:p>
              <a:p>
                <a:pPr lvl="1"/>
                <a:endParaRPr lang="sk-SK" sz="1700" dirty="0"/>
              </a:p>
              <a:p>
                <a:pPr lvl="1"/>
                <a:endParaRPr lang="sk-SK" sz="1700" dirty="0"/>
              </a:p>
              <a:p>
                <a:pPr lvl="1"/>
                <a:endParaRPr lang="fr-FR" sz="1700" i="1" dirty="0">
                  <a:latin typeface="Cambria Math" panose="02040503050406030204" pitchFamily="18" charset="0"/>
                </a:endParaRPr>
              </a:p>
              <a:p>
                <a:pPr lvl="1"/>
                <a:endParaRPr lang="fr-FR" sz="1700" i="1" dirty="0">
                  <a:latin typeface="Cambria Math" panose="02040503050406030204" pitchFamily="18" charset="0"/>
                </a:endParaRPr>
              </a:p>
              <a:p>
                <a:pPr lvl="1"/>
                <a:endParaRPr lang="fr-FR" sz="1700" i="1" dirty="0">
                  <a:latin typeface="Cambria Math" panose="02040503050406030204" pitchFamily="18" charset="0"/>
                </a:endParaRPr>
              </a:p>
              <a:p>
                <a:pPr lvl="1"/>
                <a:endParaRPr lang="fr-FR" sz="1700" i="1" dirty="0">
                  <a:latin typeface="Cambria Math" panose="02040503050406030204" pitchFamily="18" charset="0"/>
                </a:endParaRPr>
              </a:p>
              <a:p>
                <a:pPr lvl="1"/>
                <a:endParaRPr lang="fr-FR" sz="1700" i="1" dirty="0">
                  <a:latin typeface="Cambria Math" panose="02040503050406030204" pitchFamily="18" charset="0"/>
                </a:endParaRPr>
              </a:p>
              <a:p>
                <a:pPr marL="201168" lvl="1" indent="0">
                  <a:buNone/>
                </a:pPr>
                <a:endParaRPr lang="fr-FR" sz="1700" i="1" dirty="0">
                  <a:latin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fr-FR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600" i="1" smtClean="0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fr-FR" sz="1600" i="1" smtClean="0">
                            <a:latin typeface="Cambria Math" panose="02040503050406030204" pitchFamily="18" charset="0"/>
                          </a:rPr>
                          <m:t>𝑑𝑜𝑚</m:t>
                        </m:r>
                      </m:sub>
                    </m:sSub>
                    <m:d>
                      <m:dPr>
                        <m:ctrlPr>
                          <a:rPr lang="fr-FR" sz="16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fr-FR" sz="160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m:rPr>
                            <m:sty m:val="p"/>
                          </m:rPr>
                          <a:rPr lang="fr-FR" sz="1600" smtClean="0">
                            <a:latin typeface="Cambria Math" panose="02040503050406030204" pitchFamily="18" charset="0"/>
                          </a:rPr>
                          <m:t>K</m:t>
                        </m:r>
                      </m:e>
                    </m:d>
                    <m:r>
                      <a:rPr lang="fr-FR" sz="160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sk-SK" sz="1600" b="0" i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fr-FR" sz="1600" b="0" i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sk-SK" sz="16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fr-FR" sz="1600" smtClean="0">
                        <a:latin typeface="Cambria Math" panose="02040503050406030204" pitchFamily="18" charset="0"/>
                      </a:rPr>
                      <m:t>nm</m:t>
                    </m:r>
                  </m:oMath>
                </a14:m>
                <a:r>
                  <a:rPr lang="en-US" sz="1600" dirty="0"/>
                  <a:t> </a:t>
                </a:r>
                <a:endParaRPr lang="fr-FR" sz="1600" i="1" dirty="0">
                  <a:latin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fr-FR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600" i="1" smtClean="0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fr-FR" sz="1600" i="1" smtClean="0">
                            <a:latin typeface="Cambria Math" panose="02040503050406030204" pitchFamily="18" charset="0"/>
                          </a:rPr>
                          <m:t>𝑑𝑜𝑚</m:t>
                        </m:r>
                      </m:sub>
                    </m:sSub>
                    <m:d>
                      <m:dPr>
                        <m:ctrlPr>
                          <a:rPr lang="fr-FR" sz="16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sz="160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m:rPr>
                            <m:sty m:val="p"/>
                          </m:rPr>
                          <a:rPr lang="fr-FR" sz="1600" smtClean="0">
                            <a:latin typeface="Cambria Math" panose="02040503050406030204" pitchFamily="18" charset="0"/>
                          </a:rPr>
                          <m:t>K</m:t>
                        </m:r>
                      </m:e>
                    </m:d>
                    <m:r>
                      <a:rPr lang="fr-FR" sz="1600" i="1" smtClean="0">
                        <a:latin typeface="Cambria Math" panose="02040503050406030204" pitchFamily="18" charset="0"/>
                      </a:rPr>
                      <m:t>=200</m:t>
                    </m:r>
                    <m:r>
                      <a:rPr lang="sk-SK" sz="16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fr-FR" sz="1600" smtClean="0">
                        <a:latin typeface="Cambria Math" panose="02040503050406030204" pitchFamily="18" charset="0"/>
                      </a:rPr>
                      <m:t>nm</m:t>
                    </m:r>
                  </m:oMath>
                </a14:m>
                <a:endParaRPr lang="fr-FR" sz="1600" dirty="0">
                  <a:latin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fr-FR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600" i="1" smtClean="0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fr-FR" sz="1600" i="1" smtClean="0">
                            <a:latin typeface="Cambria Math" panose="02040503050406030204" pitchFamily="18" charset="0"/>
                          </a:rPr>
                          <m:t>𝑑𝑜𝑚</m:t>
                        </m:r>
                      </m:sub>
                    </m:sSub>
                    <m:d>
                      <m:dPr>
                        <m:ctrlPr>
                          <a:rPr lang="fr-FR" sz="16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sz="1600" i="1" smtClean="0">
                            <a:latin typeface="Cambria Math" panose="02040503050406030204" pitchFamily="18" charset="0"/>
                          </a:rPr>
                          <m:t>0.1</m:t>
                        </m:r>
                        <m:r>
                          <m:rPr>
                            <m:sty m:val="p"/>
                          </m:rPr>
                          <a:rPr lang="fr-FR" sz="1600" smtClean="0">
                            <a:latin typeface="Cambria Math" panose="02040503050406030204" pitchFamily="18" charset="0"/>
                          </a:rPr>
                          <m:t>K</m:t>
                        </m:r>
                      </m:e>
                    </m:d>
                    <m:r>
                      <a:rPr lang="fr-FR" sz="1600" i="1" smtClean="0">
                        <a:latin typeface="Cambria Math" panose="02040503050406030204" pitchFamily="18" charset="0"/>
                      </a:rPr>
                      <m:t>=2</m:t>
                    </m:r>
                    <m:r>
                      <a:rPr lang="sk-SK" sz="16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fr-FR" sz="1600" smtClean="0">
                        <a:latin typeface="Cambria Math" panose="02040503050406030204" pitchFamily="18" charset="0"/>
                      </a:rPr>
                      <m:t>µ</m:t>
                    </m:r>
                    <m:r>
                      <m:rPr>
                        <m:sty m:val="p"/>
                      </m:rPr>
                      <a:rPr lang="fr-FR" sz="1600" smtClean="0">
                        <a:latin typeface="Cambria Math" panose="02040503050406030204" pitchFamily="18" charset="0"/>
                      </a:rPr>
                      <m:t>m</m:t>
                    </m:r>
                  </m:oMath>
                </a14:m>
                <a:endParaRPr lang="sk-SK" dirty="0"/>
              </a:p>
              <a:p>
                <a:endParaRPr lang="fr-FR" b="1" dirty="0"/>
              </a:p>
              <a:p>
                <a:endParaRPr lang="fr-FR" b="1" dirty="0"/>
              </a:p>
              <a:p>
                <a:endParaRPr lang="fr-FR" b="1" dirty="0"/>
              </a:p>
              <a:p>
                <a:endParaRPr lang="fr-FR" b="1" dirty="0"/>
              </a:p>
              <a:p>
                <a:endParaRPr lang="sk-SK" b="1" dirty="0"/>
              </a:p>
              <a:p>
                <a:pPr marL="201168" lvl="1" indent="0">
                  <a:buFont typeface="Calibri" pitchFamily="34" charset="0"/>
                  <a:buNone/>
                </a:pPr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4165006F-B27A-462F-8E67-A4356C05A3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8039" y="1845733"/>
                <a:ext cx="4590661" cy="4446010"/>
              </a:xfrm>
              <a:prstGeom prst="rect">
                <a:avLst/>
              </a:prstGeom>
              <a:blipFill>
                <a:blip r:embed="rId2"/>
                <a:stretch>
                  <a:fillRect l="-1328" t="-2469" b="-9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CD88023E-350C-4D1D-BB34-3A8D3978A8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4193" y="269020"/>
            <a:ext cx="8583614" cy="1450757"/>
          </a:xfrm>
        </p:spPr>
        <p:txBody>
          <a:bodyPr/>
          <a:lstStyle/>
          <a:p>
            <a:pPr algn="ctr"/>
            <a:r>
              <a:rPr lang="fr-FR" i="1" dirty="0"/>
              <a:t>Phonon </a:t>
            </a:r>
            <a:r>
              <a:rPr lang="en-US" i="1" dirty="0"/>
              <a:t>characteristic</a:t>
            </a:r>
            <a:r>
              <a:rPr lang="fr-FR" i="1" dirty="0"/>
              <a:t> </a:t>
            </a:r>
            <a:r>
              <a:rPr lang="fr-FR" i="1" dirty="0" err="1"/>
              <a:t>lengths</a:t>
            </a:r>
            <a:r>
              <a:rPr lang="fr-FR" i="1" dirty="0"/>
              <a:t> at </a:t>
            </a:r>
            <a:r>
              <a:rPr lang="fr-FR" i="1" dirty="0" err="1"/>
              <a:t>low</a:t>
            </a:r>
            <a:r>
              <a:rPr lang="fr-FR" i="1" dirty="0"/>
              <a:t> </a:t>
            </a:r>
            <a:r>
              <a:rPr lang="fr-FR" i="1" dirty="0" err="1"/>
              <a:t>temperatures</a:t>
            </a:r>
            <a:endParaRPr lang="sk-SK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FFD8262-647A-41B8-82BE-50D72C6A9F3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097280" y="1845734"/>
                <a:ext cx="3745308" cy="4023360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fr-FR" b="1" dirty="0"/>
                  <a:t>M</a:t>
                </a:r>
                <a:r>
                  <a:rPr lang="sk-SK" b="1" dirty="0" err="1"/>
                  <a:t>ean</a:t>
                </a:r>
                <a:r>
                  <a:rPr lang="sk-SK" b="1" dirty="0"/>
                  <a:t> </a:t>
                </a:r>
                <a:r>
                  <a:rPr lang="sk-SK" b="1" dirty="0" err="1"/>
                  <a:t>free</a:t>
                </a:r>
                <a:r>
                  <a:rPr lang="sk-SK" b="1" dirty="0"/>
                  <a:t> </a:t>
                </a:r>
                <a:r>
                  <a:rPr lang="sk-SK" b="1" dirty="0" err="1"/>
                  <a:t>path</a:t>
                </a:r>
                <a:r>
                  <a:rPr lang="sk-SK" b="1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1" i="0" smtClean="0">
                            <a:latin typeface="Cambria Math" panose="02040503050406030204" pitchFamily="18" charset="0"/>
                          </a:rPr>
                          <m:t>𝚲</m:t>
                        </m:r>
                      </m:e>
                      <m:sub>
                        <m:r>
                          <a:rPr lang="fr-FR" b="1" i="1" smtClean="0">
                            <a:latin typeface="Cambria Math" panose="02040503050406030204" pitchFamily="18" charset="0"/>
                          </a:rPr>
                          <m:t>𝒑𝒉</m:t>
                        </m:r>
                      </m:sub>
                    </m:sSub>
                  </m:oMath>
                </a14:m>
                <a:r>
                  <a:rPr lang="fr-FR" b="1" dirty="0"/>
                  <a:t> </a:t>
                </a:r>
                <a:endParaRPr lang="sk-SK" b="1" dirty="0"/>
              </a:p>
              <a:p>
                <a:pPr lvl="1"/>
                <a:r>
                  <a:rPr lang="sk-SK" dirty="0" err="1"/>
                  <a:t>Average</a:t>
                </a:r>
                <a:r>
                  <a:rPr lang="sk-SK" dirty="0"/>
                  <a:t> </a:t>
                </a:r>
                <a:r>
                  <a:rPr lang="sk-SK" dirty="0" err="1"/>
                  <a:t>distance</a:t>
                </a:r>
                <a:r>
                  <a:rPr lang="sk-SK" dirty="0"/>
                  <a:t> </a:t>
                </a:r>
                <a:r>
                  <a:rPr lang="sk-SK" dirty="0" err="1"/>
                  <a:t>between</a:t>
                </a:r>
                <a:r>
                  <a:rPr lang="sk-SK" dirty="0"/>
                  <a:t> </a:t>
                </a:r>
                <a:r>
                  <a:rPr lang="sk-SK" dirty="0" err="1"/>
                  <a:t>two</a:t>
                </a:r>
                <a:r>
                  <a:rPr lang="sk-SK" dirty="0"/>
                  <a:t> </a:t>
                </a:r>
                <a:r>
                  <a:rPr lang="sk-SK" dirty="0" err="1"/>
                  <a:t>inelastic</a:t>
                </a:r>
                <a:r>
                  <a:rPr lang="sk-SK" dirty="0"/>
                  <a:t> </a:t>
                </a:r>
                <a:r>
                  <a:rPr lang="sk-SK" dirty="0" err="1"/>
                  <a:t>collisions</a:t>
                </a:r>
                <a:endParaRPr lang="fr-FR" dirty="0"/>
              </a:p>
              <a:p>
                <a:pPr lvl="1"/>
                <a:endParaRPr lang="sk-SK" i="1" dirty="0">
                  <a:latin typeface="Cambria Math" panose="02040503050406030204" pitchFamily="18" charset="0"/>
                </a:endParaRPr>
              </a:p>
              <a:p>
                <a:pPr lvl="1"/>
                <a:r>
                  <a:rPr lang="fr-FR" dirty="0"/>
                  <a:t>Sample </a:t>
                </a:r>
                <a:r>
                  <a:rPr lang="fr-FR" dirty="0" err="1"/>
                  <a:t>length</a:t>
                </a:r>
                <a:r>
                  <a:rPr lang="fr-FR" dirty="0"/>
                  <a:t> </a:t>
                </a:r>
                <a14:m>
                  <m:oMath xmlns:m="http://schemas.openxmlformats.org/officeDocument/2006/math">
                    <m:r>
                      <a:rPr lang="fr-FR" i="1">
                        <a:latin typeface="Cambria Math" panose="02040503050406030204" pitchFamily="18" charset="0"/>
                      </a:rPr>
                      <m:t>𝐿</m:t>
                    </m:r>
                    <m:r>
                      <a:rPr lang="fr-FR" i="1">
                        <a:latin typeface="Cambria Math" panose="02040503050406030204" pitchFamily="18" charset="0"/>
                      </a:rPr>
                      <m:t>&lt;</m:t>
                    </m:r>
                    <m:sSub>
                      <m:sSub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fr-FR">
                            <a:latin typeface="Cambria Math" panose="02040503050406030204" pitchFamily="18" charset="0"/>
                          </a:rPr>
                          <m:t>Λ</m:t>
                        </m:r>
                      </m:e>
                      <m:sub>
                        <m:r>
                          <a:rPr lang="fr-FR" i="1">
                            <a:latin typeface="Cambria Math" panose="02040503050406030204" pitchFamily="18" charset="0"/>
                          </a:rPr>
                          <m:t>𝑝h</m:t>
                        </m:r>
                      </m:sub>
                    </m:sSub>
                  </m:oMath>
                </a14:m>
                <a:r>
                  <a:rPr lang="fr-FR" dirty="0"/>
                  <a:t> </a:t>
                </a:r>
                <a:r>
                  <a:rPr lang="fr-FR" dirty="0">
                    <a:sym typeface="Wingdings" panose="05000000000000000000" pitchFamily="2" charset="2"/>
                  </a:rPr>
                  <a:t> </a:t>
                </a:r>
                <a:r>
                  <a:rPr lang="fr-FR" dirty="0" err="1">
                    <a:sym typeface="Wingdings" panose="05000000000000000000" pitchFamily="2" charset="2"/>
                  </a:rPr>
                  <a:t>ballistic</a:t>
                </a:r>
                <a:r>
                  <a:rPr lang="fr-FR" dirty="0">
                    <a:sym typeface="Wingdings" panose="05000000000000000000" pitchFamily="2" charset="2"/>
                  </a:rPr>
                  <a:t> transport</a:t>
                </a:r>
              </a:p>
              <a:p>
                <a:pPr lvl="1"/>
                <a:endParaRPr lang="sk-SK" i="1" dirty="0">
                  <a:latin typeface="Cambria Math" panose="02040503050406030204" pitchFamily="18" charset="0"/>
                </a:endParaRPr>
              </a:p>
              <a:p>
                <a:pPr lvl="1"/>
                <a:endParaRPr lang="sk-SK" i="1" dirty="0">
                  <a:latin typeface="Cambria Math" panose="02040503050406030204" pitchFamily="18" charset="0"/>
                </a:endParaRPr>
              </a:p>
              <a:p>
                <a:pPr lvl="1"/>
                <a:endParaRPr lang="sk-SK" i="1" dirty="0">
                  <a:latin typeface="Cambria Math" panose="02040503050406030204" pitchFamily="18" charset="0"/>
                </a:endParaRPr>
              </a:p>
              <a:p>
                <a:pPr lvl="1"/>
                <a:endParaRPr lang="sk-SK" i="1" dirty="0">
                  <a:latin typeface="Cambria Math" panose="02040503050406030204" pitchFamily="18" charset="0"/>
                </a:endParaRPr>
              </a:p>
              <a:p>
                <a:pPr lvl="1"/>
                <a:endParaRPr lang="sk-SK" i="1" dirty="0">
                  <a:latin typeface="Cambria Math" panose="02040503050406030204" pitchFamily="18" charset="0"/>
                </a:endParaRPr>
              </a:p>
              <a:p>
                <a:pPr lvl="1"/>
                <a:endParaRPr lang="sk-SK" i="1" dirty="0">
                  <a:latin typeface="Cambria Math" panose="02040503050406030204" pitchFamily="18" charset="0"/>
                </a:endParaRPr>
              </a:p>
              <a:p>
                <a:pPr lvl="1"/>
                <a:endParaRPr lang="sk-SK" i="1" dirty="0">
                  <a:latin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fr-FR">
                            <a:latin typeface="Cambria Math" panose="02040503050406030204" pitchFamily="18" charset="0"/>
                          </a:rPr>
                          <m:t>Λ</m:t>
                        </m:r>
                      </m:e>
                      <m:sub>
                        <m:r>
                          <a:rPr lang="fr-FR" i="1">
                            <a:latin typeface="Cambria Math" panose="02040503050406030204" pitchFamily="18" charset="0"/>
                          </a:rPr>
                          <m:t>𝑝h</m:t>
                        </m:r>
                      </m:sub>
                    </m:sSub>
                    <m:d>
                      <m:d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i="1">
                            <a:latin typeface="Cambria Math" panose="02040503050406030204" pitchFamily="18" charset="0"/>
                          </a:rPr>
                          <m:t>300</m:t>
                        </m:r>
                        <m:r>
                          <m:rPr>
                            <m:sty m:val="p"/>
                          </m:rPr>
                          <a:rPr lang="fr-FR">
                            <a:latin typeface="Cambria Math" panose="02040503050406030204" pitchFamily="18" charset="0"/>
                          </a:rPr>
                          <m:t>K</m:t>
                        </m:r>
                      </m:e>
                    </m:d>
                    <m:r>
                      <a:rPr lang="fr-FR" i="1">
                        <a:latin typeface="Cambria Math" panose="02040503050406030204" pitchFamily="18" charset="0"/>
                      </a:rPr>
                      <m:t>≈100 </m:t>
                    </m:r>
                    <m:r>
                      <m:rPr>
                        <m:sty m:val="p"/>
                      </m:rPr>
                      <a:rPr lang="fr-FR">
                        <a:latin typeface="Cambria Math" panose="02040503050406030204" pitchFamily="18" charset="0"/>
                      </a:rPr>
                      <m:t>nm</m:t>
                    </m:r>
                  </m:oMath>
                </a14:m>
                <a:r>
                  <a:rPr lang="fr-FR" dirty="0"/>
                  <a:t> ; </a:t>
                </a:r>
              </a:p>
              <a:p>
                <a:pPr lvl="1"/>
                <a:r>
                  <a:rPr lang="fr-FR" dirty="0"/>
                  <a:t>at </a:t>
                </a:r>
                <a:r>
                  <a:rPr lang="fr-FR" dirty="0" err="1"/>
                  <a:t>very</a:t>
                </a:r>
                <a:r>
                  <a:rPr lang="fr-FR" dirty="0"/>
                  <a:t> low temperatures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fr-FR">
                            <a:latin typeface="Cambria Math" panose="02040503050406030204" pitchFamily="18" charset="0"/>
                          </a:rPr>
                          <m:t>Λ</m:t>
                        </m:r>
                      </m:e>
                      <m:sub>
                        <m:r>
                          <a:rPr lang="fr-FR" i="1">
                            <a:latin typeface="Cambria Math" panose="02040503050406030204" pitchFamily="18" charset="0"/>
                          </a:rPr>
                          <m:t>𝑝h</m:t>
                        </m:r>
                      </m:sub>
                    </m:sSub>
                    <m:r>
                      <a:rPr lang="fr-FR" i="1">
                        <a:latin typeface="Cambria Math" panose="02040503050406030204" pitchFamily="18" charset="0"/>
                      </a:rPr>
                      <m:t>&gt;1 </m:t>
                    </m:r>
                    <m:r>
                      <m:rPr>
                        <m:sty m:val="p"/>
                      </m:rPr>
                      <a:rPr lang="fr-FR">
                        <a:latin typeface="Cambria Math" panose="02040503050406030204" pitchFamily="18" charset="0"/>
                      </a:rPr>
                      <m:t>cm</m:t>
                    </m:r>
                  </m:oMath>
                </a14:m>
                <a:r>
                  <a:rPr lang="fr-FR" dirty="0"/>
                  <a:t> </a:t>
                </a:r>
                <a:r>
                  <a:rPr lang="fr-FR" dirty="0">
                    <a:sym typeface="Wingdings" panose="05000000000000000000" pitchFamily="2" charset="2"/>
                  </a:rPr>
                  <a:t> </a:t>
                </a:r>
                <a:r>
                  <a:rPr lang="fr-FR" dirty="0" err="1"/>
                  <a:t>boundary</a:t>
                </a:r>
                <a:r>
                  <a:rPr lang="fr-FR" dirty="0"/>
                  <a:t> </a:t>
                </a:r>
                <a:r>
                  <a:rPr lang="fr-FR" dirty="0" err="1"/>
                  <a:t>limited</a:t>
                </a:r>
                <a:endParaRPr lang="fr-FR" dirty="0"/>
              </a:p>
              <a:p>
                <a:pPr lvl="2"/>
                <a:endParaRPr lang="fr-FR" dirty="0"/>
              </a:p>
              <a:p>
                <a:pPr lvl="1"/>
                <a:endParaRPr lang="fr-FR" dirty="0">
                  <a:sym typeface="Wingdings" panose="05000000000000000000" pitchFamily="2" charset="2"/>
                </a:endParaRPr>
              </a:p>
              <a:p>
                <a:pPr lvl="1"/>
                <a:endParaRPr lang="fr-FR" dirty="0"/>
              </a:p>
              <a:p>
                <a:endParaRPr lang="fr-FR" dirty="0"/>
              </a:p>
              <a:p>
                <a:endParaRPr lang="sk-SK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FFD8262-647A-41B8-82BE-50D72C6A9F3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97280" y="1845734"/>
                <a:ext cx="3745308" cy="4023360"/>
              </a:xfrm>
              <a:blipFill>
                <a:blip r:embed="rId3"/>
                <a:stretch>
                  <a:fillRect l="-1466" t="-2424" r="-489" b="-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A42FC421-0A5F-4DE0-8501-248C26FDE88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5789" t="32424" r="35107" b="50091"/>
          <a:stretch/>
        </p:blipFill>
        <p:spPr>
          <a:xfrm>
            <a:off x="527773" y="3329127"/>
            <a:ext cx="4940307" cy="1669525"/>
          </a:xfrm>
          <a:prstGeom prst="rect">
            <a:avLst/>
          </a:prstGeom>
        </p:spPr>
      </p:pic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2C83A6C-87F6-46D2-8293-60C416F72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5468A6-63FC-450B-8109-122ED364D67F}" type="datetime1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08/11/2023</a:t>
            </a:fld>
            <a:endParaRPr kumimoji="0" lang="sk-SK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70F58719-1B27-4679-9A7D-313EB086DB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C3E614-3023-453E-83DB-6736339301D1}" type="slidenum">
              <a:rPr kumimoji="0" lang="sk-SK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sk-SK" sz="10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CC6AE0E-2AA3-48E8-94E4-8F8E899546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Boris </a:t>
            </a:r>
            <a:r>
              <a:rPr lang="fr-FR" dirty="0" err="1"/>
              <a:t>Brisuda</a:t>
            </a:r>
            <a:r>
              <a:rPr lang="fr-FR" dirty="0"/>
              <a:t>, Institut Néel CNRS, GDR NAME 2023 Rennes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B7299B6-878A-4477-BDFC-CCFD36A0B5E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1285" t="31437" r="28784" b="29052"/>
          <a:stretch/>
        </p:blipFill>
        <p:spPr>
          <a:xfrm>
            <a:off x="7099691" y="2653000"/>
            <a:ext cx="3665739" cy="2721916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4961A72A-9A67-4ABB-8BCC-1D66C94FE092}"/>
              </a:ext>
            </a:extLst>
          </p:cNvPr>
          <p:cNvCxnSpPr>
            <a:cxnSpLocks/>
          </p:cNvCxnSpPr>
          <p:nvPr/>
        </p:nvCxnSpPr>
        <p:spPr>
          <a:xfrm>
            <a:off x="5588313" y="3861786"/>
            <a:ext cx="0" cy="55041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F7DFA11-5FA5-4C7F-BB2E-5D564BE3AEEE}"/>
                  </a:ext>
                </a:extLst>
              </p:cNvPr>
              <p:cNvSpPr txBox="1"/>
              <p:nvPr/>
            </p:nvSpPr>
            <p:spPr>
              <a:xfrm>
                <a:off x="5450291" y="4009999"/>
                <a:ext cx="16494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dirty="0" smtClean="0">
                          <a:latin typeface="Cambria Math" panose="02040503050406030204" pitchFamily="18" charset="0"/>
                        </a:rPr>
                        <m:t>𝑾</m:t>
                      </m:r>
                      <m:r>
                        <a:rPr lang="fr-FR" sz="1400" b="1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1400" b="1" i="1" dirty="0" smtClean="0"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1400" b="1" i="1" dirty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1400" b="1" i="1" dirty="0" smtClean="0"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fr-FR" sz="1400" b="1" i="0" dirty="0" smtClean="0">
                          <a:latin typeface="Cambria Math" panose="02040503050406030204" pitchFamily="18" charset="0"/>
                        </a:rPr>
                        <m:t> µ</m:t>
                      </m:r>
                      <m:r>
                        <a:rPr lang="fr-FR" sz="1400" b="1" i="0" dirty="0" smtClean="0">
                          <a:latin typeface="Cambria Math" panose="02040503050406030204" pitchFamily="18" charset="0"/>
                        </a:rPr>
                        <m:t>𝐦</m:t>
                      </m:r>
                    </m:oMath>
                  </m:oMathPara>
                </a14:m>
                <a:endParaRPr lang="en-US" sz="1400" b="1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F7DFA11-5FA5-4C7F-BB2E-5D564BE3AE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0291" y="4009999"/>
                <a:ext cx="1649400" cy="307777"/>
              </a:xfrm>
              <a:prstGeom prst="rect">
                <a:avLst/>
              </a:prstGeom>
              <a:blipFill>
                <a:blip r:embed="rId6"/>
                <a:stretch>
                  <a:fillRect b="-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EC8C14D-15E4-4FBF-BEE5-1B6C1EA92E42}"/>
                  </a:ext>
                </a:extLst>
              </p:cNvPr>
              <p:cNvSpPr txBox="1"/>
              <p:nvPr/>
            </p:nvSpPr>
            <p:spPr>
              <a:xfrm>
                <a:off x="3938913" y="4620230"/>
                <a:ext cx="16494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400" b="1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1400" b="1" i="1" dirty="0" smtClean="0"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fr-FR" sz="1400" b="1" i="0" dirty="0" smtClean="0">
                          <a:latin typeface="Cambria Math" panose="02040503050406030204" pitchFamily="18" charset="0"/>
                        </a:rPr>
                        <m:t> µ</m:t>
                      </m:r>
                      <m:r>
                        <a:rPr lang="fr-FR" sz="1400" b="1" i="0" dirty="0" smtClean="0">
                          <a:latin typeface="Cambria Math" panose="02040503050406030204" pitchFamily="18" charset="0"/>
                        </a:rPr>
                        <m:t>𝐦</m:t>
                      </m:r>
                    </m:oMath>
                  </m:oMathPara>
                </a14:m>
                <a:endParaRPr lang="en-US" sz="1400" b="1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EC8C14D-15E4-4FBF-BEE5-1B6C1EA92E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8913" y="4620230"/>
                <a:ext cx="1649400" cy="307777"/>
              </a:xfrm>
              <a:prstGeom prst="rect">
                <a:avLst/>
              </a:prstGeom>
              <a:blipFill>
                <a:blip r:embed="rId7"/>
                <a:stretch>
                  <a:fillRect b="-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95966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3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3F253496-368E-42FF-9261-D1A5FD232D27}"/>
              </a:ext>
            </a:extLst>
          </p:cNvPr>
          <p:cNvGrpSpPr/>
          <p:nvPr/>
        </p:nvGrpSpPr>
        <p:grpSpPr>
          <a:xfrm>
            <a:off x="4722092" y="1889062"/>
            <a:ext cx="7188364" cy="4256664"/>
            <a:chOff x="4722092" y="1889062"/>
            <a:chExt cx="7188364" cy="4256664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BB5D24FB-896F-4E62-848C-8465BBF5366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25000"/>
                      </a14:imgEffect>
                      <a14:imgEffect>
                        <a14:brightnessContrast bright="20000"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623" b="17173"/>
            <a:stretch/>
          </p:blipFill>
          <p:spPr>
            <a:xfrm>
              <a:off x="4722092" y="1889062"/>
              <a:ext cx="7188364" cy="4256664"/>
            </a:xfrm>
            <a:prstGeom prst="rect">
              <a:avLst/>
            </a:prstGeom>
          </p:spPr>
        </p:pic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F699D5DF-57C9-4597-9C7C-D3256366EAC9}"/>
                </a:ext>
              </a:extLst>
            </p:cNvPr>
            <p:cNvCxnSpPr/>
            <p:nvPr/>
          </p:nvCxnSpPr>
          <p:spPr>
            <a:xfrm>
              <a:off x="10366919" y="5895990"/>
              <a:ext cx="646528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2B631EC-EB11-4095-99DA-720E02C14831}"/>
                </a:ext>
              </a:extLst>
            </p:cNvPr>
            <p:cNvSpPr txBox="1"/>
            <p:nvPr/>
          </p:nvSpPr>
          <p:spPr>
            <a:xfrm>
              <a:off x="10334109" y="5526658"/>
              <a:ext cx="7825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20 µm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3A221F2-3ECF-4356-B157-CB8909A991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1016" y="286603"/>
            <a:ext cx="9747504" cy="1450757"/>
          </a:xfrm>
        </p:spPr>
        <p:txBody>
          <a:bodyPr/>
          <a:lstStyle/>
          <a:p>
            <a:pPr algn="ctr"/>
            <a:r>
              <a:rPr lang="en-US" i="1" dirty="0"/>
              <a:t>Suspended </a:t>
            </a:r>
            <a:r>
              <a:rPr lang="en-US" i="1" dirty="0" err="1"/>
              <a:t>SiN</a:t>
            </a:r>
            <a:r>
              <a:rPr lang="en-US" i="1" dirty="0"/>
              <a:t> </a:t>
            </a:r>
            <a:r>
              <a:rPr lang="en-US" dirty="0"/>
              <a:t>thermal bridge </a:t>
            </a:r>
            <a:br>
              <a:rPr lang="en-US" dirty="0"/>
            </a:br>
            <a:r>
              <a:rPr lang="en-US" i="1" dirty="0"/>
              <a:t>sensor</a:t>
            </a:r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54BD9BAB-C415-4E1C-B4F7-48196E3AB5A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1075"/>
          <a:stretch/>
        </p:blipFill>
        <p:spPr>
          <a:xfrm>
            <a:off x="5179919" y="1872630"/>
            <a:ext cx="6032564" cy="4023360"/>
          </a:xfrm>
        </p:spPr>
      </p:pic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2629702A-91CB-46A5-A316-EDFAFDCA9D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10178" y="1872629"/>
            <a:ext cx="4265326" cy="4698768"/>
          </a:xfrm>
        </p:spPr>
        <p:txBody>
          <a:bodyPr>
            <a:normAutofit/>
          </a:bodyPr>
          <a:lstStyle/>
          <a:p>
            <a:pPr lvl="1"/>
            <a:r>
              <a:rPr lang="en-US" dirty="0"/>
              <a:t>Mechanically suspended for thermal isolation</a:t>
            </a:r>
          </a:p>
          <a:p>
            <a:pPr lvl="1"/>
            <a:r>
              <a:rPr lang="en-US" dirty="0" err="1"/>
              <a:t>NbN</a:t>
            </a:r>
            <a:r>
              <a:rPr lang="en-US" dirty="0"/>
              <a:t> thermometer and Au heater for reversible measurement</a:t>
            </a:r>
          </a:p>
          <a:p>
            <a:pPr lvl="1"/>
            <a:r>
              <a:rPr lang="en-US" dirty="0"/>
              <a:t>Suspended nanostructured strip</a:t>
            </a:r>
          </a:p>
          <a:p>
            <a:br>
              <a:rPr lang="en-US" dirty="0"/>
            </a:br>
            <a:r>
              <a:rPr lang="en-US" dirty="0"/>
              <a:t>40 steps in fabrication</a:t>
            </a:r>
            <a:br>
              <a:rPr lang="en-US" dirty="0"/>
            </a:br>
            <a:r>
              <a:rPr lang="en-US" dirty="0"/>
              <a:t>process</a:t>
            </a:r>
          </a:p>
          <a:p>
            <a:pPr lvl="1"/>
            <a:r>
              <a:rPr lang="en-US" sz="1600" dirty="0"/>
              <a:t>Resist spinning</a:t>
            </a:r>
          </a:p>
          <a:p>
            <a:pPr lvl="1"/>
            <a:r>
              <a:rPr lang="en-US" sz="1600" dirty="0"/>
              <a:t>Lithography</a:t>
            </a:r>
          </a:p>
          <a:p>
            <a:pPr lvl="1"/>
            <a:r>
              <a:rPr lang="en-US" sz="1600" dirty="0"/>
              <a:t>Deposition</a:t>
            </a:r>
          </a:p>
          <a:p>
            <a:pPr lvl="1"/>
            <a:r>
              <a:rPr lang="en-US" sz="1600" dirty="0"/>
              <a:t>Lift-off</a:t>
            </a:r>
          </a:p>
          <a:p>
            <a:pPr lvl="1"/>
            <a:r>
              <a:rPr lang="en-US" sz="1600" dirty="0"/>
              <a:t>Etching </a:t>
            </a:r>
          </a:p>
          <a:p>
            <a:r>
              <a:rPr lang="en-US" dirty="0">
                <a:sym typeface="Wingdings" panose="05000000000000000000" pitchFamily="2" charset="2"/>
              </a:rPr>
              <a:t></a:t>
            </a:r>
            <a:r>
              <a:rPr lang="en-US" dirty="0"/>
              <a:t>1 month minimum</a:t>
            </a:r>
          </a:p>
          <a:p>
            <a:pPr lvl="1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5A99BA-DCCB-4473-B5C8-2C4D6CAD92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9C54E-ABB0-4E4C-B8F2-80EC75CEDCD2}" type="datetime1">
              <a:rPr lang="fr-FR" smtClean="0"/>
              <a:t>08/11/2023</a:t>
            </a:fld>
            <a:endParaRPr lang="sk-SK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7B53EE-C520-4D96-9AAC-E94CAF718B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Boris Brisuda, Institut Néel CNRS, GDR NAME 2023 Rennes</a:t>
            </a:r>
            <a:endParaRPr lang="sk-SK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3515F0-0043-481B-8DE9-E3236FBB6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3E614-3023-453E-83DB-6736339301D1}" type="slidenum">
              <a:rPr lang="sk-SK" smtClean="0"/>
              <a:t>4</a:t>
            </a:fld>
            <a:endParaRPr lang="sk-SK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2C51D6B-01CC-459A-B1CF-3BBF131BC23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1430"/>
          <a:stretch/>
        </p:blipFill>
        <p:spPr>
          <a:xfrm>
            <a:off x="2905744" y="3403121"/>
            <a:ext cx="4248389" cy="2822112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545C689F-82F1-4BDE-9481-1319DCB76D8E}"/>
              </a:ext>
            </a:extLst>
          </p:cNvPr>
          <p:cNvGrpSpPr/>
          <p:nvPr/>
        </p:nvGrpSpPr>
        <p:grpSpPr>
          <a:xfrm>
            <a:off x="6571130" y="2185812"/>
            <a:ext cx="3836894" cy="3583228"/>
            <a:chOff x="6571130" y="2185812"/>
            <a:chExt cx="3836894" cy="3583228"/>
          </a:xfrm>
        </p:grpSpPr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1FAADD1E-02FF-4A4C-8098-F495B6D45CE0}"/>
                </a:ext>
              </a:extLst>
            </p:cNvPr>
            <p:cNvCxnSpPr>
              <a:cxnSpLocks/>
              <a:stCxn id="37" idx="0"/>
            </p:cNvCxnSpPr>
            <p:nvPr/>
          </p:nvCxnSpPr>
          <p:spPr>
            <a:xfrm flipV="1">
              <a:off x="8170442" y="4105836"/>
              <a:ext cx="963564" cy="1293872"/>
            </a:xfrm>
            <a:prstGeom prst="straightConnector1">
              <a:avLst/>
            </a:prstGeom>
            <a:ln w="28575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C5953331-04B0-4E8E-B20A-6DF9198E510D}"/>
                </a:ext>
              </a:extLst>
            </p:cNvPr>
            <p:cNvCxnSpPr>
              <a:cxnSpLocks/>
              <a:stCxn id="37" idx="0"/>
            </p:cNvCxnSpPr>
            <p:nvPr/>
          </p:nvCxnSpPr>
          <p:spPr>
            <a:xfrm flipH="1" flipV="1">
              <a:off x="7503460" y="4105836"/>
              <a:ext cx="666982" cy="1293872"/>
            </a:xfrm>
            <a:prstGeom prst="straightConnector1">
              <a:avLst/>
            </a:prstGeom>
            <a:ln w="28575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A7C7AD59-97BC-460F-9A8E-59AD30CA12CF}"/>
                </a:ext>
              </a:extLst>
            </p:cNvPr>
            <p:cNvCxnSpPr>
              <a:cxnSpLocks/>
              <a:stCxn id="36" idx="2"/>
            </p:cNvCxnSpPr>
            <p:nvPr/>
          </p:nvCxnSpPr>
          <p:spPr>
            <a:xfrm>
              <a:off x="8412398" y="2555144"/>
              <a:ext cx="1995626" cy="800632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C6AD292A-8987-443F-8DA1-0425D84518DF}"/>
                </a:ext>
              </a:extLst>
            </p:cNvPr>
            <p:cNvCxnSpPr>
              <a:cxnSpLocks/>
              <a:stCxn id="36" idx="2"/>
            </p:cNvCxnSpPr>
            <p:nvPr/>
          </p:nvCxnSpPr>
          <p:spPr>
            <a:xfrm flipH="1">
              <a:off x="6571130" y="2555144"/>
              <a:ext cx="1841268" cy="732907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AAB64376-5910-4548-9021-B70CB9F78BDF}"/>
                </a:ext>
              </a:extLst>
            </p:cNvPr>
            <p:cNvSpPr txBox="1"/>
            <p:nvPr/>
          </p:nvSpPr>
          <p:spPr>
            <a:xfrm>
              <a:off x="7958074" y="2185812"/>
              <a:ext cx="9086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Heaters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314963AA-CEFF-4BAA-88A0-23A12A21CA7B}"/>
                </a:ext>
              </a:extLst>
            </p:cNvPr>
            <p:cNvSpPr txBox="1"/>
            <p:nvPr/>
          </p:nvSpPr>
          <p:spPr>
            <a:xfrm>
              <a:off x="7383047" y="5399708"/>
              <a:ext cx="157479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00B050"/>
                  </a:solidFill>
                </a:rPr>
                <a:t>Thermometers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21C4A8C-A6A6-45D2-BF25-86963AA75513}"/>
              </a:ext>
            </a:extLst>
          </p:cNvPr>
          <p:cNvGrpSpPr/>
          <p:nvPr/>
        </p:nvGrpSpPr>
        <p:grpSpPr>
          <a:xfrm>
            <a:off x="3435002" y="5711324"/>
            <a:ext cx="705451" cy="369332"/>
            <a:chOff x="2221992" y="5690806"/>
            <a:chExt cx="705451" cy="369332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936E4E7-54E0-4A7B-AEDB-370D33115B1F}"/>
                </a:ext>
              </a:extLst>
            </p:cNvPr>
            <p:cNvSpPr txBox="1"/>
            <p:nvPr/>
          </p:nvSpPr>
          <p:spPr>
            <a:xfrm>
              <a:off x="2261876" y="5690806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2 µm</a:t>
              </a:r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8856827-8CE1-4713-9F34-5C9AB8A9ACB4}"/>
                </a:ext>
              </a:extLst>
            </p:cNvPr>
            <p:cNvCxnSpPr/>
            <p:nvPr/>
          </p:nvCxnSpPr>
          <p:spPr>
            <a:xfrm>
              <a:off x="2221992" y="6035040"/>
              <a:ext cx="676656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17552274-30FD-4211-8C92-40033EC67671}"/>
              </a:ext>
            </a:extLst>
          </p:cNvPr>
          <p:cNvGrpSpPr/>
          <p:nvPr/>
        </p:nvGrpSpPr>
        <p:grpSpPr>
          <a:xfrm>
            <a:off x="10396871" y="5341992"/>
            <a:ext cx="665567" cy="369332"/>
            <a:chOff x="2172230" y="5690806"/>
            <a:chExt cx="665567" cy="369332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17E8A38-F72E-4105-8133-8D356D996A40}"/>
                </a:ext>
              </a:extLst>
            </p:cNvPr>
            <p:cNvSpPr txBox="1"/>
            <p:nvPr/>
          </p:nvSpPr>
          <p:spPr>
            <a:xfrm>
              <a:off x="2172230" y="5690806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5 µm</a:t>
              </a:r>
            </a:p>
          </p:txBody>
        </p: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EA8E4DBE-BE40-47A9-95AC-BBAD45A4F73C}"/>
                </a:ext>
              </a:extLst>
            </p:cNvPr>
            <p:cNvCxnSpPr>
              <a:cxnSpLocks/>
            </p:cNvCxnSpPr>
            <p:nvPr/>
          </p:nvCxnSpPr>
          <p:spPr>
            <a:xfrm>
              <a:off x="2221992" y="6035040"/>
              <a:ext cx="566814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29995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4C238E78-BCFD-4040-9500-90853ACD71E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97" t="13401" b="10381"/>
          <a:stretch/>
        </p:blipFill>
        <p:spPr>
          <a:xfrm>
            <a:off x="51021" y="3346265"/>
            <a:ext cx="4575437" cy="274482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AA54C98-0D2D-48B6-8B47-B178E9F0B2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i="1" dirty="0"/>
              <a:t>Measurement</a:t>
            </a:r>
            <a:r>
              <a:rPr lang="en-US" dirty="0"/>
              <a:t> </a:t>
            </a:r>
            <a:r>
              <a:rPr lang="en-US" i="1" dirty="0"/>
              <a:t>setup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DCC8FD-F75F-4AFD-BFF2-3D49C92AF4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11E88-8E28-4895-818A-9F11DE29A319}" type="datetime1">
              <a:rPr lang="fr-FR" smtClean="0"/>
              <a:t>08/11/2023</a:t>
            </a:fld>
            <a:endParaRPr lang="sk-S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B25A2F-DEDB-4156-8803-C6F89E1F2C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Boris Brisuda, Institut Néel CNRS, GDR NAME 2023 Rennes</a:t>
            </a:r>
            <a:endParaRPr lang="sk-S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82E34F-93C6-4C34-BC18-5AC7D9394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3E614-3023-453E-83DB-6736339301D1}" type="slidenum">
              <a:rPr lang="sk-SK" smtClean="0"/>
              <a:t>5</a:t>
            </a:fld>
            <a:endParaRPr lang="sk-SK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4A61F2E-D488-459C-941B-3C6B43A0A2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2499" y="1876502"/>
            <a:ext cx="5107585" cy="390851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C3E92E3-8F6C-4506-B782-84F5A14CE9B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57" t="28151" b="29339"/>
          <a:stretch/>
        </p:blipFill>
        <p:spPr>
          <a:xfrm>
            <a:off x="2775729" y="3946666"/>
            <a:ext cx="3567494" cy="229404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08816EF-68EC-4646-B193-10F2C3D43864}"/>
              </a:ext>
            </a:extLst>
          </p:cNvPr>
          <p:cNvSpPr txBox="1"/>
          <p:nvPr/>
        </p:nvSpPr>
        <p:spPr>
          <a:xfrm>
            <a:off x="7243483" y="1921391"/>
            <a:ext cx="43656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NbN sample holder thermometer calibration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759D3AC-D412-42C3-A684-423EFCE2D5E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4019" b="18071"/>
          <a:stretch/>
        </p:blipFill>
        <p:spPr>
          <a:xfrm>
            <a:off x="2775730" y="1829950"/>
            <a:ext cx="3567494" cy="212297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FE88986-F261-416F-8DE2-406784772841}"/>
              </a:ext>
            </a:extLst>
          </p:cNvPr>
          <p:cNvSpPr txBox="1"/>
          <p:nvPr/>
        </p:nvSpPr>
        <p:spPr>
          <a:xfrm>
            <a:off x="7243483" y="5837172"/>
            <a:ext cx="473722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/>
              <a:t>Nguyen, T., </a:t>
            </a:r>
            <a:r>
              <a:rPr lang="fr-FR" sz="900" dirty="0" err="1"/>
              <a:t>Tavakoli</a:t>
            </a:r>
            <a:r>
              <a:rPr lang="fr-FR" sz="900" dirty="0"/>
              <a:t>, A., </a:t>
            </a:r>
            <a:r>
              <a:rPr lang="fr-FR" sz="900" dirty="0" err="1"/>
              <a:t>Triqueneaux</a:t>
            </a:r>
            <a:r>
              <a:rPr lang="fr-FR" sz="900" dirty="0"/>
              <a:t>, S. </a:t>
            </a:r>
            <a:r>
              <a:rPr lang="fr-FR" sz="900" i="1" dirty="0"/>
              <a:t>et al.</a:t>
            </a:r>
            <a:r>
              <a:rPr lang="fr-FR" sz="900" dirty="0"/>
              <a:t> Niobium </a:t>
            </a:r>
            <a:r>
              <a:rPr lang="fr-FR" sz="900" dirty="0" err="1"/>
              <a:t>Nitride</a:t>
            </a:r>
            <a:r>
              <a:rPr lang="fr-FR" sz="900" dirty="0"/>
              <a:t> </a:t>
            </a:r>
            <a:r>
              <a:rPr lang="fr-FR" sz="900" dirty="0" err="1"/>
              <a:t>Thin</a:t>
            </a:r>
            <a:r>
              <a:rPr lang="fr-FR" sz="900" dirty="0"/>
              <a:t> Films for Very Low </a:t>
            </a:r>
            <a:r>
              <a:rPr lang="fr-FR" sz="900" dirty="0" err="1"/>
              <a:t>Temperature</a:t>
            </a:r>
            <a:r>
              <a:rPr lang="fr-FR" sz="900" dirty="0"/>
              <a:t> </a:t>
            </a:r>
            <a:r>
              <a:rPr lang="fr-FR" sz="900" dirty="0" err="1"/>
              <a:t>Resistive</a:t>
            </a:r>
            <a:r>
              <a:rPr lang="fr-FR" sz="900" dirty="0"/>
              <a:t> </a:t>
            </a:r>
            <a:r>
              <a:rPr lang="fr-FR" sz="900" dirty="0" err="1"/>
              <a:t>Thermometry</a:t>
            </a:r>
            <a:r>
              <a:rPr lang="fr-FR" sz="900" dirty="0"/>
              <a:t>. </a:t>
            </a:r>
            <a:r>
              <a:rPr lang="fr-FR" sz="900" i="1" dirty="0"/>
              <a:t>J Low Temp Phys</a:t>
            </a:r>
            <a:r>
              <a:rPr lang="fr-FR" sz="900" dirty="0"/>
              <a:t> </a:t>
            </a:r>
            <a:r>
              <a:rPr lang="fr-FR" sz="900" b="1" dirty="0"/>
              <a:t>197</a:t>
            </a:r>
            <a:r>
              <a:rPr lang="fr-FR" sz="900" dirty="0"/>
              <a:t>, 348–356 (2019). https://doi.org/10.1007/s10909-019-02222-6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3294347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6CF527-BBDA-4E44-87FE-B115884532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i="1" dirty="0"/>
              <a:t>Measurement of BB38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0DD559E3-4EE4-4C97-8491-F2A9DA5CD2C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07"/>
          <a:stretch/>
        </p:blipFill>
        <p:spPr>
          <a:xfrm>
            <a:off x="5649893" y="2028876"/>
            <a:ext cx="4471127" cy="3103060"/>
          </a:xfr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1608FF9-C98A-4F53-B45A-8A425E181D2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dirty="0"/>
              <a:t>3 membranes per measurement campaign</a:t>
            </a:r>
          </a:p>
          <a:p>
            <a:pPr lvl="2"/>
            <a:r>
              <a:rPr lang="en-US" dirty="0"/>
              <a:t>1 single membrane setup</a:t>
            </a:r>
          </a:p>
          <a:p>
            <a:pPr lvl="2"/>
            <a:r>
              <a:rPr lang="en-US" dirty="0"/>
              <a:t>1 thermal bridge setup</a:t>
            </a:r>
          </a:p>
          <a:p>
            <a:pPr marL="201168" lvl="1" indent="0">
              <a:buNone/>
            </a:pPr>
            <a:endParaRPr lang="en-US" dirty="0"/>
          </a:p>
          <a:p>
            <a:pPr lvl="1"/>
            <a:r>
              <a:rPr lang="en-US" dirty="0"/>
              <a:t>Thermometer calibration</a:t>
            </a:r>
          </a:p>
          <a:p>
            <a:pPr lvl="2"/>
            <a:r>
              <a:rPr lang="en-US" dirty="0"/>
              <a:t>Saturation below 100 - 150 </a:t>
            </a:r>
            <a:r>
              <a:rPr lang="en-US" dirty="0" err="1"/>
              <a:t>mK</a:t>
            </a:r>
            <a:endParaRPr lang="en-US" dirty="0"/>
          </a:p>
          <a:p>
            <a:pPr marL="384048" lvl="2" indent="0">
              <a:buNone/>
            </a:pPr>
            <a:endParaRPr lang="en-US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Heating and measurement of the membranes done by the thermometers ! </a:t>
            </a:r>
          </a:p>
          <a:p>
            <a:pPr lvl="2"/>
            <a:r>
              <a:rPr lang="en-US" dirty="0"/>
              <a:t>DC current used for heat dissipation through the thermometer and low AC current used to measure its resistance </a:t>
            </a:r>
          </a:p>
          <a:p>
            <a:pPr lvl="2"/>
            <a:r>
              <a:rPr lang="en-US" dirty="0"/>
              <a:t>Sub-optimal, risk of decoupling electrons from phonon bath below 100 </a:t>
            </a:r>
            <a:r>
              <a:rPr lang="en-US" dirty="0" err="1"/>
              <a:t>mK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F72A62-EFD4-45D7-99D0-B8FAA2ABB8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65494-DC95-4CE5-86E8-E511155434AD}" type="datetime1">
              <a:rPr lang="fr-FR" smtClean="0"/>
              <a:t>08/11/2023</a:t>
            </a:fld>
            <a:endParaRPr lang="sk-S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67B436-FB86-4CCD-BE60-435DE8904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Boris Brisuda, Institut Néel CNRS, GDR NAME 2023 Rennes</a:t>
            </a:r>
            <a:endParaRPr lang="sk-S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B2AC22-2F58-4E11-966D-5A9289E87F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3E614-3023-453E-83DB-6736339301D1}" type="slidenum">
              <a:rPr lang="sk-SK" smtClean="0"/>
              <a:t>6</a:t>
            </a:fld>
            <a:endParaRPr lang="sk-SK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8EC90AD5-17E1-40EA-85E1-F40282148BF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87" t="47682" r="53617" b="31286"/>
          <a:stretch/>
        </p:blipFill>
        <p:spPr>
          <a:xfrm>
            <a:off x="9927551" y="1831968"/>
            <a:ext cx="2113053" cy="1724775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B080F6FE-D1C7-43FD-B739-F3301F329F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11459" y="3532785"/>
            <a:ext cx="3644641" cy="2730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261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63A94D-B433-45BA-82E4-B696C70F5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Single membrane setup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45CCA26-5A44-4F18-865C-0356F820905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1800" dirty="0"/>
              <a:t>Fixed temperature bath T</a:t>
            </a:r>
            <a:r>
              <a:rPr lang="en-US" sz="1800" baseline="-25000" dirty="0"/>
              <a:t>0</a:t>
            </a:r>
            <a:endParaRPr lang="en-US" sz="1800" dirty="0"/>
          </a:p>
          <a:p>
            <a:pPr lvl="1"/>
            <a:r>
              <a:rPr lang="en-US" sz="1600" dirty="0"/>
              <a:t>Fixed probe current I</a:t>
            </a:r>
            <a:r>
              <a:rPr lang="en-US" sz="1600" baseline="-25000" dirty="0"/>
              <a:t>AC</a:t>
            </a:r>
            <a:endParaRPr lang="en-US" sz="1600" dirty="0"/>
          </a:p>
          <a:p>
            <a:pPr lvl="1"/>
            <a:r>
              <a:rPr lang="en-US" sz="1600" dirty="0"/>
              <a:t>Apply ramping heating current I</a:t>
            </a:r>
            <a:r>
              <a:rPr lang="en-US" sz="1600" baseline="-25000" dirty="0"/>
              <a:t>DC </a:t>
            </a:r>
            <a:r>
              <a:rPr lang="en-US" sz="1600" dirty="0"/>
              <a:t>= f(T</a:t>
            </a:r>
            <a:r>
              <a:rPr lang="en-US" sz="1600" baseline="-25000" dirty="0"/>
              <a:t>0</a:t>
            </a:r>
            <a:r>
              <a:rPr lang="en-US" sz="1600" dirty="0"/>
              <a:t>)</a:t>
            </a:r>
          </a:p>
          <a:p>
            <a:pPr lvl="1"/>
            <a:r>
              <a:rPr lang="en-US" sz="1600" dirty="0"/>
              <a:t>Measure the increased T</a:t>
            </a:r>
            <a:r>
              <a:rPr lang="en-US" sz="1600" baseline="-25000" dirty="0"/>
              <a:t>1</a:t>
            </a:r>
            <a:r>
              <a:rPr lang="en-US" sz="1600" dirty="0"/>
              <a:t> for each I</a:t>
            </a:r>
            <a:r>
              <a:rPr lang="en-US" sz="1600" baseline="-25000" dirty="0"/>
              <a:t>DC</a:t>
            </a:r>
            <a:endParaRPr lang="en-US" sz="16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D6719C-C9AC-41C5-9CF7-9B66BD4D09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D2746-3AD5-421A-8FA8-3C9CC92C4366}" type="datetime1">
              <a:rPr lang="fr-FR" smtClean="0"/>
              <a:t>08/11/2023</a:t>
            </a:fld>
            <a:endParaRPr lang="sk-S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40354A-263B-4D48-B821-9B1C4D55E3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Boris Brisuda, Institut Néel CNRS, GDR NAME 2023 Rennes</a:t>
            </a:r>
            <a:endParaRPr lang="sk-S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D5692F-3CB7-4C41-88E1-25780685D2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3E614-3023-453E-83DB-6736339301D1}" type="slidenum">
              <a:rPr lang="sk-SK" smtClean="0"/>
              <a:t>7</a:t>
            </a:fld>
            <a:endParaRPr lang="sk-SK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17173538-5D4D-454B-AA70-6AE85BE4E1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1001" y="3288757"/>
            <a:ext cx="3836594" cy="2969001"/>
          </a:xfrm>
          <a:prstGeom prst="rect">
            <a:avLst/>
          </a:prstGeom>
        </p:spPr>
      </p:pic>
      <p:pic>
        <p:nvPicPr>
          <p:cNvPr id="27" name="Content Placeholder 26">
            <a:extLst>
              <a:ext uri="{FF2B5EF4-FFF2-40B4-BE49-F238E27FC236}">
                <a16:creationId xmlns:a16="http://schemas.microsoft.com/office/drawing/2014/main" id="{E6AF02F5-17D8-42D6-8864-601456E070D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9240" y="1845734"/>
            <a:ext cx="5623243" cy="4303109"/>
          </a:xfrm>
        </p:spPr>
      </p:pic>
      <p:pic>
        <p:nvPicPr>
          <p:cNvPr id="33" name="Content Placeholder 9">
            <a:extLst>
              <a:ext uri="{FF2B5EF4-FFF2-40B4-BE49-F238E27FC236}">
                <a16:creationId xmlns:a16="http://schemas.microsoft.com/office/drawing/2014/main" id="{9349BE04-8BD1-481C-A664-E3B04395ED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001" y="3380313"/>
            <a:ext cx="3836594" cy="2877445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D853CC29-6F39-41E5-8AEB-BCC46B2EDC5F}"/>
              </a:ext>
            </a:extLst>
          </p:cNvPr>
          <p:cNvSpPr txBox="1"/>
          <p:nvPr/>
        </p:nvSpPr>
        <p:spPr>
          <a:xfrm>
            <a:off x="2679401" y="5869094"/>
            <a:ext cx="375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</a:t>
            </a:r>
            <a:r>
              <a:rPr lang="en-US" b="1" baseline="-25000" dirty="0"/>
              <a:t>0</a:t>
            </a:r>
            <a:endParaRPr lang="en-US" b="1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E0D5067-1FDB-4A11-AABC-D64A4289D995}"/>
              </a:ext>
            </a:extLst>
          </p:cNvPr>
          <p:cNvSpPr txBox="1"/>
          <p:nvPr/>
        </p:nvSpPr>
        <p:spPr>
          <a:xfrm>
            <a:off x="2679401" y="3288757"/>
            <a:ext cx="375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T</a:t>
            </a:r>
            <a:r>
              <a:rPr lang="en-US" b="1" baseline="-25000" dirty="0">
                <a:solidFill>
                  <a:schemeClr val="bg1"/>
                </a:solidFill>
              </a:rPr>
              <a:t>0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F2056BC4-C8B9-4D78-803A-172639D5B8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1412" y="1843380"/>
            <a:ext cx="5621793" cy="4302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5A802C7-B700-4B18-B780-B00426FB35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2672" y="1844040"/>
            <a:ext cx="5621793" cy="430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600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5" grpId="1"/>
      <p:bldP spid="36" grpId="0"/>
      <p:bldP spid="36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63A94D-B433-45BA-82E4-B696C70F5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Single membrane setup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C45CCA26-5A44-4F18-865C-0356F8209056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1800" dirty="0"/>
                  <a:t>Fixed temperature bath T</a:t>
                </a:r>
                <a:r>
                  <a:rPr lang="en-US" sz="1800" baseline="-25000" dirty="0"/>
                  <a:t>0</a:t>
                </a:r>
                <a:endParaRPr lang="en-US" sz="1800" dirty="0"/>
              </a:p>
              <a:p>
                <a:pPr lvl="1"/>
                <a:r>
                  <a:rPr lang="en-US" sz="1600" dirty="0"/>
                  <a:t>Fixed probe current I</a:t>
                </a:r>
                <a:r>
                  <a:rPr lang="en-US" sz="1600" baseline="-25000" dirty="0"/>
                  <a:t>AC</a:t>
                </a:r>
                <a:endParaRPr lang="en-US" sz="1600" dirty="0"/>
              </a:p>
              <a:p>
                <a:pPr lvl="1"/>
                <a:r>
                  <a:rPr lang="en-US" sz="1600" dirty="0"/>
                  <a:t>Apply ramping heating current I</a:t>
                </a:r>
                <a:r>
                  <a:rPr lang="en-US" sz="1600" baseline="-25000" dirty="0"/>
                  <a:t>DC </a:t>
                </a:r>
                <a:r>
                  <a:rPr lang="en-US" sz="1600" dirty="0"/>
                  <a:t>= f(T</a:t>
                </a:r>
                <a:r>
                  <a:rPr lang="en-US" sz="1600" baseline="-25000" dirty="0"/>
                  <a:t>0</a:t>
                </a:r>
                <a:r>
                  <a:rPr lang="en-US" sz="1600" dirty="0"/>
                  <a:t>)</a:t>
                </a:r>
              </a:p>
              <a:p>
                <a:pPr lvl="1"/>
                <a:r>
                  <a:rPr lang="en-US" sz="1600" dirty="0"/>
                  <a:t>Measure the increased T</a:t>
                </a:r>
                <a:r>
                  <a:rPr lang="en-US" sz="1600" baseline="-25000" dirty="0"/>
                  <a:t>1</a:t>
                </a:r>
                <a:r>
                  <a:rPr lang="en-US" sz="1600" dirty="0"/>
                  <a:t> for each I</a:t>
                </a:r>
                <a:r>
                  <a:rPr lang="en-US" sz="1600" baseline="-25000" dirty="0"/>
                  <a:t>DC</a:t>
                </a:r>
                <a:br>
                  <a:rPr lang="en-US" sz="1600" baseline="-25000" dirty="0"/>
                </a:br>
                <a:endParaRPr lang="en-US" sz="1600" dirty="0"/>
              </a:p>
              <a:p>
                <a:r>
                  <a:rPr lang="en-US" sz="1800" dirty="0"/>
                  <a:t>For small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fr-FR" sz="1800">
                        <a:latin typeface="Cambria Math" panose="02040503050406030204" pitchFamily="18" charset="0"/>
                      </a:rPr>
                      <m:t>ΔT</m:t>
                    </m:r>
                    <m:r>
                      <a:rPr lang="fr-FR" sz="180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fr-FR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fr-FR" sz="1800">
                            <a:latin typeface="Cambria Math" panose="02040503050406030204" pitchFamily="18" charset="0"/>
                          </a:rPr>
                          <m:t>T</m:t>
                        </m:r>
                      </m:e>
                      <m:sub>
                        <m:r>
                          <a:rPr lang="fr-FR" sz="180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fr-FR" sz="180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fr-FR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fr-FR" sz="1800">
                            <a:latin typeface="Cambria Math" panose="02040503050406030204" pitchFamily="18" charset="0"/>
                          </a:rPr>
                          <m:t>T</m:t>
                        </m:r>
                      </m:e>
                      <m:sub>
                        <m:r>
                          <a:rPr lang="fr-FR" sz="180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sz="1800" dirty="0"/>
              </a:p>
              <a:p>
                <a:pPr lvl="1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fr-FR" sz="1600">
                        <a:latin typeface="Cambria Math" panose="02040503050406030204" pitchFamily="18" charset="0"/>
                      </a:rPr>
                      <m:t>Φ</m:t>
                    </m:r>
                    <m:r>
                      <a:rPr lang="fr-FR" sz="1600" i="1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fr-FR" sz="1600">
                        <a:latin typeface="Cambria Math" panose="02040503050406030204" pitchFamily="18" charset="0"/>
                      </a:rPr>
                      <m:t>R</m:t>
                    </m:r>
                    <m:d>
                      <m:dPr>
                        <m:ctrlPr>
                          <a:rPr lang="fr-FR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fr-FR" sz="1600">
                            <a:latin typeface="Cambria Math" panose="02040503050406030204" pitchFamily="18" charset="0"/>
                          </a:rPr>
                          <m:t>T</m:t>
                        </m:r>
                      </m:e>
                    </m:d>
                    <m:r>
                      <a:rPr lang="fr-FR" sz="1600">
                        <a:latin typeface="Cambria Math" panose="02040503050406030204" pitchFamily="18" charset="0"/>
                      </a:rPr>
                      <m:t> </m:t>
                    </m:r>
                    <m:sSubSup>
                      <m:sSubSupPr>
                        <m:ctrlPr>
                          <a:rPr lang="fr-FR" sz="16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fr-FR" sz="1600">
                            <a:latin typeface="Cambria Math" panose="02040503050406030204" pitchFamily="18" charset="0"/>
                          </a:rPr>
                          <m:t>I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fr-FR" sz="1600">
                            <a:latin typeface="Cambria Math" panose="02040503050406030204" pitchFamily="18" charset="0"/>
                          </a:rPr>
                          <m:t>DC</m:t>
                        </m:r>
                      </m:sub>
                      <m:sup>
                        <m:r>
                          <a:rPr lang="fr-FR" sz="160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fr-FR" sz="160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fr-FR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fr-FR" sz="1600">
                            <a:latin typeface="Cambria Math" panose="02040503050406030204" pitchFamily="18" charset="0"/>
                          </a:rPr>
                          <m:t>K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fr-FR" sz="1600">
                            <a:latin typeface="Cambria Math" panose="02040503050406030204" pitchFamily="18" charset="0"/>
                          </a:rPr>
                          <m:t>beams</m:t>
                        </m:r>
                      </m:sub>
                    </m:sSub>
                    <m:r>
                      <a:rPr lang="fr-FR" sz="1600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fr-FR" sz="1600">
                        <a:latin typeface="Cambria Math" panose="02040503050406030204" pitchFamily="18" charset="0"/>
                      </a:rPr>
                      <m:t>T</m:t>
                    </m:r>
                    <m:r>
                      <a:rPr lang="fr-FR" sz="1600">
                        <a:latin typeface="Cambria Math" panose="02040503050406030204" pitchFamily="18" charset="0"/>
                      </a:rPr>
                      <m:t>)</m:t>
                    </m:r>
                    <m:r>
                      <m:rPr>
                        <m:sty m:val="p"/>
                      </m:rPr>
                      <a:rPr lang="fr-FR" sz="1600">
                        <a:latin typeface="Cambria Math" panose="02040503050406030204" pitchFamily="18" charset="0"/>
                      </a:rPr>
                      <m:t>ΔT</m:t>
                    </m:r>
                  </m:oMath>
                </a14:m>
                <a:endParaRPr lang="en-US" sz="1600" dirty="0"/>
              </a:p>
              <a:p>
                <a:pPr lvl="1"/>
                <a:r>
                  <a:rPr lang="en-US" sz="1600" dirty="0"/>
                  <a:t>We can obtain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fr-FR" sz="1600">
                            <a:latin typeface="Cambria Math" panose="02040503050406030204" pitchFamily="18" charset="0"/>
                          </a:rPr>
                          <m:t>K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fr-FR" sz="1600">
                            <a:latin typeface="Cambria Math" panose="02040503050406030204" pitchFamily="18" charset="0"/>
                          </a:rPr>
                          <m:t>beams</m:t>
                        </m:r>
                      </m:sub>
                    </m:sSub>
                  </m:oMath>
                </a14:m>
                <a:r>
                  <a:rPr lang="en-US" sz="1600" dirty="0"/>
                  <a:t>(T)</a:t>
                </a:r>
              </a:p>
              <a:p>
                <a:pPr lvl="1"/>
                <a:endParaRPr lang="en-US" sz="1600" dirty="0"/>
              </a:p>
            </p:txBody>
          </p:sp>
        </mc:Choice>
        <mc:Fallback xmlns="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C45CCA26-5A44-4F18-865C-0356F820905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l="-988" t="-15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D6719C-C9AC-41C5-9CF7-9B66BD4D09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D2746-3AD5-421A-8FA8-3C9CC92C4366}" type="datetime1">
              <a:rPr lang="fr-FR" smtClean="0"/>
              <a:t>08/11/2023</a:t>
            </a:fld>
            <a:endParaRPr lang="sk-S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40354A-263B-4D48-B821-9B1C4D55E3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Boris Brisuda, Institut Néel CNRS, GDR NAME 2023 Rennes</a:t>
            </a:r>
            <a:endParaRPr lang="sk-S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D5692F-3CB7-4C41-88E1-25780685D2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3E614-3023-453E-83DB-6736339301D1}" type="slidenum">
              <a:rPr lang="sk-SK" smtClean="0"/>
              <a:t>8</a:t>
            </a:fld>
            <a:endParaRPr lang="sk-SK"/>
          </a:p>
        </p:txBody>
      </p:sp>
      <p:pic>
        <p:nvPicPr>
          <p:cNvPr id="27" name="Content Placeholder 26">
            <a:extLst>
              <a:ext uri="{FF2B5EF4-FFF2-40B4-BE49-F238E27FC236}">
                <a16:creationId xmlns:a16="http://schemas.microsoft.com/office/drawing/2014/main" id="{E6AF02F5-17D8-42D6-8864-601456E070D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9240" y="1845734"/>
            <a:ext cx="5623243" cy="4303109"/>
          </a:xfr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F2056BC4-C8B9-4D78-803A-172639D5B8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1412" y="1843380"/>
            <a:ext cx="5621793" cy="4302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4EDF25C-3631-4012-83C4-B3E0C54EC5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4847" y="1844040"/>
            <a:ext cx="5621793" cy="430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9262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63A94D-B433-45BA-82E4-B696C70F5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Single membrane setup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D6719C-C9AC-41C5-9CF7-9B66BD4D09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D2746-3AD5-421A-8FA8-3C9CC92C4366}" type="datetime1">
              <a:rPr lang="fr-FR" smtClean="0"/>
              <a:t>08/11/2023</a:t>
            </a:fld>
            <a:endParaRPr lang="sk-S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40354A-263B-4D48-B821-9B1C4D55E3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Boris Brisuda, Institut Néel CNRS, GDR NAME 2023 Rennes</a:t>
            </a:r>
            <a:endParaRPr lang="sk-S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D5692F-3CB7-4C41-88E1-25780685D2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3E614-3023-453E-83DB-6736339301D1}" type="slidenum">
              <a:rPr lang="sk-SK" smtClean="0"/>
              <a:t>9</a:t>
            </a:fld>
            <a:endParaRPr lang="sk-SK"/>
          </a:p>
        </p:txBody>
      </p:sp>
      <p:pic>
        <p:nvPicPr>
          <p:cNvPr id="27" name="Content Placeholder 26">
            <a:extLst>
              <a:ext uri="{FF2B5EF4-FFF2-40B4-BE49-F238E27FC236}">
                <a16:creationId xmlns:a16="http://schemas.microsoft.com/office/drawing/2014/main" id="{E6AF02F5-17D8-42D6-8864-601456E070D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9240" y="1845734"/>
            <a:ext cx="5623243" cy="4303109"/>
          </a:xfr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F2056BC4-C8B9-4D78-803A-172639D5B8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1412" y="1843380"/>
            <a:ext cx="5621793" cy="4302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4EDF25C-3631-4012-83C4-B3E0C54EC5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4847" y="1844040"/>
            <a:ext cx="5621793" cy="4302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3BD2874-34F9-412D-848D-E758EA0AB9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2672" y="1844704"/>
            <a:ext cx="5621793" cy="430067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A14B152-F58D-4080-A0EF-8067E6E7868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19" b="4219"/>
          <a:stretch/>
        </p:blipFill>
        <p:spPr>
          <a:xfrm>
            <a:off x="5783548" y="2091002"/>
            <a:ext cx="5621793" cy="393901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C45CCA26-5A44-4F18-865C-0356F8209056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1800" dirty="0"/>
                  <a:t>Fixed temperature bath T</a:t>
                </a:r>
                <a:r>
                  <a:rPr lang="en-US" sz="1800" baseline="-25000" dirty="0"/>
                  <a:t>0</a:t>
                </a:r>
                <a:endParaRPr lang="en-US" sz="1800" dirty="0"/>
              </a:p>
              <a:p>
                <a:pPr lvl="1"/>
                <a:r>
                  <a:rPr lang="en-US" sz="1600" dirty="0"/>
                  <a:t>Fixed probe current I</a:t>
                </a:r>
                <a:r>
                  <a:rPr lang="en-US" sz="1600" baseline="-25000" dirty="0"/>
                  <a:t>AC</a:t>
                </a:r>
                <a:endParaRPr lang="en-US" sz="1600" dirty="0"/>
              </a:p>
              <a:p>
                <a:pPr lvl="1"/>
                <a:r>
                  <a:rPr lang="en-US" sz="1600" dirty="0"/>
                  <a:t>Apply ramping heating current I</a:t>
                </a:r>
                <a:r>
                  <a:rPr lang="en-US" sz="1600" baseline="-25000" dirty="0"/>
                  <a:t>DC </a:t>
                </a:r>
                <a:r>
                  <a:rPr lang="en-US" sz="1600" dirty="0"/>
                  <a:t>= f(T</a:t>
                </a:r>
                <a:r>
                  <a:rPr lang="en-US" sz="1600" baseline="-25000" dirty="0"/>
                  <a:t>0</a:t>
                </a:r>
                <a:r>
                  <a:rPr lang="en-US" sz="1600" dirty="0"/>
                  <a:t>)</a:t>
                </a:r>
              </a:p>
              <a:p>
                <a:pPr lvl="1"/>
                <a:r>
                  <a:rPr lang="en-US" sz="1600" dirty="0"/>
                  <a:t>Measure the increased T</a:t>
                </a:r>
                <a:r>
                  <a:rPr lang="en-US" sz="1600" baseline="-25000" dirty="0"/>
                  <a:t>1</a:t>
                </a:r>
                <a:r>
                  <a:rPr lang="en-US" sz="1600" dirty="0"/>
                  <a:t> for each I</a:t>
                </a:r>
                <a:r>
                  <a:rPr lang="en-US" sz="1600" baseline="-25000" dirty="0"/>
                  <a:t>DC</a:t>
                </a:r>
                <a:endParaRPr lang="en-US" sz="1600" dirty="0"/>
              </a:p>
              <a:p>
                <a:pPr lvl="1"/>
                <a:r>
                  <a:rPr lang="en-US" sz="1600" dirty="0"/>
                  <a:t>Repeat for different T</a:t>
                </a:r>
                <a:r>
                  <a:rPr lang="en-US" sz="1600" baseline="-25000" dirty="0"/>
                  <a:t>0</a:t>
                </a:r>
              </a:p>
              <a:p>
                <a:r>
                  <a:rPr lang="en-US" sz="1800" dirty="0"/>
                  <a:t>For small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fr-FR" sz="1800">
                        <a:latin typeface="Cambria Math" panose="02040503050406030204" pitchFamily="18" charset="0"/>
                      </a:rPr>
                      <m:t>ΔT</m:t>
                    </m:r>
                    <m:r>
                      <a:rPr lang="fr-FR" sz="180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fr-FR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fr-FR" sz="1800">
                            <a:latin typeface="Cambria Math" panose="02040503050406030204" pitchFamily="18" charset="0"/>
                          </a:rPr>
                          <m:t>T</m:t>
                        </m:r>
                      </m:e>
                      <m:sub>
                        <m:r>
                          <a:rPr lang="fr-FR" sz="180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fr-FR" sz="180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fr-FR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fr-FR" sz="1800">
                            <a:latin typeface="Cambria Math" panose="02040503050406030204" pitchFamily="18" charset="0"/>
                          </a:rPr>
                          <m:t>T</m:t>
                        </m:r>
                      </m:e>
                      <m:sub>
                        <m:r>
                          <a:rPr lang="fr-FR" sz="180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sz="1800" dirty="0"/>
              </a:p>
              <a:p>
                <a:pPr lvl="1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fr-FR" sz="1600" b="0" i="0" smtClean="0">
                        <a:latin typeface="Cambria Math" panose="02040503050406030204" pitchFamily="18" charset="0"/>
                      </a:rPr>
                      <m:t>Φ</m:t>
                    </m:r>
                    <m:r>
                      <a:rPr lang="fr-FR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fr-FR" sz="1600">
                        <a:latin typeface="Cambria Math" panose="02040503050406030204" pitchFamily="18" charset="0"/>
                      </a:rPr>
                      <m:t>R</m:t>
                    </m:r>
                    <m:d>
                      <m:dPr>
                        <m:ctrlPr>
                          <a:rPr lang="fr-FR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fr-FR" sz="1600">
                            <a:latin typeface="Cambria Math" panose="02040503050406030204" pitchFamily="18" charset="0"/>
                          </a:rPr>
                          <m:t>T</m:t>
                        </m:r>
                      </m:e>
                    </m:d>
                    <m:r>
                      <a:rPr lang="fr-FR" sz="1600">
                        <a:latin typeface="Cambria Math" panose="02040503050406030204" pitchFamily="18" charset="0"/>
                      </a:rPr>
                      <m:t> </m:t>
                    </m:r>
                    <m:sSubSup>
                      <m:sSubSupPr>
                        <m:ctrlPr>
                          <a:rPr lang="fr-FR" sz="16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fr-FR" sz="1600">
                            <a:latin typeface="Cambria Math" panose="02040503050406030204" pitchFamily="18" charset="0"/>
                          </a:rPr>
                          <m:t>I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fr-FR" sz="1600">
                            <a:latin typeface="Cambria Math" panose="02040503050406030204" pitchFamily="18" charset="0"/>
                          </a:rPr>
                          <m:t>DC</m:t>
                        </m:r>
                      </m:sub>
                      <m:sup>
                        <m:r>
                          <a:rPr lang="fr-FR" sz="160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fr-FR" sz="160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fr-FR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fr-FR" sz="1600">
                            <a:latin typeface="Cambria Math" panose="02040503050406030204" pitchFamily="18" charset="0"/>
                          </a:rPr>
                          <m:t>K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fr-FR" sz="1600">
                            <a:latin typeface="Cambria Math" panose="02040503050406030204" pitchFamily="18" charset="0"/>
                          </a:rPr>
                          <m:t>beams</m:t>
                        </m:r>
                      </m:sub>
                    </m:sSub>
                    <m:r>
                      <a:rPr lang="fr-FR" sz="1600" b="0" i="0" smtClean="0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fr-FR" sz="1600" b="0" i="0" smtClean="0">
                        <a:latin typeface="Cambria Math" panose="02040503050406030204" pitchFamily="18" charset="0"/>
                      </a:rPr>
                      <m:t>T</m:t>
                    </m:r>
                    <m:r>
                      <a:rPr lang="fr-FR" sz="1600" b="0" i="0" smtClean="0">
                        <a:latin typeface="Cambria Math" panose="02040503050406030204" pitchFamily="18" charset="0"/>
                      </a:rPr>
                      <m:t>)</m:t>
                    </m:r>
                    <m:r>
                      <m:rPr>
                        <m:sty m:val="p"/>
                      </m:rPr>
                      <a:rPr lang="fr-FR" sz="1600">
                        <a:latin typeface="Cambria Math" panose="02040503050406030204" pitchFamily="18" charset="0"/>
                      </a:rPr>
                      <m:t>ΔT</m:t>
                    </m:r>
                  </m:oMath>
                </a14:m>
                <a:endParaRPr lang="en-US" sz="1600" dirty="0"/>
              </a:p>
              <a:p>
                <a:pPr lvl="1"/>
                <a:r>
                  <a:rPr lang="en-US" sz="1600" dirty="0"/>
                  <a:t>We can obtain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fr-FR" sz="1600">
                            <a:latin typeface="Cambria Math" panose="02040503050406030204" pitchFamily="18" charset="0"/>
                          </a:rPr>
                          <m:t>K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fr-FR" sz="1600">
                            <a:latin typeface="Cambria Math" panose="02040503050406030204" pitchFamily="18" charset="0"/>
                          </a:rPr>
                          <m:t>beams</m:t>
                        </m:r>
                      </m:sub>
                    </m:sSub>
                  </m:oMath>
                </a14:m>
                <a:r>
                  <a:rPr lang="en-US" sz="1600" dirty="0"/>
                  <a:t>(T)</a:t>
                </a:r>
              </a:p>
              <a:p>
                <a:r>
                  <a:rPr lang="en-US" sz="1800" dirty="0"/>
                  <a:t>For high T</a:t>
                </a:r>
                <a:r>
                  <a:rPr lang="en-US" sz="1800" baseline="-25000" dirty="0"/>
                  <a:t>1</a:t>
                </a:r>
                <a:r>
                  <a:rPr lang="en-US" sz="1800" dirty="0"/>
                  <a:t>, size limited transport (Casimir/</a:t>
                </a:r>
                <a:r>
                  <a:rPr lang="en-US" sz="1800" dirty="0" err="1"/>
                  <a:t>Ziman</a:t>
                </a:r>
                <a:r>
                  <a:rPr lang="en-US" sz="1800" dirty="0"/>
                  <a:t>)</a:t>
                </a:r>
              </a:p>
              <a:p>
                <a:pPr lvl="1"/>
                <a:r>
                  <a:rPr lang="en-US" sz="1600" dirty="0"/>
                  <a:t>Mean free path defined only by system dimension</a:t>
                </a:r>
              </a:p>
              <a:p>
                <a:pPr lvl="1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600" i="0" dirty="0" smtClean="0">
                        <a:latin typeface="Cambria Math" panose="02040503050406030204" pitchFamily="18" charset="0"/>
                      </a:rPr>
                      <m:t>K</m:t>
                    </m:r>
                    <m:r>
                      <a:rPr lang="en-US" sz="1600" i="0" dirty="0" smtClean="0">
                        <a:latin typeface="Cambria Math" panose="02040503050406030204" pitchFamily="18" charset="0"/>
                      </a:rPr>
                      <m:t> = </m:t>
                    </m:r>
                    <m:r>
                      <m:rPr>
                        <m:sty m:val="p"/>
                      </m:rPr>
                      <a:rPr lang="en-US" sz="1600" i="0" dirty="0" smtClean="0">
                        <a:latin typeface="Cambria Math" panose="02040503050406030204" pitchFamily="18" charset="0"/>
                      </a:rPr>
                      <m:t>f</m:t>
                    </m:r>
                    <m:r>
                      <a:rPr lang="en-US" sz="1600" i="0" dirty="0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fr-FR" sz="16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1600" i="0" dirty="0" smtClean="0">
                            <a:latin typeface="Cambria Math" panose="02040503050406030204" pitchFamily="18" charset="0"/>
                          </a:rPr>
                          <m:t>T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fr-FR" sz="1600" b="0" i="0" dirty="0" smtClean="0">
                            <a:latin typeface="Cambria Math" panose="02040503050406030204" pitchFamily="18" charset="0"/>
                          </a:rPr>
                          <m:t>n</m:t>
                        </m:r>
                      </m:sup>
                    </m:sSup>
                    <m:r>
                      <a:rPr lang="fr-FR" sz="1600" b="0" i="0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1600" dirty="0"/>
              </a:p>
              <a:p>
                <a:pPr lvl="1"/>
                <a14:m>
                  <m:oMath xmlns:m="http://schemas.openxmlformats.org/officeDocument/2006/math">
                    <m:r>
                      <a:rPr lang="fr-FR" sz="1600" b="1" i="1">
                        <a:latin typeface="Cambria Math" panose="02040503050406030204" pitchFamily="18" charset="0"/>
                      </a:rPr>
                      <m:t>𝚽</m:t>
                    </m:r>
                    <m:r>
                      <a:rPr lang="fr-FR" sz="1600" b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trlPr>
                          <a:rPr lang="fr-FR" sz="1600" b="1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sSub>
                          <m:sSubPr>
                            <m:ctrlPr>
                              <a:rPr lang="fr-FR" sz="16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brk m:alnAt="23"/>
                              </m:rPr>
                              <a:rPr lang="fr-FR" sz="1600" b="1" i="1">
                                <a:latin typeface="Cambria Math" panose="02040503050406030204" pitchFamily="18" charset="0"/>
                              </a:rPr>
                              <m:t>𝑻</m:t>
                            </m:r>
                          </m:e>
                          <m:sub>
                            <m:r>
                              <m:rPr>
                                <m:brk m:alnAt="23"/>
                              </m:rPr>
                              <a:rPr lang="fr-FR" sz="1600" b="1" i="1">
                                <a:latin typeface="Cambria Math" panose="02040503050406030204" pitchFamily="18" charset="0"/>
                              </a:rPr>
                              <m:t>𝟎</m:t>
                            </m:r>
                          </m:sub>
                        </m:sSub>
                      </m:sub>
                      <m:sup>
                        <m:sSub>
                          <m:sSubPr>
                            <m:ctrlPr>
                              <a:rPr lang="fr-FR" sz="16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1600" b="1" i="1">
                                <a:latin typeface="Cambria Math" panose="02040503050406030204" pitchFamily="18" charset="0"/>
                              </a:rPr>
                              <m:t>𝑻</m:t>
                            </m:r>
                          </m:e>
                          <m:sub>
                            <m:r>
                              <a:rPr lang="fr-FR" sz="1600" b="1" i="1"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sup>
                      <m:e>
                        <m:r>
                          <a:rPr lang="fr-FR" sz="1600" b="1" i="1">
                            <a:latin typeface="Cambria Math" panose="02040503050406030204" pitchFamily="18" charset="0"/>
                          </a:rPr>
                          <m:t>𝜶</m:t>
                        </m:r>
                        <m:sSup>
                          <m:sSupPr>
                            <m:ctrlPr>
                              <a:rPr lang="fr-FR" sz="16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fr-FR" sz="1600" b="1" i="1">
                                <a:latin typeface="Cambria Math" panose="02040503050406030204" pitchFamily="18" charset="0"/>
                              </a:rPr>
                              <m:t>𝑻</m:t>
                            </m:r>
                          </m:e>
                          <m:sup>
                            <m:r>
                              <a:rPr lang="fr-FR" sz="1600" b="1" i="1">
                                <a:latin typeface="Cambria Math" panose="02040503050406030204" pitchFamily="18" charset="0"/>
                              </a:rPr>
                              <m:t>𝟑</m:t>
                            </m:r>
                          </m:sup>
                        </m:sSup>
                        <m:r>
                          <a:rPr lang="fr-FR" sz="1600" b="1" i="1">
                            <a:latin typeface="Cambria Math" panose="02040503050406030204" pitchFamily="18" charset="0"/>
                          </a:rPr>
                          <m:t>𝒅𝑻</m:t>
                        </m:r>
                      </m:e>
                    </m:nary>
                    <m:r>
                      <a:rPr lang="fr-FR" sz="1600" b="1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fr-FR" sz="1600" b="1">
                        <a:latin typeface="Cambria Math" panose="02040503050406030204" pitchFamily="18" charset="0"/>
                      </a:rPr>
                      <m:t>𝐟</m:t>
                    </m:r>
                    <m:r>
                      <a:rPr lang="fr-FR" sz="1600" b="1">
                        <a:latin typeface="Cambria Math" panose="02040503050406030204" pitchFamily="18" charset="0"/>
                      </a:rPr>
                      <m:t>(</m:t>
                    </m:r>
                    <m:sSubSup>
                      <m:sSubSupPr>
                        <m:ctrlPr>
                          <a:rPr lang="fr-FR" sz="1600" b="1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fr-FR" sz="1600" b="1">
                            <a:latin typeface="Cambria Math" panose="02040503050406030204" pitchFamily="18" charset="0"/>
                          </a:rPr>
                          <m:t>𝐓</m:t>
                        </m:r>
                      </m:e>
                      <m:sub>
                        <m:r>
                          <a:rPr lang="fr-FR" sz="1600" b="1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  <m:sup>
                        <m:r>
                          <a:rPr lang="fr-FR" sz="1600" b="1">
                            <a:latin typeface="Cambria Math" panose="02040503050406030204" pitchFamily="18" charset="0"/>
                          </a:rPr>
                          <m:t>𝟒</m:t>
                        </m:r>
                      </m:sup>
                    </m:sSubSup>
                    <m:r>
                      <a:rPr lang="fr-FR" sz="1600" b="1">
                        <a:latin typeface="Cambria Math" panose="02040503050406030204" pitchFamily="18" charset="0"/>
                      </a:rPr>
                      <m:t>−</m:t>
                    </m:r>
                    <m:sSubSup>
                      <m:sSubSupPr>
                        <m:ctrlPr>
                          <a:rPr lang="fr-FR" sz="1600" b="1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fr-FR" sz="1600" b="1">
                            <a:latin typeface="Cambria Math" panose="02040503050406030204" pitchFamily="18" charset="0"/>
                          </a:rPr>
                          <m:t>𝐓</m:t>
                        </m:r>
                      </m:e>
                      <m:sub>
                        <m:r>
                          <a:rPr lang="fr-FR" sz="1600" b="1">
                            <a:latin typeface="Cambria Math" panose="02040503050406030204" pitchFamily="18" charset="0"/>
                          </a:rPr>
                          <m:t>𝟎</m:t>
                        </m:r>
                      </m:sub>
                      <m:sup>
                        <m:r>
                          <a:rPr lang="fr-FR" sz="1600" b="1">
                            <a:latin typeface="Cambria Math" panose="02040503050406030204" pitchFamily="18" charset="0"/>
                          </a:rPr>
                          <m:t>𝟒</m:t>
                        </m:r>
                      </m:sup>
                    </m:sSubSup>
                    <m:r>
                      <a:rPr lang="fr-FR" sz="1600" b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1600" b="1" dirty="0"/>
              </a:p>
              <a:p>
                <a:pPr lvl="1"/>
                <a:endParaRPr lang="en-US" sz="1600" dirty="0"/>
              </a:p>
            </p:txBody>
          </p:sp>
        </mc:Choice>
        <mc:Fallback xmlns="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C45CCA26-5A44-4F18-865C-0356F820905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7"/>
                <a:stretch>
                  <a:fillRect l="-988" t="-1515" b="-148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04059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23088-CA18-4062-9CF6-78DAEC2C65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Single membrane results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EDFBD5-5995-4DE1-AEFB-ADB6128EA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093E0-E758-41A0-96F2-B22685B5D5DA}" type="datetime1">
              <a:rPr lang="fr-FR" smtClean="0"/>
              <a:t>08/11/2023</a:t>
            </a:fld>
            <a:endParaRPr lang="sk-S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FF00DA-840D-4E1B-BC11-D13586CB68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Boris Brisuda, Institut Néel CNRS, GDR NAME 2023 Rennes</a:t>
            </a:r>
            <a:endParaRPr lang="sk-S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8D8F50-4DC6-405F-BDD8-209A597213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3E614-3023-453E-83DB-6736339301D1}" type="slidenum">
              <a:rPr lang="sk-SK" smtClean="0"/>
              <a:t>10</a:t>
            </a:fld>
            <a:endParaRPr lang="sk-SK"/>
          </a:p>
        </p:txBody>
      </p:sp>
      <p:pic>
        <p:nvPicPr>
          <p:cNvPr id="22" name="Content Placeholder 21">
            <a:extLst>
              <a:ext uri="{FF2B5EF4-FFF2-40B4-BE49-F238E27FC236}">
                <a16:creationId xmlns:a16="http://schemas.microsoft.com/office/drawing/2014/main" id="{992218AE-B875-481D-9B07-35A75790AC1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6963" y="1829496"/>
            <a:ext cx="5599111" cy="4284643"/>
          </a:xfrm>
        </p:spPr>
      </p:pic>
      <p:pic>
        <p:nvPicPr>
          <p:cNvPr id="16" name="Content Placeholder 4">
            <a:extLst>
              <a:ext uri="{FF2B5EF4-FFF2-40B4-BE49-F238E27FC236}">
                <a16:creationId xmlns:a16="http://schemas.microsoft.com/office/drawing/2014/main" id="{C01E1608-CFDF-4F9D-AB8D-3FAAFF296B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83424" y="1903945"/>
            <a:ext cx="5501820" cy="421019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ontent Placeholder 12">
                <a:extLst>
                  <a:ext uri="{FF2B5EF4-FFF2-40B4-BE49-F238E27FC236}">
                    <a16:creationId xmlns:a16="http://schemas.microsoft.com/office/drawing/2014/main" id="{B1E12692-C539-4898-BC75-3B63A16B8E5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400083" y="2798575"/>
                <a:ext cx="837150" cy="341906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fontScale="92500"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∝</m:t>
                      </m:r>
                      <m:sSup>
                        <m:sSupPr>
                          <m:ctrlPr>
                            <a:rPr lang="fr-FR" sz="1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1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𝑻</m:t>
                          </m:r>
                        </m:e>
                        <m:sup>
                          <m:r>
                            <a:rPr lang="fr-FR" sz="1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US" sz="1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Content Placeholder 12">
                <a:extLst>
                  <a:ext uri="{FF2B5EF4-FFF2-40B4-BE49-F238E27FC236}">
                    <a16:creationId xmlns:a16="http://schemas.microsoft.com/office/drawing/2014/main" id="{B1E12692-C539-4898-BC75-3B63A16B8E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00083" y="2798575"/>
                <a:ext cx="837150" cy="34190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ontent Placeholder 12">
                <a:extLst>
                  <a:ext uri="{FF2B5EF4-FFF2-40B4-BE49-F238E27FC236}">
                    <a16:creationId xmlns:a16="http://schemas.microsoft.com/office/drawing/2014/main" id="{99F1CE78-3450-4BB3-B34E-738FEBE6DAB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389149" y="2188349"/>
                <a:ext cx="1496734" cy="341906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fontScale="92500"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fr-FR" sz="1800" b="1" i="1" smtClean="0">
                        <a:solidFill>
                          <a:srgbClr val="BC1484"/>
                        </a:solidFill>
                        <a:latin typeface="Cambria Math" panose="02040503050406030204" pitchFamily="18" charset="0"/>
                      </a:rPr>
                      <m:t>∝</m:t>
                    </m:r>
                    <m:sSup>
                      <m:sSupPr>
                        <m:ctrlPr>
                          <a:rPr lang="fr-FR" sz="1800" b="1" i="1" smtClean="0">
                            <a:solidFill>
                              <a:srgbClr val="BC1484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1800" b="1" i="1" smtClean="0">
                            <a:solidFill>
                              <a:srgbClr val="BC1484"/>
                            </a:solidFill>
                            <a:latin typeface="Cambria Math" panose="02040503050406030204" pitchFamily="18" charset="0"/>
                          </a:rPr>
                          <m:t>𝑻</m:t>
                        </m:r>
                      </m:e>
                      <m:sup>
                        <m:r>
                          <a:rPr lang="fr-FR" sz="1800" b="1" i="1" smtClean="0">
                            <a:solidFill>
                              <a:srgbClr val="BC1484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b="1" dirty="0">
                    <a:solidFill>
                      <a:srgbClr val="BC1484"/>
                    </a:solidFill>
                  </a:rPr>
                  <a:t> (Casimir)</a:t>
                </a:r>
              </a:p>
            </p:txBody>
          </p:sp>
        </mc:Choice>
        <mc:Fallback xmlns="">
          <p:sp>
            <p:nvSpPr>
              <p:cNvPr id="19" name="Content Placeholder 12">
                <a:extLst>
                  <a:ext uri="{FF2B5EF4-FFF2-40B4-BE49-F238E27FC236}">
                    <a16:creationId xmlns:a16="http://schemas.microsoft.com/office/drawing/2014/main" id="{99F1CE78-3450-4BB3-B34E-738FEBE6DA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89149" y="2188349"/>
                <a:ext cx="1496734" cy="341906"/>
              </a:xfrm>
              <a:prstGeom prst="rect">
                <a:avLst/>
              </a:prstGeom>
              <a:blipFill>
                <a:blip r:embed="rId5"/>
                <a:stretch>
                  <a:fillRect t="-12500" r="-1220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ontent Placeholder 12">
                <a:extLst>
                  <a:ext uri="{FF2B5EF4-FFF2-40B4-BE49-F238E27FC236}">
                    <a16:creationId xmlns:a16="http://schemas.microsoft.com/office/drawing/2014/main" id="{C194A02B-03FD-4428-B77E-A4AE1505979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771433" y="3657897"/>
                <a:ext cx="837150" cy="341906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800" b="1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∝</m:t>
                      </m:r>
                      <m:r>
                        <a:rPr lang="fr-FR" sz="1800" b="1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𝑻</m:t>
                      </m:r>
                    </m:oMath>
                  </m:oMathPara>
                </a14:m>
                <a:endParaRPr lang="en-US" sz="1800" b="1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20" name="Content Placeholder 12">
                <a:extLst>
                  <a:ext uri="{FF2B5EF4-FFF2-40B4-BE49-F238E27FC236}">
                    <a16:creationId xmlns:a16="http://schemas.microsoft.com/office/drawing/2014/main" id="{C194A02B-03FD-4428-B77E-A4AE150597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71433" y="3657897"/>
                <a:ext cx="837150" cy="34190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8FC0905-FDD4-4F41-9403-D1BF8AE54A04}"/>
                  </a:ext>
                </a:extLst>
              </p:cNvPr>
              <p:cNvSpPr txBox="1"/>
              <p:nvPr/>
            </p:nvSpPr>
            <p:spPr>
              <a:xfrm>
                <a:off x="7864907" y="1989970"/>
                <a:ext cx="25028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fr-FR" b="0" i="0" smtClean="0">
                              <a:latin typeface="Cambria Math" panose="02040503050406030204" pitchFamily="18" charset="0"/>
                            </a:rPr>
                            <m:t>K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fr-FR" b="0" i="0" smtClean="0">
                              <a:latin typeface="Cambria Math" panose="02040503050406030204" pitchFamily="18" charset="0"/>
                            </a:rPr>
                            <m:t>beams</m:t>
                          </m:r>
                        </m:sub>
                      </m:sSub>
                      <m:d>
                        <m:d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fr-FR" b="0" i="0" smtClean="0">
                              <a:latin typeface="Cambria Math" panose="02040503050406030204" pitchFamily="18" charset="0"/>
                            </a:rPr>
                            <m:t>T</m:t>
                          </m:r>
                        </m:e>
                      </m:d>
                      <m:r>
                        <a:rPr lang="fr-FR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fr-FR" b="0" i="0" smtClean="0">
                          <a:latin typeface="Cambria Math" panose="02040503050406030204" pitchFamily="18" charset="0"/>
                        </a:rPr>
                        <m:t>for</m:t>
                      </m:r>
                      <m:r>
                        <a:rPr lang="fr-FR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fr-FR" b="0" i="0" smtClean="0">
                          <a:latin typeface="Cambria Math" panose="02040503050406030204" pitchFamily="18" charset="0"/>
                        </a:rPr>
                        <m:t>small</m:t>
                      </m:r>
                      <m:r>
                        <a:rPr lang="fr-FR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fr-FR" b="0" i="0" smtClean="0">
                          <a:latin typeface="Cambria Math" panose="02040503050406030204" pitchFamily="18" charset="0"/>
                        </a:rPr>
                        <m:t>ΔT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8FC0905-FDD4-4F41-9403-D1BF8AE54A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64907" y="1989970"/>
                <a:ext cx="2502801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0A6FE740-CC3C-4570-8BE7-CA9E5AC0D453}"/>
                  </a:ext>
                </a:extLst>
              </p:cNvPr>
              <p:cNvSpPr txBox="1"/>
              <p:nvPr/>
            </p:nvSpPr>
            <p:spPr>
              <a:xfrm>
                <a:off x="2681543" y="1891831"/>
                <a:ext cx="2901242" cy="3823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fr-FR" b="0" i="0" smtClean="0">
                          <a:latin typeface="Cambria Math" panose="02040503050406030204" pitchFamily="18" charset="0"/>
                        </a:rPr>
                        <m:t>Φ</m:t>
                      </m:r>
                      <m:r>
                        <a:rPr lang="fr-FR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fr-FR" b="0" i="0" smtClean="0">
                          <a:latin typeface="Cambria Math" panose="02040503050406030204" pitchFamily="18" charset="0"/>
                        </a:rPr>
                        <m:t>R</m:t>
                      </m:r>
                      <m:d>
                        <m:d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fr-FR" b="0" i="0" smtClean="0">
                              <a:latin typeface="Cambria Math" panose="02040503050406030204" pitchFamily="18" charset="0"/>
                            </a:rPr>
                            <m:t>T</m:t>
                          </m:r>
                        </m:e>
                      </m:d>
                      <m:r>
                        <a:rPr lang="fr-FR" b="0" i="0" smtClean="0">
                          <a:latin typeface="Cambria Math" panose="02040503050406030204" pitchFamily="18" charset="0"/>
                        </a:rPr>
                        <m:t> </m:t>
                      </m:r>
                      <m:sSubSup>
                        <m:sSubSup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fr-FR" b="0" i="0" smtClean="0">
                              <a:latin typeface="Cambria Math" panose="02040503050406030204" pitchFamily="18" charset="0"/>
                            </a:rPr>
                            <m:t>I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fr-FR" b="0" i="0" smtClean="0">
                              <a:latin typeface="Cambria Math" panose="02040503050406030204" pitchFamily="18" charset="0"/>
                            </a:rPr>
                            <m:t>DC</m:t>
                          </m:r>
                        </m:sub>
                        <m:sup>
                          <m:r>
                            <a:rPr lang="fr-FR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fr-FR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fr-FR" b="0" i="0" smtClean="0">
                          <a:latin typeface="Cambria Math" panose="02040503050406030204" pitchFamily="18" charset="0"/>
                        </a:rPr>
                        <m:t>f</m:t>
                      </m:r>
                      <m:r>
                        <a:rPr lang="fr-FR" b="0" i="0" smtClean="0">
                          <a:latin typeface="Cambria Math" panose="02040503050406030204" pitchFamily="18" charset="0"/>
                        </a:rPr>
                        <m:t>(</m:t>
                      </m:r>
                      <m:sSubSup>
                        <m:sSubSup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fr-FR" b="0" i="0" smtClean="0">
                              <a:latin typeface="Cambria Math" panose="02040503050406030204" pitchFamily="18" charset="0"/>
                            </a:rPr>
                            <m:t>T</m:t>
                          </m:r>
                        </m:e>
                        <m:sub>
                          <m:r>
                            <a:rPr lang="fr-FR" b="0" i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fr-FR" b="0" i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bSup>
                      <m:r>
                        <a:rPr lang="fr-FR" b="0" i="0" smtClean="0">
                          <a:latin typeface="Cambria Math" panose="02040503050406030204" pitchFamily="18" charset="0"/>
                        </a:rPr>
                        <m:t>−</m:t>
                      </m:r>
                      <m:sSubSup>
                        <m:sSubSup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fr-FR" b="0" i="0" smtClean="0">
                              <a:latin typeface="Cambria Math" panose="02040503050406030204" pitchFamily="18" charset="0"/>
                            </a:rPr>
                            <m:t>T</m:t>
                          </m:r>
                        </m:e>
                        <m:sub>
                          <m:r>
                            <a:rPr lang="fr-FR" b="0" i="0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fr-FR" b="0" i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bSup>
                      <m:r>
                        <a:rPr lang="fr-FR" b="0" i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0A6FE740-CC3C-4570-8BE7-CA9E5AC0D4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1543" y="1891831"/>
                <a:ext cx="2901242" cy="382349"/>
              </a:xfrm>
              <a:prstGeom prst="rect">
                <a:avLst/>
              </a:prstGeom>
              <a:blipFill>
                <a:blip r:embed="rId8"/>
                <a:stretch>
                  <a:fillRect b="-126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CBED768D-28C0-469D-BD14-01BF44DA033C}"/>
                  </a:ext>
                </a:extLst>
              </p:cNvPr>
              <p:cNvSpPr txBox="1"/>
              <p:nvPr/>
            </p:nvSpPr>
            <p:spPr>
              <a:xfrm>
                <a:off x="8012404" y="5584478"/>
                <a:ext cx="2207805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Temperature</a:t>
                </a:r>
                <a:r>
                  <a:rPr lang="en-US" sz="16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fr-FR" sz="1600" b="0" i="0" smtClean="0">
                            <a:latin typeface="Cambria Math" panose="02040503050406030204" pitchFamily="18" charset="0"/>
                          </a:rPr>
                          <m:t>T</m:t>
                        </m:r>
                      </m:e>
                      <m:sub>
                        <m:r>
                          <a:rPr lang="fr-FR" sz="1600" b="0" i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fr-FR" sz="1600" b="0" i="0" smtClean="0">
                        <a:latin typeface="Cambria Math" panose="02040503050406030204" pitchFamily="18" charset="0"/>
                      </a:rPr>
                      <m:t> (</m:t>
                    </m:r>
                    <m:r>
                      <m:rPr>
                        <m:sty m:val="p"/>
                      </m:rPr>
                      <a:rPr lang="fr-FR" sz="1600" b="0" i="0" smtClean="0">
                        <a:latin typeface="Cambria Math" panose="02040503050406030204" pitchFamily="18" charset="0"/>
                      </a:rPr>
                      <m:t>K</m:t>
                    </m:r>
                    <m:r>
                      <a:rPr lang="fr-FR" sz="1600" b="0" i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16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CBED768D-28C0-469D-BD14-01BF44DA03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2404" y="5584478"/>
                <a:ext cx="2207805" cy="338554"/>
              </a:xfrm>
              <a:prstGeom prst="rect">
                <a:avLst/>
              </a:prstGeom>
              <a:blipFill>
                <a:blip r:embed="rId9"/>
                <a:stretch>
                  <a:fillRect l="-826" b="-160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04FDC50-4A0F-48D6-8ED2-525353592025}"/>
                  </a:ext>
                </a:extLst>
              </p:cNvPr>
              <p:cNvSpPr txBox="1"/>
              <p:nvPr/>
            </p:nvSpPr>
            <p:spPr>
              <a:xfrm rot="16200000">
                <a:off x="5219849" y="3618405"/>
                <a:ext cx="2207805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fr-FR" sz="1600" b="0" i="0" smtClean="0">
                              <a:latin typeface="Cambria Math" panose="02040503050406030204" pitchFamily="18" charset="0"/>
                            </a:rPr>
                            <m:t>K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fr-FR" sz="1600" b="0" i="0" smtClean="0">
                              <a:latin typeface="Cambria Math" panose="02040503050406030204" pitchFamily="18" charset="0"/>
                            </a:rPr>
                            <m:t>beams</m:t>
                          </m:r>
                        </m:sub>
                      </m:sSub>
                      <m:r>
                        <a:rPr lang="fr-FR" sz="1600" b="0" i="0" smtClean="0">
                          <a:latin typeface="Cambria Math" panose="02040503050406030204" pitchFamily="18" charset="0"/>
                        </a:rPr>
                        <m:t> (</m:t>
                      </m:r>
                      <m:r>
                        <m:rPr>
                          <m:sty m:val="p"/>
                        </m:rPr>
                        <a:rPr lang="fr-FR" sz="1600" b="0" i="0" smtClean="0">
                          <a:latin typeface="Cambria Math" panose="02040503050406030204" pitchFamily="18" charset="0"/>
                        </a:rPr>
                        <m:t>W</m:t>
                      </m:r>
                      <m:r>
                        <a:rPr lang="fr-FR" sz="1600" b="0" i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fr-FR" sz="1600" b="0" i="0" smtClean="0">
                          <a:latin typeface="Cambria Math" panose="02040503050406030204" pitchFamily="18" charset="0"/>
                        </a:rPr>
                        <m:t>K</m:t>
                      </m:r>
                      <m:r>
                        <a:rPr lang="fr-FR" sz="1600" b="0" i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6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04FDC50-4A0F-48D6-8ED2-5253535920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5219849" y="3618405"/>
                <a:ext cx="2207805" cy="338554"/>
              </a:xfrm>
              <a:prstGeom prst="rect">
                <a:avLst/>
              </a:prstGeom>
              <a:blipFill>
                <a:blip r:embed="rId10"/>
                <a:stretch>
                  <a:fillRect r="-145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Content Placeholder 9">
            <a:extLst>
              <a:ext uri="{FF2B5EF4-FFF2-40B4-BE49-F238E27FC236}">
                <a16:creationId xmlns:a16="http://schemas.microsoft.com/office/drawing/2014/main" id="{79939087-02E7-474B-B8AE-2073590A5EB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41" y="2034933"/>
            <a:ext cx="5264289" cy="3948216"/>
          </a:xfrm>
          <a:prstGeom prst="rect">
            <a:avLst/>
          </a:prstGeom>
        </p:spPr>
      </p:pic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3D577FF9-4F05-4DCE-B670-B16398AB68D1}"/>
              </a:ext>
            </a:extLst>
          </p:cNvPr>
          <p:cNvCxnSpPr>
            <a:cxnSpLocks/>
          </p:cNvCxnSpPr>
          <p:nvPr/>
        </p:nvCxnSpPr>
        <p:spPr>
          <a:xfrm flipH="1" flipV="1">
            <a:off x="8295423" y="2101694"/>
            <a:ext cx="10720" cy="785224"/>
          </a:xfrm>
          <a:prstGeom prst="straightConnector1">
            <a:avLst/>
          </a:prstGeom>
          <a:ln w="31750">
            <a:gradFill>
              <a:gsLst>
                <a:gs pos="0">
                  <a:srgbClr val="FF0000"/>
                </a:gs>
                <a:gs pos="49000">
                  <a:srgbClr val="FF6600"/>
                </a:gs>
                <a:gs pos="79000">
                  <a:srgbClr val="0070C0"/>
                </a:gs>
                <a:gs pos="100000">
                  <a:srgbClr val="00B0F0"/>
                </a:gs>
              </a:gsLst>
              <a:lin ang="5400000" scaled="1"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31B6F106-9549-4979-83BD-3477EDD2A267}"/>
              </a:ext>
            </a:extLst>
          </p:cNvPr>
          <p:cNvCxnSpPr>
            <a:cxnSpLocks/>
          </p:cNvCxnSpPr>
          <p:nvPr/>
        </p:nvCxnSpPr>
        <p:spPr>
          <a:xfrm flipH="1" flipV="1">
            <a:off x="8805708" y="2101694"/>
            <a:ext cx="10720" cy="785224"/>
          </a:xfrm>
          <a:prstGeom prst="straightConnector1">
            <a:avLst/>
          </a:prstGeom>
          <a:ln w="31750">
            <a:gradFill>
              <a:gsLst>
                <a:gs pos="0">
                  <a:srgbClr val="FF0000"/>
                </a:gs>
                <a:gs pos="49000">
                  <a:srgbClr val="FF6600"/>
                </a:gs>
                <a:gs pos="79000">
                  <a:srgbClr val="0070C0"/>
                </a:gs>
                <a:gs pos="100000">
                  <a:srgbClr val="00B0F0"/>
                </a:gs>
              </a:gsLst>
              <a:lin ang="5400000" scaled="1"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037FAEF1-975D-4A7C-9638-C08056815150}"/>
              </a:ext>
            </a:extLst>
          </p:cNvPr>
          <p:cNvCxnSpPr>
            <a:cxnSpLocks/>
          </p:cNvCxnSpPr>
          <p:nvPr/>
        </p:nvCxnSpPr>
        <p:spPr>
          <a:xfrm flipH="1" flipV="1">
            <a:off x="9286794" y="2101694"/>
            <a:ext cx="10720" cy="785224"/>
          </a:xfrm>
          <a:prstGeom prst="straightConnector1">
            <a:avLst/>
          </a:prstGeom>
          <a:ln w="31750">
            <a:gradFill>
              <a:gsLst>
                <a:gs pos="0">
                  <a:srgbClr val="FF0000"/>
                </a:gs>
                <a:gs pos="49000">
                  <a:srgbClr val="FF6600"/>
                </a:gs>
                <a:gs pos="79000">
                  <a:srgbClr val="0070C0"/>
                </a:gs>
                <a:gs pos="100000">
                  <a:srgbClr val="00B0F0"/>
                </a:gs>
              </a:gsLst>
              <a:lin ang="5400000" scaled="1"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3E6C5540-1D5C-47FE-B3F2-570A62EBCF9A}"/>
              </a:ext>
            </a:extLst>
          </p:cNvPr>
          <p:cNvCxnSpPr>
            <a:cxnSpLocks/>
          </p:cNvCxnSpPr>
          <p:nvPr/>
        </p:nvCxnSpPr>
        <p:spPr>
          <a:xfrm flipH="1">
            <a:off x="8301057" y="4762030"/>
            <a:ext cx="10720" cy="785224"/>
          </a:xfrm>
          <a:prstGeom prst="straightConnector1">
            <a:avLst/>
          </a:prstGeom>
          <a:ln w="31750">
            <a:gradFill>
              <a:gsLst>
                <a:gs pos="0">
                  <a:srgbClr val="FF0000"/>
                </a:gs>
                <a:gs pos="49000">
                  <a:srgbClr val="FF6600"/>
                </a:gs>
                <a:gs pos="79000">
                  <a:srgbClr val="0070C0"/>
                </a:gs>
                <a:gs pos="100000">
                  <a:srgbClr val="00B0F0"/>
                </a:gs>
              </a:gsLst>
              <a:lin ang="5400000" scaled="1"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AE2A7722-081D-4EFE-BAEC-4E87F7F68FBF}"/>
              </a:ext>
            </a:extLst>
          </p:cNvPr>
          <p:cNvCxnSpPr>
            <a:cxnSpLocks/>
          </p:cNvCxnSpPr>
          <p:nvPr/>
        </p:nvCxnSpPr>
        <p:spPr>
          <a:xfrm flipH="1">
            <a:off x="8811342" y="4762030"/>
            <a:ext cx="10720" cy="785224"/>
          </a:xfrm>
          <a:prstGeom prst="straightConnector1">
            <a:avLst/>
          </a:prstGeom>
          <a:ln w="31750">
            <a:gradFill>
              <a:gsLst>
                <a:gs pos="0">
                  <a:srgbClr val="FF0000"/>
                </a:gs>
                <a:gs pos="49000">
                  <a:srgbClr val="FF6600"/>
                </a:gs>
                <a:gs pos="79000">
                  <a:srgbClr val="0070C0"/>
                </a:gs>
                <a:gs pos="100000">
                  <a:srgbClr val="00B0F0"/>
                </a:gs>
              </a:gsLst>
              <a:lin ang="5400000" scaled="1"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148DCFBF-807A-49F9-B91C-95AC55A5FA4B}"/>
              </a:ext>
            </a:extLst>
          </p:cNvPr>
          <p:cNvCxnSpPr>
            <a:cxnSpLocks/>
          </p:cNvCxnSpPr>
          <p:nvPr/>
        </p:nvCxnSpPr>
        <p:spPr>
          <a:xfrm flipH="1">
            <a:off x="9292428" y="4762030"/>
            <a:ext cx="10720" cy="785224"/>
          </a:xfrm>
          <a:prstGeom prst="straightConnector1">
            <a:avLst/>
          </a:prstGeom>
          <a:ln w="31750">
            <a:gradFill>
              <a:gsLst>
                <a:gs pos="0">
                  <a:srgbClr val="FF0000"/>
                </a:gs>
                <a:gs pos="49000">
                  <a:srgbClr val="FF6600"/>
                </a:gs>
                <a:gs pos="79000">
                  <a:srgbClr val="0070C0"/>
                </a:gs>
                <a:gs pos="100000">
                  <a:srgbClr val="00B0F0"/>
                </a:gs>
              </a:gsLst>
              <a:lin ang="5400000" scaled="1"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74154724-C985-4619-8761-8052B65DA09F}"/>
                  </a:ext>
                </a:extLst>
              </p:cNvPr>
              <p:cNvSpPr txBox="1"/>
              <p:nvPr/>
            </p:nvSpPr>
            <p:spPr>
              <a:xfrm>
                <a:off x="8599862" y="2901474"/>
                <a:ext cx="4331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800" b="1" i="0" smtClean="0">
                          <a:ln>
                            <a:noFill/>
                          </a:ln>
                          <a:gradFill flip="none" rotWithShape="1">
                            <a:gsLst>
                              <a:gs pos="0">
                                <a:srgbClr val="FF0000"/>
                              </a:gs>
                              <a:gs pos="59000">
                                <a:srgbClr val="FFC000"/>
                              </a:gs>
                              <a:gs pos="79000">
                                <a:srgbClr val="0070C0"/>
                              </a:gs>
                              <a:gs pos="100000">
                                <a:srgbClr val="00B0F0"/>
                              </a:gs>
                            </a:gsLst>
                            <a:lin ang="0" scaled="1"/>
                            <a:tileRect/>
                          </a:gradFill>
                          <a:latin typeface="Cambria Math" panose="02040503050406030204" pitchFamily="18" charset="0"/>
                          <a:ea typeface="ＭＳ Ｐゴシック" charset="0"/>
                          <a:cs typeface="Verdana"/>
                        </a:rPr>
                        <m:t>𝚽</m:t>
                      </m:r>
                    </m:oMath>
                  </m:oMathPara>
                </a14:m>
                <a:endParaRPr lang="en-US" b="1" dirty="0">
                  <a:ln>
                    <a:noFill/>
                  </a:ln>
                  <a:gradFill flip="none" rotWithShape="1">
                    <a:gsLst>
                      <a:gs pos="0">
                        <a:srgbClr val="FF0000"/>
                      </a:gs>
                      <a:gs pos="59000">
                        <a:srgbClr val="FFC000"/>
                      </a:gs>
                      <a:gs pos="79000">
                        <a:srgbClr val="0070C0"/>
                      </a:gs>
                      <a:gs pos="100000">
                        <a:srgbClr val="00B0F0"/>
                      </a:gs>
                    </a:gsLst>
                    <a:lin ang="0" scaled="1"/>
                    <a:tileRect/>
                  </a:gradFill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74154724-C985-4619-8761-8052B65DA0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99862" y="2901474"/>
                <a:ext cx="433131" cy="36933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74D642EF-B52F-4795-88AD-E44276866FF1}"/>
                  </a:ext>
                </a:extLst>
              </p:cNvPr>
              <p:cNvSpPr txBox="1"/>
              <p:nvPr/>
            </p:nvSpPr>
            <p:spPr>
              <a:xfrm>
                <a:off x="8599861" y="4434920"/>
                <a:ext cx="4331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800" b="1" i="0" smtClean="0">
                          <a:ln>
                            <a:noFill/>
                          </a:ln>
                          <a:gradFill flip="none" rotWithShape="1">
                            <a:gsLst>
                              <a:gs pos="0">
                                <a:srgbClr val="FF0000"/>
                              </a:gs>
                              <a:gs pos="59000">
                                <a:srgbClr val="FFC000"/>
                              </a:gs>
                              <a:gs pos="79000">
                                <a:srgbClr val="0070C0"/>
                              </a:gs>
                              <a:gs pos="100000">
                                <a:srgbClr val="00B0F0"/>
                              </a:gs>
                            </a:gsLst>
                            <a:lin ang="0" scaled="1"/>
                            <a:tileRect/>
                          </a:gradFill>
                          <a:latin typeface="Cambria Math" panose="02040503050406030204" pitchFamily="18" charset="0"/>
                          <a:ea typeface="ＭＳ Ｐゴシック" charset="0"/>
                          <a:cs typeface="Verdana"/>
                        </a:rPr>
                        <m:t>𝚽</m:t>
                      </m:r>
                    </m:oMath>
                  </m:oMathPara>
                </a14:m>
                <a:endParaRPr lang="en-US" b="1" dirty="0">
                  <a:ln>
                    <a:noFill/>
                  </a:ln>
                  <a:gradFill flip="none" rotWithShape="1">
                    <a:gsLst>
                      <a:gs pos="0">
                        <a:srgbClr val="FF0000"/>
                      </a:gs>
                      <a:gs pos="59000">
                        <a:srgbClr val="FFC000"/>
                      </a:gs>
                      <a:gs pos="79000">
                        <a:srgbClr val="0070C0"/>
                      </a:gs>
                      <a:gs pos="100000">
                        <a:srgbClr val="00B0F0"/>
                      </a:gs>
                    </a:gsLst>
                    <a:lin ang="0" scaled="1"/>
                    <a:tileRect/>
                  </a:gradFill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74D642EF-B52F-4795-88AD-E44276866F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99861" y="4434920"/>
                <a:ext cx="433131" cy="36933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Rectangle 31">
            <a:extLst>
              <a:ext uri="{FF2B5EF4-FFF2-40B4-BE49-F238E27FC236}">
                <a16:creationId xmlns:a16="http://schemas.microsoft.com/office/drawing/2014/main" id="{5E107EFA-8ED9-4222-8EB4-216D46BB189A}"/>
              </a:ext>
            </a:extLst>
          </p:cNvPr>
          <p:cNvSpPr/>
          <p:nvPr/>
        </p:nvSpPr>
        <p:spPr>
          <a:xfrm>
            <a:off x="7811433" y="3073739"/>
            <a:ext cx="658710" cy="1919568"/>
          </a:xfrm>
          <a:prstGeom prst="rect">
            <a:avLst/>
          </a:prstGeom>
          <a:solidFill>
            <a:srgbClr val="FF0000">
              <a:alpha val="42000"/>
            </a:srgb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Arrow: Right 32">
                <a:extLst>
                  <a:ext uri="{FF2B5EF4-FFF2-40B4-BE49-F238E27FC236}">
                    <a16:creationId xmlns:a16="http://schemas.microsoft.com/office/drawing/2014/main" id="{9BE9D2F5-BCE0-429F-80EB-835B55831A2D}"/>
                  </a:ext>
                </a:extLst>
              </p:cNvPr>
              <p:cNvSpPr/>
              <p:nvPr/>
            </p:nvSpPr>
            <p:spPr>
              <a:xfrm>
                <a:off x="6999191" y="3756664"/>
                <a:ext cx="812660" cy="430306"/>
              </a:xfrm>
              <a:prstGeom prst="rightArrow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𝐷𝐶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3" name="Arrow: Right 32">
                <a:extLst>
                  <a:ext uri="{FF2B5EF4-FFF2-40B4-BE49-F238E27FC236}">
                    <a16:creationId xmlns:a16="http://schemas.microsoft.com/office/drawing/2014/main" id="{9BE9D2F5-BCE0-429F-80EB-835B55831A2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99191" y="3756664"/>
                <a:ext cx="812660" cy="430306"/>
              </a:xfrm>
              <a:prstGeom prst="rightArrow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89923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9" grpId="0"/>
      <p:bldP spid="20" grpId="0"/>
      <p:bldP spid="23" grpId="0"/>
      <p:bldP spid="3" grpId="0" animBg="1"/>
      <p:bldP spid="14" grpId="0" animBg="1"/>
      <p:bldP spid="30" grpId="0"/>
      <p:bldP spid="31" grpId="0"/>
      <p:bldP spid="32" grpId="0" animBg="1"/>
      <p:bldP spid="3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1">
            <a:extLst>
              <a:ext uri="{FF2B5EF4-FFF2-40B4-BE49-F238E27FC236}">
                <a16:creationId xmlns:a16="http://schemas.microsoft.com/office/drawing/2014/main" id="{4469D306-507F-4DB6-BCB9-095B489B1E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7250149" y="1810962"/>
            <a:ext cx="3811944" cy="252982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2B776F2-DD7C-46AC-92DA-D2391FAAAA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Thermal bridge setup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859AF37C-4804-40C3-B9C4-ADBE3239892A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1097279" y="1845733"/>
                <a:ext cx="4822804" cy="3308149"/>
              </a:xfrm>
            </p:spPr>
            <p:txBody>
              <a:bodyPr>
                <a:normAutofit fontScale="70000" lnSpcReduction="20000"/>
              </a:bodyPr>
              <a:lstStyle/>
              <a:p>
                <a:r>
                  <a:rPr lang="en-US" sz="2300" dirty="0"/>
                  <a:t>Fixed temperature bath T</a:t>
                </a:r>
                <a:r>
                  <a:rPr lang="en-US" sz="2300" baseline="-25000" dirty="0"/>
                  <a:t>0</a:t>
                </a:r>
                <a:endParaRPr lang="en-US" sz="2300" dirty="0"/>
              </a:p>
              <a:p>
                <a:pPr lvl="1"/>
                <a:r>
                  <a:rPr lang="en-US" sz="2000" dirty="0"/>
                  <a:t>Fixed probe current I</a:t>
                </a:r>
                <a:r>
                  <a:rPr lang="en-US" sz="2000" baseline="-25000" dirty="0"/>
                  <a:t>AC</a:t>
                </a:r>
                <a:r>
                  <a:rPr lang="en-US" sz="2000" dirty="0"/>
                  <a:t> on both sides</a:t>
                </a:r>
              </a:p>
              <a:p>
                <a:pPr lvl="1"/>
                <a:r>
                  <a:rPr lang="en-US" sz="2000" dirty="0"/>
                  <a:t>Apply ramping heating current I</a:t>
                </a:r>
                <a:r>
                  <a:rPr lang="en-US" sz="2000" baseline="-25000" dirty="0"/>
                  <a:t>DC </a:t>
                </a:r>
                <a:r>
                  <a:rPr lang="en-US" sz="2000" dirty="0"/>
                  <a:t>= f(T</a:t>
                </a:r>
                <a:r>
                  <a:rPr lang="en-US" sz="2000" baseline="-25000" dirty="0"/>
                  <a:t>0</a:t>
                </a:r>
                <a:r>
                  <a:rPr lang="en-US" sz="2000" dirty="0"/>
                  <a:t>) on one side (a)</a:t>
                </a:r>
              </a:p>
              <a:p>
                <a:pPr lvl="1"/>
                <a:r>
                  <a:rPr lang="en-US" sz="2000" dirty="0"/>
                  <a:t>Measure the increased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fr-FR" sz="20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fr-FR" sz="2000" b="0" i="0" smtClean="0">
                            <a:latin typeface="Cambria Math" panose="02040503050406030204" pitchFamily="18" charset="0"/>
                          </a:rPr>
                          <m:t>T</m:t>
                        </m:r>
                      </m:e>
                      <m:sub>
                        <m:r>
                          <a:rPr lang="fr-FR" sz="2000" b="0" i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fr-FR" sz="2000" b="0" i="0" smtClean="0">
                            <a:latin typeface="Cambria Math" panose="02040503050406030204" pitchFamily="18" charset="0"/>
                          </a:rPr>
                          <m:t>a</m:t>
                        </m:r>
                      </m:sup>
                    </m:sSubSup>
                  </m:oMath>
                </a14:m>
                <a:r>
                  <a:rPr lang="en-US" sz="2000" dirty="0"/>
                  <a:t> and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fr-FR" sz="20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fr-FR" sz="2000" b="0" i="0" smtClean="0">
                            <a:latin typeface="Cambria Math" panose="02040503050406030204" pitchFamily="18" charset="0"/>
                          </a:rPr>
                          <m:t>T</m:t>
                        </m:r>
                      </m:e>
                      <m:sub>
                        <m:r>
                          <a:rPr lang="fr-FR" sz="2000" b="0" i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fr-FR" sz="2000" b="0" i="0" smtClean="0">
                            <a:latin typeface="Cambria Math" panose="02040503050406030204" pitchFamily="18" charset="0"/>
                          </a:rPr>
                          <m:t>b</m:t>
                        </m:r>
                      </m:sup>
                    </m:sSubSup>
                  </m:oMath>
                </a14:m>
                <a:r>
                  <a:rPr lang="en-US" sz="2000" dirty="0"/>
                  <a:t> for each I</a:t>
                </a:r>
                <a:r>
                  <a:rPr lang="en-US" sz="2000" baseline="-25000" dirty="0"/>
                  <a:t>DC</a:t>
                </a:r>
                <a:endParaRPr lang="en-US" sz="2000" dirty="0"/>
              </a:p>
              <a:p>
                <a:pPr lvl="1"/>
                <a:r>
                  <a:rPr lang="en-US" sz="2000" dirty="0"/>
                  <a:t>Repeat for different T</a:t>
                </a:r>
                <a:r>
                  <a:rPr lang="en-US" sz="2000" baseline="-25000" dirty="0"/>
                  <a:t>0</a:t>
                </a:r>
              </a:p>
              <a:p>
                <a:pPr lvl="1"/>
                <a:r>
                  <a:rPr lang="en-US" sz="2000" dirty="0"/>
                  <a:t>Repeat by heating on side (b)</a:t>
                </a:r>
              </a:p>
              <a:p>
                <a:r>
                  <a:rPr lang="en-US" sz="2300" dirty="0"/>
                  <a:t>Using the measured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3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fr-FR" sz="2300" b="0" i="0" smtClean="0">
                            <a:latin typeface="Cambria Math" panose="02040503050406030204" pitchFamily="18" charset="0"/>
                          </a:rPr>
                          <m:t>K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fr-FR" sz="2300" b="0" i="0" smtClean="0">
                            <a:latin typeface="Cambria Math" panose="02040503050406030204" pitchFamily="18" charset="0"/>
                          </a:rPr>
                          <m:t>beams</m:t>
                        </m:r>
                      </m:sub>
                    </m:sSub>
                    <m:d>
                      <m:dPr>
                        <m:ctrlPr>
                          <a:rPr lang="fr-FR" sz="23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fr-FR" sz="2300" b="0" i="0" smtClean="0">
                            <a:latin typeface="Cambria Math" panose="02040503050406030204" pitchFamily="18" charset="0"/>
                          </a:rPr>
                          <m:t>T</m:t>
                        </m:r>
                      </m:e>
                    </m:d>
                  </m:oMath>
                </a14:m>
                <a:r>
                  <a:rPr lang="en-US" sz="2300" dirty="0"/>
                  <a:t> from single membrane setup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fr-FR" sz="2000" b="0" i="0" smtClean="0">
                            <a:latin typeface="Cambria Math" panose="02040503050406030204" pitchFamily="18" charset="0"/>
                          </a:rPr>
                          <m:t>Φ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sk-SK" sz="2000" b="0" i="0" dirty="0" smtClean="0">
                            <a:latin typeface="Cambria Math" panose="02040503050406030204" pitchFamily="18" charset="0"/>
                          </a:rPr>
                          <m:t>sample</m:t>
                        </m:r>
                      </m:sub>
                    </m:sSub>
                    <m:r>
                      <a:rPr lang="fr-FR" sz="2000" b="0" i="0" dirty="0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fr-FR" sz="20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fr-FR" sz="2000" b="0" i="0" dirty="0" smtClean="0">
                            <a:latin typeface="Cambria Math" panose="02040503050406030204" pitchFamily="18" charset="0"/>
                          </a:rPr>
                          <m:t>K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fr-FR" sz="2000" b="0" i="0" dirty="0" smtClean="0">
                            <a:latin typeface="Cambria Math" panose="02040503050406030204" pitchFamily="18" charset="0"/>
                          </a:rPr>
                          <m:t>sample</m:t>
                        </m:r>
                      </m:sub>
                    </m:sSub>
                    <m:r>
                      <a:rPr lang="fr-FR" sz="2000" b="0" i="0" dirty="0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fr-FR" sz="20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fr-FR" sz="2000" b="0" i="0" dirty="0" smtClean="0">
                            <a:latin typeface="Cambria Math" panose="02040503050406030204" pitchFamily="18" charset="0"/>
                          </a:rPr>
                          <m:t>T</m:t>
                        </m:r>
                      </m:e>
                      <m:sub>
                        <m:r>
                          <a:rPr lang="fr-FR" sz="2000" b="0" i="0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fr-FR" sz="2000" b="0" i="0" dirty="0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fr-FR" sz="20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fr-FR" sz="2000" b="0" i="0" dirty="0" smtClean="0">
                            <a:latin typeface="Cambria Math" panose="02040503050406030204" pitchFamily="18" charset="0"/>
                          </a:rPr>
                          <m:t>T</m:t>
                        </m:r>
                      </m:e>
                      <m:sub>
                        <m:r>
                          <a:rPr lang="fr-FR" sz="2000" b="0" i="0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fr-FR" sz="2000" b="0" i="0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fr-FR" sz="2000" b="0" dirty="0">
                  <a:latin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fr-FR" sz="2000" b="0" i="0" smtClean="0">
                            <a:latin typeface="Cambria Math" panose="02040503050406030204" pitchFamily="18" charset="0"/>
                          </a:rPr>
                          <m:t>Φ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sk-SK" sz="2000" b="0" i="0" dirty="0" smtClean="0">
                            <a:latin typeface="Cambria Math" panose="02040503050406030204" pitchFamily="18" charset="0"/>
                          </a:rPr>
                          <m:t>sample</m:t>
                        </m:r>
                      </m:sub>
                    </m:sSub>
                    <m:r>
                      <a:rPr lang="fr-FR" sz="2000" b="0" i="0" dirty="0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fr-FR" sz="20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fr-FR" sz="2000" i="0" dirty="0" smtClean="0">
                            <a:latin typeface="Cambria Math" panose="02040503050406030204" pitchFamily="18" charset="0"/>
                          </a:rPr>
                          <m:t>Φ</m:t>
                        </m:r>
                      </m:e>
                      <m:sub>
                        <m:r>
                          <a:rPr lang="fr-FR" sz="20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fr-FR" sz="2000" b="0" i="0" dirty="0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fr-FR" sz="20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fr-FR" sz="2000" b="0" i="0" dirty="0" smtClean="0">
                            <a:latin typeface="Cambria Math" panose="02040503050406030204" pitchFamily="18" charset="0"/>
                          </a:rPr>
                          <m:t>K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fr-FR" sz="2000" b="0" i="0" dirty="0" smtClean="0">
                            <a:latin typeface="Cambria Math" panose="02040503050406030204" pitchFamily="18" charset="0"/>
                          </a:rPr>
                          <m:t>beams</m:t>
                        </m:r>
                      </m:sub>
                    </m:sSub>
                    <m:r>
                      <a:rPr lang="fr-FR" sz="2000" b="0" i="0" dirty="0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fr-FR" sz="20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fr-FR" sz="2000" b="0" i="0" dirty="0" smtClean="0">
                            <a:latin typeface="Cambria Math" panose="02040503050406030204" pitchFamily="18" charset="0"/>
                          </a:rPr>
                          <m:t>T</m:t>
                        </m:r>
                      </m:e>
                      <m:sub>
                        <m:r>
                          <a:rPr lang="fr-FR" sz="2000" b="0" i="0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fr-FR" sz="2000" b="0" i="0" dirty="0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fr-FR" sz="20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fr-FR" sz="2000" b="0" i="0" dirty="0" smtClean="0">
                            <a:latin typeface="Cambria Math" panose="02040503050406030204" pitchFamily="18" charset="0"/>
                          </a:rPr>
                          <m:t>T</m:t>
                        </m:r>
                      </m:e>
                      <m:sub>
                        <m:r>
                          <a:rPr lang="fr-FR" sz="2000" b="0" i="0" dirty="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fr-FR" sz="2000" b="0" i="0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fr-FR" sz="2000" b="0" dirty="0">
                  <a:latin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fr-FR" sz="2000" b="0" i="0" smtClean="0">
                            <a:latin typeface="Cambria Math" panose="02040503050406030204" pitchFamily="18" charset="0"/>
                          </a:rPr>
                          <m:t>K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fr-FR" sz="2000" b="0" i="0" smtClean="0">
                            <a:latin typeface="Cambria Math" panose="02040503050406030204" pitchFamily="18" charset="0"/>
                          </a:rPr>
                          <m:t>sample</m:t>
                        </m:r>
                      </m:sub>
                    </m:sSub>
                    <m:r>
                      <a:rPr lang="fr-FR" sz="2000" b="0" i="0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fr-FR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fr-FR" sz="2000" i="0">
                            <a:latin typeface="Cambria Math" panose="02040503050406030204" pitchFamily="18" charset="0"/>
                          </a:rPr>
                          <m:t>K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fr-FR" sz="2000" i="0">
                            <a:latin typeface="Cambria Math" panose="02040503050406030204" pitchFamily="18" charset="0"/>
                          </a:rPr>
                          <m:t>beams</m:t>
                        </m:r>
                      </m:sub>
                    </m:sSub>
                    <m:f>
                      <m:fPr>
                        <m:ctrlPr>
                          <a:rPr lang="fr-FR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fr-FR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fr-FR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fr-FR" sz="2000" b="0" i="0" smtClean="0"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</m:e>
                              <m:sub>
                                <m:r>
                                  <a:rPr lang="fr-FR" sz="2000" b="0" i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fr-FR" sz="2000" b="0" i="0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fr-FR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fr-FR" sz="2000" b="0" i="0" smtClean="0"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</m:e>
                              <m:sub>
                                <m:r>
                                  <a:rPr lang="fr-FR" sz="2000" b="0" i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e>
                        </m:d>
                      </m:num>
                      <m:den>
                        <m:sSub>
                          <m:sSubPr>
                            <m:ctrlPr>
                              <a:rPr lang="fr-FR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latin typeface="Cambria Math" panose="02040503050406030204" pitchFamily="18" charset="0"/>
                              </a:rPr>
                              <m:t>T</m:t>
                            </m:r>
                          </m:e>
                          <m:sub>
                            <m:r>
                              <a:rPr lang="fr-FR" sz="2000" b="0" i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fr-FR" sz="2000" b="0" i="0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fr-FR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latin typeface="Cambria Math" panose="02040503050406030204" pitchFamily="18" charset="0"/>
                              </a:rPr>
                              <m:t>T</m:t>
                            </m:r>
                          </m:e>
                          <m:sub>
                            <m:r>
                              <a:rPr lang="fr-FR" sz="2000" b="0" i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</m:oMath>
                </a14:m>
                <a:endParaRPr lang="fr-FR" sz="2000" b="0" dirty="0">
                  <a:latin typeface="Cambria Math" panose="02040503050406030204" pitchFamily="18" charset="0"/>
                </a:endParaRPr>
              </a:p>
              <a:p>
                <a:pPr lvl="1"/>
                <a:endParaRPr lang="fr-FR" b="0" i="1" dirty="0">
                  <a:latin typeface="Cambria Math" panose="02040503050406030204" pitchFamily="18" charset="0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859AF37C-4804-40C3-B9C4-ADBE3239892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1097279" y="1845733"/>
                <a:ext cx="4822804" cy="3308149"/>
              </a:xfrm>
              <a:blipFill>
                <a:blip r:embed="rId4"/>
                <a:stretch>
                  <a:fillRect l="-632" t="-23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6FE8D9-6372-4C84-9344-5D466188AB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D2A37-6E2C-40B4-A366-95C73CA5CFE2}" type="datetime1">
              <a:rPr lang="fr-FR" smtClean="0"/>
              <a:t>08/11/2023</a:t>
            </a:fld>
            <a:endParaRPr lang="sk-S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1026ED-E68C-4E63-A80D-438A5D6EE3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Boris Brisuda, Institut Néel CNRS, GDR NAME 2023 Rennes</a:t>
            </a:r>
            <a:endParaRPr lang="sk-SK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997507-C985-477C-AA28-58CF621CE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3E614-3023-453E-83DB-6736339301D1}" type="slidenum">
              <a:rPr lang="sk-SK" smtClean="0"/>
              <a:t>11</a:t>
            </a:fld>
            <a:endParaRPr lang="sk-SK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1A975D4-CA29-48F5-AC2D-8CE16D56F90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7" r="2438" b="15130"/>
          <a:stretch/>
        </p:blipFill>
        <p:spPr>
          <a:xfrm>
            <a:off x="9326641" y="4435107"/>
            <a:ext cx="2740342" cy="1870444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8AF39E4D-277A-448B-A059-12D917A3FACB}"/>
              </a:ext>
            </a:extLst>
          </p:cNvPr>
          <p:cNvGrpSpPr/>
          <p:nvPr/>
        </p:nvGrpSpPr>
        <p:grpSpPr>
          <a:xfrm>
            <a:off x="5650904" y="4435107"/>
            <a:ext cx="3682171" cy="1870444"/>
            <a:chOff x="6643468" y="3752381"/>
            <a:chExt cx="3682171" cy="1870444"/>
          </a:xfrm>
        </p:grpSpPr>
        <p:pic>
          <p:nvPicPr>
            <p:cNvPr id="10" name="Content Placeholder 4">
              <a:extLst>
                <a:ext uri="{FF2B5EF4-FFF2-40B4-BE49-F238E27FC236}">
                  <a16:creationId xmlns:a16="http://schemas.microsoft.com/office/drawing/2014/main" id="{F6930E93-634F-4351-A7F5-679F6C96D30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746" t="15860" b="21790"/>
            <a:stretch/>
          </p:blipFill>
          <p:spPr>
            <a:xfrm>
              <a:off x="6643468" y="3752381"/>
              <a:ext cx="3610048" cy="1870444"/>
            </a:xfrm>
            <a:prstGeom prst="rect">
              <a:avLst/>
            </a:prstGeom>
          </p:spPr>
        </p:pic>
        <p:sp>
          <p:nvSpPr>
            <p:cNvPr id="12" name="Content Placeholder 12">
              <a:extLst>
                <a:ext uri="{FF2B5EF4-FFF2-40B4-BE49-F238E27FC236}">
                  <a16:creationId xmlns:a16="http://schemas.microsoft.com/office/drawing/2014/main" id="{920D1DC9-02F7-4C3E-B110-44DDBD9B774B}"/>
                </a:ext>
              </a:extLst>
            </p:cNvPr>
            <p:cNvSpPr txBox="1">
              <a:spLocks/>
            </p:cNvSpPr>
            <p:nvPr/>
          </p:nvSpPr>
          <p:spPr>
            <a:xfrm>
              <a:off x="6774003" y="4449134"/>
              <a:ext cx="782955" cy="437717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800" b="1" dirty="0">
                  <a:solidFill>
                    <a:schemeClr val="bg1"/>
                  </a:solidFill>
                </a:rPr>
                <a:t>a side</a:t>
              </a:r>
            </a:p>
          </p:txBody>
        </p:sp>
        <p:sp>
          <p:nvSpPr>
            <p:cNvPr id="13" name="Content Placeholder 12">
              <a:extLst>
                <a:ext uri="{FF2B5EF4-FFF2-40B4-BE49-F238E27FC236}">
                  <a16:creationId xmlns:a16="http://schemas.microsoft.com/office/drawing/2014/main" id="{C19ACE75-5210-48AC-8B62-EAF4A073EC22}"/>
                </a:ext>
              </a:extLst>
            </p:cNvPr>
            <p:cNvSpPr txBox="1">
              <a:spLocks/>
            </p:cNvSpPr>
            <p:nvPr/>
          </p:nvSpPr>
          <p:spPr>
            <a:xfrm>
              <a:off x="9542684" y="4458904"/>
              <a:ext cx="782955" cy="437717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800" b="1" dirty="0">
                  <a:solidFill>
                    <a:schemeClr val="bg1"/>
                  </a:solidFill>
                </a:rPr>
                <a:t>b side</a:t>
              </a:r>
            </a:p>
          </p:txBody>
        </p:sp>
      </p:grpSp>
      <p:sp>
        <p:nvSpPr>
          <p:cNvPr id="16" name="Text Box 39">
            <a:extLst>
              <a:ext uri="{FF2B5EF4-FFF2-40B4-BE49-F238E27FC236}">
                <a16:creationId xmlns:a16="http://schemas.microsoft.com/office/drawing/2014/main" id="{E35BAD79-68B3-4BDA-9960-8CED87E554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37320" y="2381553"/>
            <a:ext cx="6032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1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--&gt; b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" name="Text Box 40">
            <a:extLst>
              <a:ext uri="{FF2B5EF4-FFF2-40B4-BE49-F238E27FC236}">
                <a16:creationId xmlns:a16="http://schemas.microsoft.com/office/drawing/2014/main" id="{A92A0921-3AB9-4C78-8331-52DCB39114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56358" y="3284840"/>
            <a:ext cx="6032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1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&lt;-- b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" name="Text Box 43">
            <a:extLst>
              <a:ext uri="{FF2B5EF4-FFF2-40B4-BE49-F238E27FC236}">
                <a16:creationId xmlns:a16="http://schemas.microsoft.com/office/drawing/2014/main" id="{4B1BE03F-A515-4559-B326-59F22DD1DA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17491" y="3023742"/>
            <a:ext cx="2619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1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" name="Text Box 44">
            <a:extLst>
              <a:ext uri="{FF2B5EF4-FFF2-40B4-BE49-F238E27FC236}">
                <a16:creationId xmlns:a16="http://schemas.microsoft.com/office/drawing/2014/main" id="{7BAC87E5-A999-4105-8DE4-2F463D25D3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47275" y="3012354"/>
            <a:ext cx="2619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1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A1342B2F-BE90-49D1-ADA3-142193F8EAF7}"/>
              </a:ext>
            </a:extLst>
          </p:cNvPr>
          <p:cNvSpPr/>
          <p:nvPr/>
        </p:nvSpPr>
        <p:spPr>
          <a:xfrm>
            <a:off x="6651900" y="4051707"/>
            <a:ext cx="1992191" cy="6858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 --&gt; b</a:t>
            </a:r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19B3BD9F-B5E8-4D01-81E5-C83A96D7518B}"/>
              </a:ext>
            </a:extLst>
          </p:cNvPr>
          <p:cNvSpPr/>
          <p:nvPr/>
        </p:nvSpPr>
        <p:spPr>
          <a:xfrm flipH="1">
            <a:off x="6701188" y="6073755"/>
            <a:ext cx="1663525" cy="279185"/>
          </a:xfrm>
          <a:prstGeom prst="right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 &lt;-- b  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821F0F44-4D9D-45CF-97E7-DC5DAEC5B19F}"/>
              </a:ext>
            </a:extLst>
          </p:cNvPr>
          <p:cNvGrpSpPr/>
          <p:nvPr/>
        </p:nvGrpSpPr>
        <p:grpSpPr>
          <a:xfrm>
            <a:off x="3665178" y="4443673"/>
            <a:ext cx="2389340" cy="1834481"/>
            <a:chOff x="3665178" y="4443673"/>
            <a:chExt cx="2389340" cy="1834481"/>
          </a:xfrm>
        </p:grpSpPr>
        <p:pic>
          <p:nvPicPr>
            <p:cNvPr id="22" name="Content Placeholder 4">
              <a:extLst>
                <a:ext uri="{FF2B5EF4-FFF2-40B4-BE49-F238E27FC236}">
                  <a16:creationId xmlns:a16="http://schemas.microsoft.com/office/drawing/2014/main" id="{65A91E5E-68CA-41DD-82F3-ADF9FA94607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395" t="43913" r="52150" b="39588"/>
            <a:stretch/>
          </p:blipFill>
          <p:spPr>
            <a:xfrm>
              <a:off x="3686186" y="4443673"/>
              <a:ext cx="1846320" cy="1834481"/>
            </a:xfrm>
            <a:prstGeom prst="rect">
              <a:avLst/>
            </a:prstGeom>
          </p:spPr>
        </p:pic>
        <p:sp>
          <p:nvSpPr>
            <p:cNvPr id="23" name="Content Placeholder 12">
              <a:extLst>
                <a:ext uri="{FF2B5EF4-FFF2-40B4-BE49-F238E27FC236}">
                  <a16:creationId xmlns:a16="http://schemas.microsoft.com/office/drawing/2014/main" id="{4A621405-3594-45F4-9482-54804E73AB2F}"/>
                </a:ext>
              </a:extLst>
            </p:cNvPr>
            <p:cNvSpPr txBox="1">
              <a:spLocks/>
            </p:cNvSpPr>
            <p:nvPr/>
          </p:nvSpPr>
          <p:spPr>
            <a:xfrm>
              <a:off x="3665178" y="5131860"/>
              <a:ext cx="782955" cy="437717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800" b="1" dirty="0">
                  <a:solidFill>
                    <a:schemeClr val="bg1"/>
                  </a:solidFill>
                </a:rPr>
                <a:t>a</a:t>
              </a:r>
            </a:p>
          </p:txBody>
        </p:sp>
        <p:sp>
          <p:nvSpPr>
            <p:cNvPr id="24" name="Content Placeholder 12">
              <a:extLst>
                <a:ext uri="{FF2B5EF4-FFF2-40B4-BE49-F238E27FC236}">
                  <a16:creationId xmlns:a16="http://schemas.microsoft.com/office/drawing/2014/main" id="{30AF82D0-2AAE-44D2-B9E6-F66E6CD03971}"/>
                </a:ext>
              </a:extLst>
            </p:cNvPr>
            <p:cNvSpPr txBox="1">
              <a:spLocks/>
            </p:cNvSpPr>
            <p:nvPr/>
          </p:nvSpPr>
          <p:spPr>
            <a:xfrm>
              <a:off x="5271563" y="5121241"/>
              <a:ext cx="782955" cy="437717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800" b="1" dirty="0">
                  <a:solidFill>
                    <a:schemeClr val="bg1"/>
                  </a:solidFill>
                </a:rPr>
                <a:t>b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6427AFA-C95F-46A0-ACDB-E7AF648300B9}"/>
                </a:ext>
              </a:extLst>
            </p:cNvPr>
            <p:cNvSpPr txBox="1"/>
            <p:nvPr/>
          </p:nvSpPr>
          <p:spPr>
            <a:xfrm>
              <a:off x="4579563" y="5153883"/>
              <a:ext cx="65915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FF0000"/>
                  </a:solidFill>
                </a:rPr>
                <a:t>300 nm</a:t>
              </a:r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0D119899-C20C-4733-91E5-163D8947EB8F}"/>
                </a:ext>
              </a:extLst>
            </p:cNvPr>
            <p:cNvCxnSpPr/>
            <p:nvPr/>
          </p:nvCxnSpPr>
          <p:spPr>
            <a:xfrm>
              <a:off x="4609346" y="5112852"/>
              <a:ext cx="0" cy="360000"/>
            </a:xfrm>
            <a:prstGeom prst="straightConnector1">
              <a:avLst/>
            </a:prstGeom>
            <a:ln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98814BCC-1CED-444B-B696-80145E8965F8}"/>
                </a:ext>
              </a:extLst>
            </p:cNvPr>
            <p:cNvCxnSpPr>
              <a:cxnSpLocks/>
            </p:cNvCxnSpPr>
            <p:nvPr/>
          </p:nvCxnSpPr>
          <p:spPr>
            <a:xfrm>
              <a:off x="4579563" y="5838738"/>
              <a:ext cx="0" cy="235017"/>
            </a:xfrm>
            <a:prstGeom prst="straightConnector1">
              <a:avLst/>
            </a:prstGeom>
            <a:ln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BAB07D08-AD22-459F-BC76-53D2DD39E047}"/>
                </a:ext>
              </a:extLst>
            </p:cNvPr>
            <p:cNvSpPr txBox="1"/>
            <p:nvPr/>
          </p:nvSpPr>
          <p:spPr>
            <a:xfrm>
              <a:off x="4576618" y="5819681"/>
              <a:ext cx="65915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FF0000"/>
                  </a:solidFill>
                </a:rPr>
                <a:t>200 nm</a:t>
              </a:r>
            </a:p>
          </p:txBody>
        </p: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ED467F65-E67C-472A-A8F8-CBC10803326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668102" y="4623892"/>
              <a:ext cx="356904" cy="0"/>
            </a:xfrm>
            <a:prstGeom prst="straightConnector1">
              <a:avLst/>
            </a:prstGeom>
            <a:ln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E2338167-5115-4E91-82E2-EC782A871A07}"/>
                </a:ext>
              </a:extLst>
            </p:cNvPr>
            <p:cNvSpPr txBox="1"/>
            <p:nvPr/>
          </p:nvSpPr>
          <p:spPr>
            <a:xfrm>
              <a:off x="4576617" y="4626584"/>
              <a:ext cx="65915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FF0000"/>
                  </a:solidFill>
                </a:rPr>
                <a:t>260 nm</a:t>
              </a:r>
            </a:p>
          </p:txBody>
        </p:sp>
      </p:grp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8CD2025D-86C8-4565-B121-0582842E68FF}"/>
              </a:ext>
            </a:extLst>
          </p:cNvPr>
          <p:cNvCxnSpPr>
            <a:cxnSpLocks/>
          </p:cNvCxnSpPr>
          <p:nvPr/>
        </p:nvCxnSpPr>
        <p:spPr>
          <a:xfrm>
            <a:off x="5800919" y="6213347"/>
            <a:ext cx="23760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Content Placeholder 12">
            <a:extLst>
              <a:ext uri="{FF2B5EF4-FFF2-40B4-BE49-F238E27FC236}">
                <a16:creationId xmlns:a16="http://schemas.microsoft.com/office/drawing/2014/main" id="{421C4AE5-A155-4187-A32C-4B16EF2E24C1}"/>
              </a:ext>
            </a:extLst>
          </p:cNvPr>
          <p:cNvSpPr txBox="1">
            <a:spLocks/>
          </p:cNvSpPr>
          <p:nvPr/>
        </p:nvSpPr>
        <p:spPr>
          <a:xfrm>
            <a:off x="5650904" y="5944951"/>
            <a:ext cx="782955" cy="4377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b="1" dirty="0">
                <a:solidFill>
                  <a:schemeClr val="bg1"/>
                </a:solidFill>
              </a:rPr>
              <a:t>1 µm</a:t>
            </a:r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D07FFF7A-FE47-41DC-AC2D-F1BF2673BB1C}"/>
              </a:ext>
            </a:extLst>
          </p:cNvPr>
          <p:cNvCxnSpPr>
            <a:cxnSpLocks/>
          </p:cNvCxnSpPr>
          <p:nvPr/>
        </p:nvCxnSpPr>
        <p:spPr>
          <a:xfrm>
            <a:off x="10824494" y="6258922"/>
            <a:ext cx="23760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Content Placeholder 12">
            <a:extLst>
              <a:ext uri="{FF2B5EF4-FFF2-40B4-BE49-F238E27FC236}">
                <a16:creationId xmlns:a16="http://schemas.microsoft.com/office/drawing/2014/main" id="{AE76C159-24E2-4161-B754-772366C7CFFF}"/>
              </a:ext>
            </a:extLst>
          </p:cNvPr>
          <p:cNvSpPr txBox="1">
            <a:spLocks/>
          </p:cNvSpPr>
          <p:nvPr/>
        </p:nvSpPr>
        <p:spPr>
          <a:xfrm>
            <a:off x="10670616" y="5994488"/>
            <a:ext cx="782955" cy="4377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b="1" dirty="0">
                <a:solidFill>
                  <a:schemeClr val="bg1"/>
                </a:solidFill>
              </a:rPr>
              <a:t>5 µm</a:t>
            </a:r>
          </a:p>
        </p:txBody>
      </p:sp>
    </p:spTree>
    <p:extLst>
      <p:ext uri="{BB962C8B-B14F-4D97-AF65-F5344CB8AC3E}">
        <p14:creationId xmlns:p14="http://schemas.microsoft.com/office/powerpoint/2010/main" val="718860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3" grpId="0" animBg="1"/>
      <p:bldP spid="2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Content Placeholder 26">
            <a:extLst>
              <a:ext uri="{FF2B5EF4-FFF2-40B4-BE49-F238E27FC236}">
                <a16:creationId xmlns:a16="http://schemas.microsoft.com/office/drawing/2014/main" id="{3059D3D6-FCC7-E64F-E85F-DEF1530DF6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9921" y="2023585"/>
            <a:ext cx="5587998" cy="4276139"/>
          </a:xfrm>
          <a:prstGeom prst="rect">
            <a:avLst/>
          </a:prstGeom>
        </p:spPr>
      </p:pic>
      <p:pic>
        <p:nvPicPr>
          <p:cNvPr id="21" name="Content Placeholder 26">
            <a:extLst>
              <a:ext uri="{FF2B5EF4-FFF2-40B4-BE49-F238E27FC236}">
                <a16:creationId xmlns:a16="http://schemas.microsoft.com/office/drawing/2014/main" id="{057FA3B6-AF32-4F51-868F-AB16B77D2D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9921" y="2023585"/>
            <a:ext cx="5587998" cy="427613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FCB8B1F-2052-45F4-8AD4-84D6A70628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Thermal bridge results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11BCA3-654A-4626-8ED2-DAD9155CCA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5C784-578D-4DB3-82C5-3B00DE871397}" type="datetime1">
              <a:rPr lang="fr-FR" smtClean="0"/>
              <a:t>08/11/2023</a:t>
            </a:fld>
            <a:endParaRPr lang="sk-S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CE79F7-BDA3-441A-88B0-3CEB96518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Boris Brisuda, Institut Néel CNRS, GDR NAME 2023 Rennes</a:t>
            </a:r>
            <a:endParaRPr lang="sk-SK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FBCBF9-039B-4AAD-B32A-F674CD0602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3E614-3023-453E-83DB-6736339301D1}" type="slidenum">
              <a:rPr lang="sk-SK" smtClean="0"/>
              <a:t>12</a:t>
            </a:fld>
            <a:endParaRPr lang="sk-SK"/>
          </a:p>
        </p:txBody>
      </p:sp>
      <p:sp>
        <p:nvSpPr>
          <p:cNvPr id="17" name="Rectangle 11">
            <a:extLst>
              <a:ext uri="{FF2B5EF4-FFF2-40B4-BE49-F238E27FC236}">
                <a16:creationId xmlns:a16="http://schemas.microsoft.com/office/drawing/2014/main" id="{B77D500B-46E9-426E-8622-A5C5E360C3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6925" y="18097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8" name="Rectangle 18">
            <a:extLst>
              <a:ext uri="{FF2B5EF4-FFF2-40B4-BE49-F238E27FC236}">
                <a16:creationId xmlns:a16="http://schemas.microsoft.com/office/drawing/2014/main" id="{244B7863-A00F-4A33-B32D-FE6FFBBF45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6925" y="63817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" name="Rectangle 19">
            <a:extLst>
              <a:ext uri="{FF2B5EF4-FFF2-40B4-BE49-F238E27FC236}">
                <a16:creationId xmlns:a16="http://schemas.microsoft.com/office/drawing/2014/main" id="{B70DE112-0C06-4CA0-8256-F9C32A4CA7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6925" y="31623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fr-FR" sz="11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fr-FR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en-US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B6DF2E16-E7B6-3E14-61AE-8A671740D44D}"/>
              </a:ext>
            </a:extLst>
          </p:cNvPr>
          <p:cNvSpPr txBox="1">
            <a:spLocks/>
          </p:cNvSpPr>
          <p:nvPr/>
        </p:nvSpPr>
        <p:spPr>
          <a:xfrm>
            <a:off x="1971759" y="2830441"/>
            <a:ext cx="2083735" cy="6878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700" b="1" dirty="0">
                <a:solidFill>
                  <a:srgbClr val="FF0000"/>
                </a:solidFill>
              </a:rPr>
              <a:t>a </a:t>
            </a:r>
            <a:r>
              <a:rPr lang="en-US" sz="1700" b="1" dirty="0">
                <a:solidFill>
                  <a:srgbClr val="FF0000"/>
                </a:solidFill>
                <a:sym typeface="Wingdings" panose="05000000000000000000" pitchFamily="2" charset="2"/>
              </a:rPr>
              <a:t> b</a:t>
            </a:r>
          </a:p>
          <a:p>
            <a:pPr marL="0" indent="0">
              <a:buNone/>
            </a:pPr>
            <a:r>
              <a:rPr lang="en-US" sz="1700" b="1" dirty="0">
                <a:solidFill>
                  <a:srgbClr val="FF0000"/>
                </a:solidFill>
                <a:sym typeface="Wingdings" panose="05000000000000000000" pitchFamily="2" charset="2"/>
              </a:rPr>
              <a:t>For T</a:t>
            </a:r>
            <a:r>
              <a:rPr lang="en-US" sz="1700" b="1" baseline="-25000" dirty="0">
                <a:solidFill>
                  <a:srgbClr val="FF0000"/>
                </a:solidFill>
                <a:sym typeface="Wingdings" panose="05000000000000000000" pitchFamily="2" charset="2"/>
              </a:rPr>
              <a:t>0</a:t>
            </a:r>
            <a:r>
              <a:rPr lang="en-US" sz="1700" b="1" dirty="0">
                <a:solidFill>
                  <a:srgbClr val="FF0000"/>
                </a:solidFill>
                <a:sym typeface="Wingdings" panose="05000000000000000000" pitchFamily="2" charset="2"/>
              </a:rPr>
              <a:t> = 300 </a:t>
            </a:r>
            <a:r>
              <a:rPr lang="en-US" sz="1700" b="1" dirty="0" err="1">
                <a:solidFill>
                  <a:srgbClr val="FF0000"/>
                </a:solidFill>
                <a:sym typeface="Wingdings" panose="05000000000000000000" pitchFamily="2" charset="2"/>
              </a:rPr>
              <a:t>mK</a:t>
            </a:r>
            <a:r>
              <a:rPr lang="en-US" sz="1700" b="1" dirty="0">
                <a:solidFill>
                  <a:srgbClr val="FF0000"/>
                </a:solidFill>
                <a:sym typeface="Wingdings" panose="05000000000000000000" pitchFamily="2" charset="2"/>
              </a:rPr>
              <a:t> - 1 K</a:t>
            </a:r>
            <a:endParaRPr lang="en-US" sz="17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1700" b="1" dirty="0">
              <a:solidFill>
                <a:srgbClr val="FF0000"/>
              </a:solidFill>
            </a:endParaRPr>
          </a:p>
        </p:txBody>
      </p:sp>
      <p:sp>
        <p:nvSpPr>
          <p:cNvPr id="14" name="Content Placeholder 12">
            <a:extLst>
              <a:ext uri="{FF2B5EF4-FFF2-40B4-BE49-F238E27FC236}">
                <a16:creationId xmlns:a16="http://schemas.microsoft.com/office/drawing/2014/main" id="{8DDFD7E1-83BB-818B-6CF4-EF6ADA4FCFE0}"/>
              </a:ext>
            </a:extLst>
          </p:cNvPr>
          <p:cNvSpPr txBox="1">
            <a:spLocks/>
          </p:cNvSpPr>
          <p:nvPr/>
        </p:nvSpPr>
        <p:spPr>
          <a:xfrm>
            <a:off x="4248091" y="4686750"/>
            <a:ext cx="2179127" cy="655668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>
                <a:solidFill>
                  <a:srgbClr val="0000FF"/>
                </a:solidFill>
              </a:rPr>
              <a:t>b </a:t>
            </a:r>
            <a:r>
              <a:rPr lang="en-US" sz="2000" b="1" dirty="0">
                <a:solidFill>
                  <a:srgbClr val="0000FF"/>
                </a:solidFill>
                <a:sym typeface="Wingdings" panose="05000000000000000000" pitchFamily="2" charset="2"/>
              </a:rPr>
              <a:t> a</a:t>
            </a:r>
          </a:p>
          <a:p>
            <a:pPr marL="0" indent="0">
              <a:buNone/>
            </a:pPr>
            <a:r>
              <a:rPr lang="en-US" sz="2000" b="1" dirty="0">
                <a:solidFill>
                  <a:srgbClr val="0000FF"/>
                </a:solidFill>
                <a:sym typeface="Wingdings" panose="05000000000000000000" pitchFamily="2" charset="2"/>
              </a:rPr>
              <a:t>For T</a:t>
            </a:r>
            <a:r>
              <a:rPr lang="en-US" sz="2000" b="1" baseline="-25000" dirty="0">
                <a:solidFill>
                  <a:srgbClr val="0000FF"/>
                </a:solidFill>
                <a:sym typeface="Wingdings" panose="05000000000000000000" pitchFamily="2" charset="2"/>
              </a:rPr>
              <a:t>0</a:t>
            </a:r>
            <a:r>
              <a:rPr lang="en-US" sz="2000" b="1" dirty="0">
                <a:solidFill>
                  <a:srgbClr val="0000FF"/>
                </a:solidFill>
                <a:sym typeface="Wingdings" panose="05000000000000000000" pitchFamily="2" charset="2"/>
              </a:rPr>
              <a:t> = 300 </a:t>
            </a:r>
            <a:r>
              <a:rPr lang="en-US" sz="2000" b="1" dirty="0" err="1">
                <a:solidFill>
                  <a:srgbClr val="0000FF"/>
                </a:solidFill>
                <a:sym typeface="Wingdings" panose="05000000000000000000" pitchFamily="2" charset="2"/>
              </a:rPr>
              <a:t>mK</a:t>
            </a:r>
            <a:r>
              <a:rPr lang="en-US" sz="2000" b="1" dirty="0">
                <a:solidFill>
                  <a:srgbClr val="0000FF"/>
                </a:solidFill>
                <a:sym typeface="Wingdings" panose="05000000000000000000" pitchFamily="2" charset="2"/>
              </a:rPr>
              <a:t> - 1 K</a:t>
            </a:r>
            <a:endParaRPr lang="en-US" sz="2000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sz="1800" b="1" dirty="0">
              <a:solidFill>
                <a:srgbClr val="0000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7DFEC52-8CC0-2B4D-8441-C21F6D6B84A2}"/>
                  </a:ext>
                </a:extLst>
              </p:cNvPr>
              <p:cNvSpPr txBox="1"/>
              <p:nvPr/>
            </p:nvSpPr>
            <p:spPr>
              <a:xfrm>
                <a:off x="1209759" y="1852355"/>
                <a:ext cx="5112810" cy="6710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fr-FR" b="0" i="0" dirty="0" smtClean="0">
                              <a:latin typeface="Cambria Math" panose="02040503050406030204" pitchFamily="18" charset="0"/>
                            </a:rPr>
                            <m:t>Φ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fr-FR" b="0" i="0" dirty="0" smtClean="0">
                              <a:latin typeface="Cambria Math" panose="02040503050406030204" pitchFamily="18" charset="0"/>
                            </a:rPr>
                            <m:t>strip</m:t>
                          </m:r>
                        </m:sub>
                      </m:sSub>
                      <m:r>
                        <a:rPr lang="fr-FR" b="0" i="0" dirty="0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fr-FR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fr-FR" b="0" i="0" dirty="0" smtClean="0">
                              <a:latin typeface="Cambria Math" panose="02040503050406030204" pitchFamily="18" charset="0"/>
                            </a:rPr>
                            <m:t>K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fr-FR" b="0" i="0" dirty="0" smtClean="0">
                              <a:latin typeface="Cambria Math" panose="02040503050406030204" pitchFamily="18" charset="0"/>
                            </a:rPr>
                            <m:t>sample</m:t>
                          </m:r>
                        </m:sub>
                      </m:sSub>
                      <m:r>
                        <a:rPr lang="fr-FR" b="0" i="0" dirty="0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fr-FR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fr-FR" b="0" i="0" dirty="0" smtClean="0">
                              <a:latin typeface="Cambria Math" panose="02040503050406030204" pitchFamily="18" charset="0"/>
                            </a:rPr>
                            <m:t>T</m:t>
                          </m:r>
                        </m:e>
                        <m:sub>
                          <m:r>
                            <a:rPr lang="fr-FR" b="0" i="0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fr-FR" b="0" i="0" dirty="0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fr-FR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fr-FR" b="0" i="0" dirty="0" smtClean="0">
                              <a:latin typeface="Cambria Math" panose="02040503050406030204" pitchFamily="18" charset="0"/>
                            </a:rPr>
                            <m:t>T</m:t>
                          </m:r>
                        </m:e>
                        <m:sub>
                          <m:r>
                            <a:rPr lang="fr-FR" b="0" i="0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fr-FR" b="0" i="0" dirty="0" smtClean="0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fr-FR" dirty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fr-FR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fr-FR" dirty="0">
                              <a:latin typeface="Cambria Math" panose="02040503050406030204" pitchFamily="18" charset="0"/>
                            </a:rPr>
                            <m:t>K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fr-FR" dirty="0">
                              <a:latin typeface="Cambria Math" panose="02040503050406030204" pitchFamily="18" charset="0"/>
                            </a:rPr>
                            <m:t>beams</m:t>
                          </m:r>
                        </m:sub>
                      </m:sSub>
                      <m:r>
                        <a:rPr lang="fr-FR" dirty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fr-FR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fr-FR" dirty="0">
                              <a:latin typeface="Cambria Math" panose="02040503050406030204" pitchFamily="18" charset="0"/>
                            </a:rPr>
                            <m:t>T</m:t>
                          </m:r>
                        </m:e>
                        <m:sub>
                          <m:r>
                            <a:rPr lang="fr-FR" dirty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fr-FR" dirty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fr-FR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fr-FR" dirty="0">
                              <a:latin typeface="Cambria Math" panose="02040503050406030204" pitchFamily="18" charset="0"/>
                            </a:rPr>
                            <m:t>T</m:t>
                          </m:r>
                        </m:e>
                        <m:sub>
                          <m:r>
                            <a:rPr lang="fr-FR" dirty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fr-FR" dirty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fr-FR" dirty="0">
                  <a:latin typeface="Cambria Math" panose="02040503050406030204" pitchFamily="18" charset="0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7DFEC52-8CC0-2B4D-8441-C21F6D6B84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9759" y="1852355"/>
                <a:ext cx="5112810" cy="67101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Content Placeholder 29">
            <a:extLst>
              <a:ext uri="{FF2B5EF4-FFF2-40B4-BE49-F238E27FC236}">
                <a16:creationId xmlns:a16="http://schemas.microsoft.com/office/drawing/2014/main" id="{AB3E5272-AD8C-C412-A785-D40C2BBB9C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17919" y="1878497"/>
            <a:ext cx="5780051" cy="442310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62368A94-3F48-442A-1FB9-33B7283C17D6}"/>
                  </a:ext>
                </a:extLst>
              </p:cNvPr>
              <p:cNvSpPr txBox="1"/>
              <p:nvPr/>
            </p:nvSpPr>
            <p:spPr>
              <a:xfrm>
                <a:off x="6617739" y="1709819"/>
                <a:ext cx="5112810" cy="9521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fr-FR" b="0" i="0" dirty="0" smtClean="0">
                              <a:latin typeface="Cambria Math" panose="02040503050406030204" pitchFamily="18" charset="0"/>
                            </a:rPr>
                            <m:t>K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fr-FR" b="0" i="0" dirty="0" smtClean="0">
                              <a:latin typeface="Cambria Math" panose="02040503050406030204" pitchFamily="18" charset="0"/>
                            </a:rPr>
                            <m:t>sample</m:t>
                          </m:r>
                        </m:sub>
                      </m:sSub>
                      <m:r>
                        <a:rPr lang="fr-FR" dirty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sk-SK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fr-FR" dirty="0">
                                  <a:latin typeface="Cambria Math" panose="02040503050406030204" pitchFamily="18" charset="0"/>
                                </a:rPr>
                                <m:t>K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fr-FR" dirty="0">
                                  <a:latin typeface="Cambria Math" panose="02040503050406030204" pitchFamily="18" charset="0"/>
                                </a:rPr>
                                <m:t>beams</m:t>
                              </m:r>
                            </m:sub>
                          </m:sSub>
                          <m:d>
                            <m:dPr>
                              <m:ctrlPr>
                                <a:rPr lang="fr-FR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fr-FR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fr-FR" dirty="0">
                                      <a:latin typeface="Cambria Math" panose="02040503050406030204" pitchFamily="18" charset="0"/>
                                    </a:rPr>
                                    <m:t>T</m:t>
                                  </m:r>
                                </m:e>
                                <m:sub>
                                  <m:r>
                                    <a:rPr lang="fr-FR" dirty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fr-FR" dirty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fr-FR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fr-FR" dirty="0">
                                      <a:latin typeface="Cambria Math" panose="02040503050406030204" pitchFamily="18" charset="0"/>
                                    </a:rPr>
                                    <m:t>T</m:t>
                                  </m:r>
                                </m:e>
                                <m:sub>
                                  <m:r>
                                    <a:rPr lang="fr-FR" dirty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lang="fr-FR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fr-FR" dirty="0">
                                  <a:latin typeface="Cambria Math" panose="02040503050406030204" pitchFamily="18" charset="0"/>
                                </a:rPr>
                                <m:t>T</m:t>
                              </m:r>
                            </m:e>
                            <m:sub>
                              <m:r>
                                <a:rPr lang="fr-FR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fr-FR" dirty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fr-FR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fr-FR" dirty="0">
                                  <a:latin typeface="Cambria Math" panose="02040503050406030204" pitchFamily="18" charset="0"/>
                                </a:rPr>
                                <m:t>T</m:t>
                              </m:r>
                            </m:e>
                            <m:sub>
                              <m:r>
                                <a:rPr lang="fr-FR" dirty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fr-FR" dirty="0">
                  <a:latin typeface="Cambria Math" panose="02040503050406030204" pitchFamily="18" charset="0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62368A94-3F48-442A-1FB9-33B7283C17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7739" y="1709819"/>
                <a:ext cx="5112810" cy="95218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5" name="Picture 34">
            <a:extLst>
              <a:ext uri="{FF2B5EF4-FFF2-40B4-BE49-F238E27FC236}">
                <a16:creationId xmlns:a16="http://schemas.microsoft.com/office/drawing/2014/main" id="{CFB17B38-2F17-A30F-9FDD-5506A6DACA7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22388" y="2034097"/>
            <a:ext cx="5086058" cy="3399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979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0A62B6-CC75-4D33-9B5F-1A392B2A9D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Thermal rectification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11">
                <a:extLst>
                  <a:ext uri="{FF2B5EF4-FFF2-40B4-BE49-F238E27FC236}">
                    <a16:creationId xmlns:a16="http://schemas.microsoft.com/office/drawing/2014/main" id="{0E84DAB4-C3F8-4735-A46D-13E0F2DFBA0E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dirty="0"/>
                  <a:t>Definition of rectification factor </a:t>
                </a:r>
                <a14:m>
                  <m:oMath xmlns:m="http://schemas.openxmlformats.org/officeDocument/2006/math">
                    <m:r>
                      <a:rPr lang="fr-FR" b="0" i="1" smtClean="0">
                        <a:latin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US" dirty="0"/>
                  <a:t> used in this work:</a:t>
                </a:r>
              </a:p>
              <a:p>
                <a:pPr lvl="1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fr-FR" b="0" i="0" smtClean="0">
                        <a:latin typeface="Cambria Math" panose="02040503050406030204" pitchFamily="18" charset="0"/>
                      </a:rPr>
                      <m:t>γ</m:t>
                    </m:r>
                    <m:r>
                      <a:rPr lang="fr-FR" b="0" i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fr-F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fr-FR" b="0" i="0" smtClean="0">
                                <a:latin typeface="Cambria Math" panose="02040503050406030204" pitchFamily="18" charset="0"/>
                              </a:rPr>
                              <m:t>Φ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fr-FR" b="0" i="0" smtClean="0">
                                <a:latin typeface="Cambria Math" panose="02040503050406030204" pitchFamily="18" charset="0"/>
                              </a:rPr>
                              <m:t>a</m:t>
                            </m:r>
                            <m:r>
                              <a:rPr lang="fr-FR" b="0" i="0" smtClean="0">
                                <a:latin typeface="Cambria Math" panose="02040503050406030204" pitchFamily="18" charset="0"/>
                              </a:rPr>
                              <m:t>→</m:t>
                            </m:r>
                            <m:r>
                              <m:rPr>
                                <m:sty m:val="p"/>
                              </m:rPr>
                              <a:rPr lang="fr-FR" b="0" i="0" smtClean="0">
                                <a:latin typeface="Cambria Math" panose="02040503050406030204" pitchFamily="18" charset="0"/>
                              </a:rPr>
                              <m:t>b</m:t>
                            </m:r>
                            <m:r>
                              <a:rPr lang="fr-FR" b="0" i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</m:sub>
                        </m:sSub>
                        <m:r>
                          <a:rPr lang="fr-FR" b="0" i="0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fr-F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b="0" i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fr-FR" i="0">
                                <a:latin typeface="Cambria Math" panose="02040503050406030204" pitchFamily="18" charset="0"/>
                              </a:rPr>
                              <m:t>Φ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fr-FR" b="0" i="0" smtClean="0">
                                <a:latin typeface="Cambria Math" panose="02040503050406030204" pitchFamily="18" charset="0"/>
                              </a:rPr>
                              <m:t>b</m:t>
                            </m:r>
                            <m:r>
                              <a:rPr lang="fr-FR" i="0">
                                <a:latin typeface="Cambria Math" panose="02040503050406030204" pitchFamily="18" charset="0"/>
                              </a:rPr>
                              <m:t>→</m:t>
                            </m:r>
                            <m:r>
                              <m:rPr>
                                <m:sty m:val="p"/>
                              </m:rPr>
                              <a:rPr lang="fr-FR" b="0" i="0" smtClean="0">
                                <a:latin typeface="Cambria Math" panose="02040503050406030204" pitchFamily="18" charset="0"/>
                              </a:rPr>
                              <m:t>a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fr-F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fr-FR" i="0">
                                <a:latin typeface="Cambria Math" panose="02040503050406030204" pitchFamily="18" charset="0"/>
                              </a:rPr>
                              <m:t>Φ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fr-FR" i="0">
                                <a:latin typeface="Cambria Math" panose="02040503050406030204" pitchFamily="18" charset="0"/>
                              </a:rPr>
                              <m:t>a</m:t>
                            </m:r>
                            <m:r>
                              <a:rPr lang="fr-FR" i="0">
                                <a:latin typeface="Cambria Math" panose="02040503050406030204" pitchFamily="18" charset="0"/>
                              </a:rPr>
                              <m:t>→</m:t>
                            </m:r>
                            <m:r>
                              <m:rPr>
                                <m:sty m:val="p"/>
                              </m:rPr>
                              <a:rPr lang="fr-FR" i="0">
                                <a:latin typeface="Cambria Math" panose="02040503050406030204" pitchFamily="18" charset="0"/>
                              </a:rPr>
                              <m:t>b</m:t>
                            </m:r>
                            <m:r>
                              <a:rPr lang="fr-FR" i="0">
                                <a:latin typeface="Cambria Math" panose="02040503050406030204" pitchFamily="18" charset="0"/>
                              </a:rPr>
                              <m:t> 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dirty="0"/>
                  <a:t> </a:t>
                </a:r>
              </a:p>
              <a:p>
                <a:pPr lvl="2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fr-FR" b="0" i="0" smtClean="0">
                        <a:latin typeface="Cambria Math" panose="02040503050406030204" pitchFamily="18" charset="0"/>
                      </a:rPr>
                      <m:t>γ</m:t>
                    </m:r>
                    <m:r>
                      <a:rPr lang="fr-FR" b="0" i="0" smtClean="0">
                        <a:latin typeface="Cambria Math" panose="02040503050406030204" pitchFamily="18" charset="0"/>
                      </a:rPr>
                      <m:t>=0% </m:t>
                    </m:r>
                    <m:r>
                      <m:rPr>
                        <m:sty m:val="p"/>
                      </m:rPr>
                      <a:rPr lang="fr-FR" b="0" i="0" smtClean="0">
                        <a:latin typeface="Cambria Math" panose="02040503050406030204" pitchFamily="18" charset="0"/>
                      </a:rPr>
                      <m:t>means</m:t>
                    </m:r>
                    <m:r>
                      <a:rPr lang="fr-FR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fr-FR" b="0" i="0" smtClean="0">
                        <a:latin typeface="Cambria Math" panose="02040503050406030204" pitchFamily="18" charset="0"/>
                      </a:rPr>
                      <m:t>no</m:t>
                    </m:r>
                    <m:r>
                      <a:rPr lang="fr-FR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fr-FR" b="0" i="0" smtClean="0">
                        <a:latin typeface="Cambria Math" panose="02040503050406030204" pitchFamily="18" charset="0"/>
                      </a:rPr>
                      <m:t>rectification</m:t>
                    </m:r>
                  </m:oMath>
                </a14:m>
                <a:endParaRPr lang="fr-FR" b="0" dirty="0"/>
              </a:p>
              <a:p>
                <a:pPr lvl="2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i="0" dirty="0" smtClean="0">
                        <a:latin typeface="Cambria Math" panose="02040503050406030204" pitchFamily="18" charset="0"/>
                      </a:rPr>
                      <m:t>γ</m:t>
                    </m:r>
                    <m:r>
                      <a:rPr lang="fr-FR" b="0" i="0" dirty="0" smtClean="0">
                        <a:latin typeface="Cambria Math" panose="02040503050406030204" pitchFamily="18" charset="0"/>
                      </a:rPr>
                      <m:t>=1</m:t>
                    </m:r>
                    <m:r>
                      <a:rPr lang="sk-SK" b="0" i="0" dirty="0" smtClean="0">
                        <a:latin typeface="Cambria Math" panose="02040503050406030204" pitchFamily="18" charset="0"/>
                      </a:rPr>
                      <m:t>00%</m:t>
                    </m:r>
                    <m:r>
                      <a:rPr lang="fr-FR" b="0" i="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fr-FR" b="0" i="0" dirty="0" smtClean="0">
                        <a:latin typeface="Cambria Math" panose="02040503050406030204" pitchFamily="18" charset="0"/>
                      </a:rPr>
                      <m:t>means</m:t>
                    </m:r>
                    <m:r>
                      <a:rPr lang="fr-FR" b="0" i="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fr-FR" b="0" i="0" dirty="0" smtClean="0">
                        <a:latin typeface="Cambria Math" panose="02040503050406030204" pitchFamily="18" charset="0"/>
                      </a:rPr>
                      <m:t>perfect</m:t>
                    </m:r>
                    <m:r>
                      <a:rPr lang="fr-FR" b="0" i="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fr-FR" b="0" i="0" dirty="0" smtClean="0">
                        <a:latin typeface="Cambria Math" panose="02040503050406030204" pitchFamily="18" charset="0"/>
                      </a:rPr>
                      <m:t>rectification</m:t>
                    </m:r>
                  </m:oMath>
                </a14:m>
                <a:r>
                  <a:rPr lang="en-US" dirty="0"/>
                  <a:t> </a:t>
                </a:r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12" name="Content Placeholder 11">
                <a:extLst>
                  <a:ext uri="{FF2B5EF4-FFF2-40B4-BE49-F238E27FC236}">
                    <a16:creationId xmlns:a16="http://schemas.microsoft.com/office/drawing/2014/main" id="{0E84DAB4-C3F8-4735-A46D-13E0F2DFBA0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l="-1235" t="-1667" r="-8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99C7ED-0683-4E6A-BADA-4EEC023751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ECA4C-BE8F-4E6F-9655-6ED8A833BBB5}" type="datetime1">
              <a:rPr lang="fr-FR" smtClean="0"/>
              <a:t>08/11/2023</a:t>
            </a:fld>
            <a:endParaRPr lang="sk-S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281C97-A1D7-4BA2-B596-A9221062E1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Boris Brisuda, Institut Néel CNRS, GDR NAME 2023 Rennes</a:t>
            </a:r>
            <a:endParaRPr lang="sk-S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4AC5D2-7DB6-431D-B1CD-6E85CA852E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3E614-3023-453E-83DB-6736339301D1}" type="slidenum">
              <a:rPr lang="sk-SK" smtClean="0"/>
              <a:t>13</a:t>
            </a:fld>
            <a:endParaRPr lang="sk-SK"/>
          </a:p>
        </p:txBody>
      </p:sp>
      <p:pic>
        <p:nvPicPr>
          <p:cNvPr id="22" name="Content Placeholder 21">
            <a:extLst>
              <a:ext uri="{FF2B5EF4-FFF2-40B4-BE49-F238E27FC236}">
                <a16:creationId xmlns:a16="http://schemas.microsoft.com/office/drawing/2014/main" id="{7292FADE-F5E8-423F-8D23-8810CD4AFED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98434" y="1925449"/>
            <a:ext cx="5314048" cy="4066503"/>
          </a:xfr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C0BB845F-4392-4046-AD66-F4F49A8E8EB4}"/>
              </a:ext>
            </a:extLst>
          </p:cNvPr>
          <p:cNvGrpSpPr/>
          <p:nvPr/>
        </p:nvGrpSpPr>
        <p:grpSpPr>
          <a:xfrm>
            <a:off x="1845099" y="4201070"/>
            <a:ext cx="3682171" cy="1870444"/>
            <a:chOff x="6643468" y="3752381"/>
            <a:chExt cx="3682171" cy="1870444"/>
          </a:xfrm>
        </p:grpSpPr>
        <p:pic>
          <p:nvPicPr>
            <p:cNvPr id="13" name="Content Placeholder 4">
              <a:extLst>
                <a:ext uri="{FF2B5EF4-FFF2-40B4-BE49-F238E27FC236}">
                  <a16:creationId xmlns:a16="http://schemas.microsoft.com/office/drawing/2014/main" id="{6E62B56F-B97B-4C57-B774-917DC317DB0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746" t="15860" b="21790"/>
            <a:stretch/>
          </p:blipFill>
          <p:spPr>
            <a:xfrm>
              <a:off x="6643468" y="3752381"/>
              <a:ext cx="3610048" cy="1870444"/>
            </a:xfrm>
            <a:prstGeom prst="rect">
              <a:avLst/>
            </a:prstGeom>
          </p:spPr>
        </p:pic>
        <p:sp>
          <p:nvSpPr>
            <p:cNvPr id="14" name="Content Placeholder 12">
              <a:extLst>
                <a:ext uri="{FF2B5EF4-FFF2-40B4-BE49-F238E27FC236}">
                  <a16:creationId xmlns:a16="http://schemas.microsoft.com/office/drawing/2014/main" id="{75DE3350-6E7C-413C-B09D-C2BAF28CBB23}"/>
                </a:ext>
              </a:extLst>
            </p:cNvPr>
            <p:cNvSpPr txBox="1">
              <a:spLocks/>
            </p:cNvSpPr>
            <p:nvPr/>
          </p:nvSpPr>
          <p:spPr>
            <a:xfrm>
              <a:off x="6774003" y="4449134"/>
              <a:ext cx="782955" cy="437717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800" b="1" dirty="0">
                  <a:solidFill>
                    <a:schemeClr val="bg1"/>
                  </a:solidFill>
                </a:rPr>
                <a:t>a side</a:t>
              </a:r>
            </a:p>
          </p:txBody>
        </p:sp>
        <p:sp>
          <p:nvSpPr>
            <p:cNvPr id="17" name="Content Placeholder 12">
              <a:extLst>
                <a:ext uri="{FF2B5EF4-FFF2-40B4-BE49-F238E27FC236}">
                  <a16:creationId xmlns:a16="http://schemas.microsoft.com/office/drawing/2014/main" id="{6D174F8F-068E-4B54-A7FE-FC132D9FC9A3}"/>
                </a:ext>
              </a:extLst>
            </p:cNvPr>
            <p:cNvSpPr txBox="1">
              <a:spLocks/>
            </p:cNvSpPr>
            <p:nvPr/>
          </p:nvSpPr>
          <p:spPr>
            <a:xfrm>
              <a:off x="9542684" y="4458904"/>
              <a:ext cx="782955" cy="437717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800" b="1" dirty="0">
                  <a:solidFill>
                    <a:schemeClr val="bg1"/>
                  </a:solidFill>
                </a:rPr>
                <a:t>b side</a:t>
              </a:r>
            </a:p>
          </p:txBody>
        </p:sp>
      </p:grp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62106E95-CE56-4B7F-A3C0-CA692CAF5CBF}"/>
              </a:ext>
            </a:extLst>
          </p:cNvPr>
          <p:cNvSpPr/>
          <p:nvPr/>
        </p:nvSpPr>
        <p:spPr>
          <a:xfrm>
            <a:off x="2846095" y="3817670"/>
            <a:ext cx="1992191" cy="6858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 --&gt; b</a:t>
            </a:r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7778AE4B-1F3B-4AEB-ADB1-AB349B3DC8C5}"/>
              </a:ext>
            </a:extLst>
          </p:cNvPr>
          <p:cNvSpPr/>
          <p:nvPr/>
        </p:nvSpPr>
        <p:spPr>
          <a:xfrm flipH="1">
            <a:off x="2895383" y="5839718"/>
            <a:ext cx="1663525" cy="279185"/>
          </a:xfrm>
          <a:prstGeom prst="right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 &lt;-- b  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4B2DD93-A5D9-4425-A100-6D6F6F4C1E3A}"/>
              </a:ext>
            </a:extLst>
          </p:cNvPr>
          <p:cNvCxnSpPr>
            <a:cxnSpLocks/>
          </p:cNvCxnSpPr>
          <p:nvPr/>
        </p:nvCxnSpPr>
        <p:spPr>
          <a:xfrm>
            <a:off x="1995114" y="5979310"/>
            <a:ext cx="23760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ontent Placeholder 12">
            <a:extLst>
              <a:ext uri="{FF2B5EF4-FFF2-40B4-BE49-F238E27FC236}">
                <a16:creationId xmlns:a16="http://schemas.microsoft.com/office/drawing/2014/main" id="{542A457E-6782-48EF-B263-A0DB721C3FC2}"/>
              </a:ext>
            </a:extLst>
          </p:cNvPr>
          <p:cNvSpPr txBox="1">
            <a:spLocks/>
          </p:cNvSpPr>
          <p:nvPr/>
        </p:nvSpPr>
        <p:spPr>
          <a:xfrm>
            <a:off x="1845099" y="5710914"/>
            <a:ext cx="782955" cy="4377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b="1" dirty="0">
                <a:solidFill>
                  <a:schemeClr val="bg1"/>
                </a:solidFill>
              </a:rPr>
              <a:t>1 µm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Content Placeholder 12">
                <a:extLst>
                  <a:ext uri="{FF2B5EF4-FFF2-40B4-BE49-F238E27FC236}">
                    <a16:creationId xmlns:a16="http://schemas.microsoft.com/office/drawing/2014/main" id="{D17AEA33-F33C-4AF4-9DD6-2CEAC98E1A4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636845" y="2925412"/>
                <a:ext cx="1309932" cy="820687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l-GR" sz="17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l-GR" sz="1700" b="1" i="0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𝚽</m:t>
                        </m:r>
                      </m:e>
                      <m:sub>
                        <m:r>
                          <a:rPr lang="en-US" sz="1700" b="1" i="1" dirty="0" err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  <m:r>
                          <a:rPr lang="en-US" sz="1700" b="1" i="1" dirty="0" err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→</m:t>
                        </m:r>
                        <m:r>
                          <a:rPr lang="en-US" sz="1700" b="1" i="1" dirty="0" err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𝒃</m:t>
                        </m:r>
                        <m:r>
                          <a:rPr lang="en-US" sz="17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</m:sSub>
                  </m:oMath>
                </a14:m>
                <a:r>
                  <a:rPr lang="en-US" sz="1700" b="1" dirty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 for </a:t>
                </a:r>
                <a:br>
                  <a:rPr lang="en-US" sz="1700" b="1" dirty="0">
                    <a:solidFill>
                      <a:srgbClr val="FF0000"/>
                    </a:solidFill>
                    <a:sym typeface="Wingdings" panose="05000000000000000000" pitchFamily="2" charset="2"/>
                  </a:rPr>
                </a:br>
                <a:r>
                  <a:rPr lang="en-US" sz="1700" b="1" dirty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T</a:t>
                </a:r>
                <a:r>
                  <a:rPr lang="en-US" sz="1700" b="1" baseline="-25000" dirty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0</a:t>
                </a:r>
                <a:r>
                  <a:rPr lang="en-US" sz="1700" b="1" dirty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 = 400 </a:t>
                </a:r>
                <a:r>
                  <a:rPr lang="en-US" sz="1700" b="1" dirty="0" err="1">
                    <a:solidFill>
                      <a:srgbClr val="FF0000"/>
                    </a:solidFill>
                    <a:sym typeface="Wingdings" panose="05000000000000000000" pitchFamily="2" charset="2"/>
                  </a:rPr>
                  <a:t>mK</a:t>
                </a:r>
                <a:endParaRPr lang="en-US" sz="17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3" name="Content Placeholder 12">
                <a:extLst>
                  <a:ext uri="{FF2B5EF4-FFF2-40B4-BE49-F238E27FC236}">
                    <a16:creationId xmlns:a16="http://schemas.microsoft.com/office/drawing/2014/main" id="{D17AEA33-F33C-4AF4-9DD6-2CEAC98E1A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6845" y="2925412"/>
                <a:ext cx="1309932" cy="820687"/>
              </a:xfrm>
              <a:prstGeom prst="rect">
                <a:avLst/>
              </a:prstGeom>
              <a:blipFill>
                <a:blip r:embed="rId5"/>
                <a:stretch>
                  <a:fillRect l="-3256" t="-59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Content Placeholder 12">
                <a:extLst>
                  <a:ext uri="{FF2B5EF4-FFF2-40B4-BE49-F238E27FC236}">
                    <a16:creationId xmlns:a16="http://schemas.microsoft.com/office/drawing/2014/main" id="{7859E0DE-80B4-4CD7-BBE2-9978221B112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255503" y="4160570"/>
                <a:ext cx="1309932" cy="820687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l-GR" sz="1700" b="1" i="1" dirty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l-GR" sz="1700" b="1" i="0" dirty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𝚽</m:t>
                        </m:r>
                      </m:e>
                      <m:sub>
                        <m:r>
                          <a:rPr lang="fr-FR" sz="1700" b="1" i="1" dirty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𝒃</m:t>
                        </m:r>
                        <m:r>
                          <a:rPr lang="en-US" sz="1700" b="1" i="1" dirty="0" err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→</m:t>
                        </m:r>
                        <m:r>
                          <a:rPr lang="fr-FR" sz="1700" b="1" i="1" dirty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  <m:r>
                          <a:rPr lang="en-US" sz="1700" b="1" i="1" dirty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</m:sSub>
                  </m:oMath>
                </a14:m>
                <a:r>
                  <a:rPr lang="en-US" sz="1700" b="1" dirty="0">
                    <a:solidFill>
                      <a:srgbClr val="0000FF"/>
                    </a:solidFill>
                    <a:sym typeface="Wingdings" panose="05000000000000000000" pitchFamily="2" charset="2"/>
                  </a:rPr>
                  <a:t> for </a:t>
                </a:r>
                <a:br>
                  <a:rPr lang="en-US" sz="1700" b="1" dirty="0">
                    <a:solidFill>
                      <a:srgbClr val="0000FF"/>
                    </a:solidFill>
                    <a:sym typeface="Wingdings" panose="05000000000000000000" pitchFamily="2" charset="2"/>
                  </a:rPr>
                </a:br>
                <a:r>
                  <a:rPr lang="en-US" sz="1700" b="1" dirty="0">
                    <a:solidFill>
                      <a:srgbClr val="0000FF"/>
                    </a:solidFill>
                    <a:sym typeface="Wingdings" panose="05000000000000000000" pitchFamily="2" charset="2"/>
                  </a:rPr>
                  <a:t>T</a:t>
                </a:r>
                <a:r>
                  <a:rPr lang="en-US" sz="1700" b="1" baseline="-25000" dirty="0">
                    <a:solidFill>
                      <a:srgbClr val="0000FF"/>
                    </a:solidFill>
                    <a:sym typeface="Wingdings" panose="05000000000000000000" pitchFamily="2" charset="2"/>
                  </a:rPr>
                  <a:t>0</a:t>
                </a:r>
                <a:r>
                  <a:rPr lang="en-US" sz="1700" b="1" dirty="0">
                    <a:solidFill>
                      <a:srgbClr val="0000FF"/>
                    </a:solidFill>
                    <a:sym typeface="Wingdings" panose="05000000000000000000" pitchFamily="2" charset="2"/>
                  </a:rPr>
                  <a:t> = 400 </a:t>
                </a:r>
                <a:r>
                  <a:rPr lang="en-US" sz="1700" b="1" dirty="0" err="1">
                    <a:solidFill>
                      <a:srgbClr val="0000FF"/>
                    </a:solidFill>
                    <a:sym typeface="Wingdings" panose="05000000000000000000" pitchFamily="2" charset="2"/>
                  </a:rPr>
                  <a:t>mK</a:t>
                </a:r>
                <a:endParaRPr lang="en-US" sz="1700" b="1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25" name="Content Placeholder 12">
                <a:extLst>
                  <a:ext uri="{FF2B5EF4-FFF2-40B4-BE49-F238E27FC236}">
                    <a16:creationId xmlns:a16="http://schemas.microsoft.com/office/drawing/2014/main" id="{7859E0DE-80B4-4CD7-BBE2-9978221B11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55503" y="4160570"/>
                <a:ext cx="1309932" cy="820687"/>
              </a:xfrm>
              <a:prstGeom prst="rect">
                <a:avLst/>
              </a:prstGeom>
              <a:blipFill>
                <a:blip r:embed="rId6"/>
                <a:stretch>
                  <a:fillRect l="-2791" t="-59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43169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58178E-76AE-4BDE-907A-D9F645A06E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Thermal rectification factor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F2A98B4-E799-4C6C-8E3C-D848EB736982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fr-FR" b="0" dirty="0"/>
                  <a:t>Rectification factor </a:t>
                </a:r>
                <a14:m>
                  <m:oMath xmlns:m="http://schemas.openxmlformats.org/officeDocument/2006/math">
                    <m:r>
                      <a:rPr lang="fr-FR" b="0" i="1" smtClean="0">
                        <a:latin typeface="Cambria Math" panose="02040503050406030204" pitchFamily="18" charset="0"/>
                      </a:rPr>
                      <m:t>𝛾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fr-FR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)=</m:t>
                    </m:r>
                    <m:f>
                      <m:f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fr-F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fr-FR">
                                <a:latin typeface="Cambria Math" panose="02040503050406030204" pitchFamily="18" charset="0"/>
                              </a:rPr>
                              <m:t>Φ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fr-FR">
                                <a:latin typeface="Cambria Math" panose="02040503050406030204" pitchFamily="18" charset="0"/>
                              </a:rPr>
                              <m:t>a</m:t>
                            </m:r>
                            <m:r>
                              <a:rPr lang="fr-FR">
                                <a:latin typeface="Cambria Math" panose="02040503050406030204" pitchFamily="18" charset="0"/>
                              </a:rPr>
                              <m:t>→</m:t>
                            </m:r>
                            <m:r>
                              <m:rPr>
                                <m:sty m:val="p"/>
                              </m:rPr>
                              <a:rPr lang="fr-FR">
                                <a:latin typeface="Cambria Math" panose="02040503050406030204" pitchFamily="18" charset="0"/>
                              </a:rPr>
                              <m:t>b</m:t>
                            </m:r>
                            <m:r>
                              <a:rPr lang="fr-FR">
                                <a:latin typeface="Cambria Math" panose="02040503050406030204" pitchFamily="18" charset="0"/>
                              </a:rPr>
                              <m:t> </m:t>
                            </m:r>
                          </m:sub>
                        </m:sSub>
                        <m:r>
                          <a:rPr lang="fr-FR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fr-F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fr-FR">
                                <a:latin typeface="Cambria Math" panose="02040503050406030204" pitchFamily="18" charset="0"/>
                              </a:rPr>
                              <m:t>Φ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fr-FR">
                                <a:latin typeface="Cambria Math" panose="02040503050406030204" pitchFamily="18" charset="0"/>
                              </a:rPr>
                              <m:t>b</m:t>
                            </m:r>
                            <m:r>
                              <a:rPr lang="fr-FR">
                                <a:latin typeface="Cambria Math" panose="02040503050406030204" pitchFamily="18" charset="0"/>
                              </a:rPr>
                              <m:t>→</m:t>
                            </m:r>
                            <m:r>
                              <m:rPr>
                                <m:sty m:val="p"/>
                              </m:rPr>
                              <a:rPr lang="fr-FR">
                                <a:latin typeface="Cambria Math" panose="02040503050406030204" pitchFamily="18" charset="0"/>
                              </a:rPr>
                              <m:t>a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fr-F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fr-FR">
                                <a:latin typeface="Cambria Math" panose="02040503050406030204" pitchFamily="18" charset="0"/>
                              </a:rPr>
                              <m:t>Φ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fr-FR">
                                <a:latin typeface="Cambria Math" panose="02040503050406030204" pitchFamily="18" charset="0"/>
                              </a:rPr>
                              <m:t>a</m:t>
                            </m:r>
                            <m:r>
                              <a:rPr lang="fr-FR">
                                <a:latin typeface="Cambria Math" panose="02040503050406030204" pitchFamily="18" charset="0"/>
                              </a:rPr>
                              <m:t>→</m:t>
                            </m:r>
                            <m:r>
                              <m:rPr>
                                <m:sty m:val="p"/>
                              </m:rPr>
                              <a:rPr lang="fr-FR">
                                <a:latin typeface="Cambria Math" panose="02040503050406030204" pitchFamily="18" charset="0"/>
                              </a:rPr>
                              <m:t>b</m:t>
                            </m:r>
                            <m:r>
                              <a:rPr lang="fr-FR">
                                <a:latin typeface="Cambria Math" panose="02040503050406030204" pitchFamily="18" charset="0"/>
                              </a:rPr>
                              <m:t> </m:t>
                            </m:r>
                          </m:sub>
                        </m:sSub>
                      </m:den>
                    </m:f>
                    <m:r>
                      <m:rPr>
                        <m:nor/>
                      </m:rPr>
                      <a:rPr lang="en-US" dirty="0"/>
                      <m:t> </m:t>
                    </m:r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F2A98B4-E799-4C6C-8E3C-D848EB73698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l="-12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C9E7C7D4-2158-4435-B46F-E33D1449D4F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10" b="2609"/>
          <a:stretch/>
        </p:blipFill>
        <p:spPr>
          <a:xfrm>
            <a:off x="5737828" y="2328051"/>
            <a:ext cx="5542321" cy="3956208"/>
          </a:xfr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FBEA03-5D4B-46DA-B69E-04D4EB28E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AC1EA-C9ED-4EF1-935F-A018A37822C2}" type="datetime1">
              <a:rPr lang="fr-FR" smtClean="0"/>
              <a:t>08/11/2023</a:t>
            </a:fld>
            <a:endParaRPr lang="sk-S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004109-303D-473A-B443-B43D2C87ED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Boris Brisuda, Institut Néel CNRS, GDR NAME 2023 Rennes</a:t>
            </a:r>
            <a:endParaRPr lang="sk-S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909D9D-477D-4FFC-A7CE-28330C1B4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3E614-3023-453E-83DB-6736339301D1}" type="slidenum">
              <a:rPr lang="sk-SK" smtClean="0"/>
              <a:t>14</a:t>
            </a:fld>
            <a:endParaRPr lang="sk-SK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0B9082B-CB38-4167-8A28-DB9A545BAFC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93" b="2187"/>
          <a:stretch/>
        </p:blipFill>
        <p:spPr>
          <a:xfrm>
            <a:off x="557578" y="2458864"/>
            <a:ext cx="5468189" cy="382539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ontent Placeholder 2">
                <a:extLst>
                  <a:ext uri="{FF2B5EF4-FFF2-40B4-BE49-F238E27FC236}">
                    <a16:creationId xmlns:a16="http://schemas.microsoft.com/office/drawing/2014/main" id="{1AB79CDA-9728-48CF-B155-8FF694237E9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984523" y="1845734"/>
                <a:ext cx="4937760" cy="4023360"/>
              </a:xfrm>
              <a:prstGeom prst="rect">
                <a:avLst/>
              </a:prstGeom>
            </p:spPr>
            <p:txBody>
              <a:bodyPr vert="horz" lIns="0" tIns="45720" rIns="0" bIns="45720" rtlCol="0">
                <a:normAutofit/>
              </a:bodyPr>
              <a:lstStyle>
                <a:lvl1pPr marL="91440" indent="-9144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1"/>
                  </a:buClr>
                  <a:buSzPct val="100000"/>
                  <a:buFont typeface="Calibri" panose="020F0502020204030204" pitchFamily="34" charset="0"/>
                  <a:buChar char=" "/>
                  <a:defRPr sz="20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384048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Font typeface="Calibri" pitchFamily="34" charset="0"/>
                  <a:buChar char="◦"/>
                  <a:defRPr sz="18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566928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Font typeface="Calibri" pitchFamily="34" charset="0"/>
                  <a:buChar char="◦"/>
                  <a:defRPr sz="14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749808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Font typeface="Calibri" pitchFamily="34" charset="0"/>
                  <a:buChar char="◦"/>
                  <a:defRPr sz="14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932688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Font typeface="Calibri" pitchFamily="34" charset="0"/>
                  <a:buChar char="◦"/>
                  <a:defRPr sz="14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11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Font typeface="Calibri" pitchFamily="34" charset="0"/>
                  <a:buChar char="◦"/>
                  <a:defRPr sz="14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13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Font typeface="Calibri" pitchFamily="34" charset="0"/>
                  <a:buChar char="◦"/>
                  <a:defRPr sz="14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15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Font typeface="Calibri" pitchFamily="34" charset="0"/>
                  <a:buChar char="◦"/>
                  <a:defRPr sz="14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17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Font typeface="Calibri" pitchFamily="34" charset="0"/>
                  <a:buChar char="◦"/>
                  <a:defRPr sz="14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fr-FR" dirty="0"/>
                  <a:t>Rectification factor </a:t>
                </a:r>
                <a14:m>
                  <m:oMath xmlns:m="http://schemas.openxmlformats.org/officeDocument/2006/math">
                    <m:r>
                      <a:rPr lang="fr-FR" b="0" i="1" smtClean="0">
                        <a:latin typeface="Cambria Math" panose="02040503050406030204" pitchFamily="18" charset="0"/>
                      </a:rPr>
                      <m:t>𝛾</m:t>
                    </m:r>
                    <m:d>
                      <m:d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</m:oMath>
                </a14:m>
                <a:r>
                  <a:rPr lang="fr-FR" dirty="0"/>
                  <a:t> for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fr-FR" b="0" i="0" smtClean="0"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num>
                      <m:den>
                        <m:sSub>
                          <m:sSubPr>
                            <m:ctrlPr>
                              <a:rPr lang="fr-F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den>
                    </m:f>
                    <m:r>
                      <a:rPr lang="fr-FR" b="0" i="1" smtClean="0">
                        <a:latin typeface="Cambria Math" panose="02040503050406030204" pitchFamily="18" charset="0"/>
                      </a:rPr>
                      <m:t>=20−35%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4" name="Content Placeholder 2">
                <a:extLst>
                  <a:ext uri="{FF2B5EF4-FFF2-40B4-BE49-F238E27FC236}">
                    <a16:creationId xmlns:a16="http://schemas.microsoft.com/office/drawing/2014/main" id="{1AB79CDA-9728-48CF-B155-8FF694237E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4523" y="1845734"/>
                <a:ext cx="4937760" cy="4023360"/>
              </a:xfrm>
              <a:prstGeom prst="rect">
                <a:avLst/>
              </a:prstGeom>
              <a:blipFill>
                <a:blip r:embed="rId5"/>
                <a:stretch>
                  <a:fillRect l="-13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84918D55-03F7-45AC-B04B-56D623186AD6}"/>
              </a:ext>
            </a:extLst>
          </p:cNvPr>
          <p:cNvSpPr/>
          <p:nvPr/>
        </p:nvSpPr>
        <p:spPr>
          <a:xfrm>
            <a:off x="7449424" y="2667699"/>
            <a:ext cx="234892" cy="956345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86F9281-509F-42E4-B837-5287FE5BC4CF}"/>
              </a:ext>
            </a:extLst>
          </p:cNvPr>
          <p:cNvCxnSpPr>
            <a:cxnSpLocks/>
          </p:cNvCxnSpPr>
          <p:nvPr/>
        </p:nvCxnSpPr>
        <p:spPr>
          <a:xfrm flipV="1">
            <a:off x="2858265" y="3838575"/>
            <a:ext cx="0" cy="1857552"/>
          </a:xfrm>
          <a:prstGeom prst="line">
            <a:avLst/>
          </a:prstGeom>
          <a:ln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203D437-DCF0-4CDC-B7BC-2389B63681C8}"/>
              </a:ext>
            </a:extLst>
          </p:cNvPr>
          <p:cNvCxnSpPr>
            <a:cxnSpLocks/>
          </p:cNvCxnSpPr>
          <p:nvPr/>
        </p:nvCxnSpPr>
        <p:spPr>
          <a:xfrm flipV="1">
            <a:off x="3288795" y="4260056"/>
            <a:ext cx="2877" cy="1436074"/>
          </a:xfrm>
          <a:prstGeom prst="line">
            <a:avLst/>
          </a:prstGeom>
          <a:ln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2635F4FC-5459-4ACC-BA22-578ED2DB6D2F}"/>
              </a:ext>
            </a:extLst>
          </p:cNvPr>
          <p:cNvCxnSpPr/>
          <p:nvPr/>
        </p:nvCxnSpPr>
        <p:spPr>
          <a:xfrm flipH="1">
            <a:off x="2918460" y="2819400"/>
            <a:ext cx="4580355" cy="101377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C66DC14F-4022-4D33-BF57-D7AEECEC29E0}"/>
              </a:ext>
            </a:extLst>
          </p:cNvPr>
          <p:cNvCxnSpPr>
            <a:cxnSpLocks/>
          </p:cNvCxnSpPr>
          <p:nvPr/>
        </p:nvCxnSpPr>
        <p:spPr>
          <a:xfrm flipH="1">
            <a:off x="3340100" y="3322577"/>
            <a:ext cx="4176780" cy="91459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D6FA190D-1C69-499D-95FA-437589F1B2D4}"/>
                  </a:ext>
                </a:extLst>
              </p:cNvPr>
              <p:cNvSpPr txBox="1"/>
              <p:nvPr/>
            </p:nvSpPr>
            <p:spPr>
              <a:xfrm>
                <a:off x="2042979" y="4978093"/>
                <a:ext cx="887950" cy="4117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5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20% </m:t>
                      </m:r>
                      <m:r>
                        <a:rPr lang="en-US" sz="105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𝑜𝑓</m:t>
                      </m:r>
                      <m:r>
                        <a:rPr lang="en-US" sz="105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fr-FR" sz="105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5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105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105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=80 </m:t>
                      </m:r>
                      <m:r>
                        <a:rPr lang="en-US" sz="1050" i="1" dirty="0" err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𝑚𝐾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D6FA190D-1C69-499D-95FA-437589F1B2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2979" y="4978093"/>
                <a:ext cx="887950" cy="41177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F8EC428D-983F-48A3-886D-017FA21D32AC}"/>
                  </a:ext>
                </a:extLst>
              </p:cNvPr>
              <p:cNvSpPr txBox="1"/>
              <p:nvPr/>
            </p:nvSpPr>
            <p:spPr>
              <a:xfrm>
                <a:off x="3206754" y="4958678"/>
                <a:ext cx="887950" cy="4117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5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30% </m:t>
                      </m:r>
                      <m:r>
                        <a:rPr lang="en-US" sz="105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𝑜𝑓</m:t>
                      </m:r>
                      <m:r>
                        <a:rPr lang="en-US" sz="105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fr-FR" sz="105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5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105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105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105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12</m:t>
                      </m:r>
                      <m:r>
                        <a:rPr lang="en-US" sz="105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0 </m:t>
                      </m:r>
                      <m:r>
                        <a:rPr lang="en-US" sz="1050" i="1" dirty="0" err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𝑚𝐾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F8EC428D-983F-48A3-886D-017FA21D32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6754" y="4958678"/>
                <a:ext cx="887950" cy="41177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23953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4" grpId="0" animBg="1"/>
      <p:bldP spid="26" grpId="0"/>
      <p:bldP spid="2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68CF1F-3300-4ED4-B979-D014137FB5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BD0494-D081-4EFD-AE2F-4CC8D9B31F8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lvl="1"/>
            <a:r>
              <a:rPr lang="sk-SK" sz="2000" dirty="0" err="1"/>
              <a:t>Fabrication</a:t>
            </a:r>
            <a:r>
              <a:rPr lang="sk-SK" sz="2000" dirty="0"/>
              <a:t> of </a:t>
            </a:r>
            <a:r>
              <a:rPr lang="sk-SK" sz="2000" dirty="0" err="1"/>
              <a:t>suspended</a:t>
            </a:r>
            <a:r>
              <a:rPr lang="sk-SK" sz="2000" dirty="0"/>
              <a:t> </a:t>
            </a:r>
            <a:r>
              <a:rPr lang="sk-SK" sz="2000" dirty="0" err="1"/>
              <a:t>membranes</a:t>
            </a:r>
            <a:endParaRPr lang="sk-SK" sz="2000" dirty="0"/>
          </a:p>
          <a:p>
            <a:endParaRPr lang="sk-SK" sz="2400" dirty="0"/>
          </a:p>
          <a:p>
            <a:pPr lvl="1"/>
            <a:r>
              <a:rPr lang="sk-SK" sz="2000" dirty="0" err="1"/>
              <a:t>First</a:t>
            </a:r>
            <a:r>
              <a:rPr lang="sk-SK" sz="2000" dirty="0"/>
              <a:t> </a:t>
            </a:r>
            <a:r>
              <a:rPr lang="sk-SK" sz="2000" dirty="0" err="1"/>
              <a:t>measurement</a:t>
            </a:r>
            <a:r>
              <a:rPr lang="sk-SK" sz="2000" dirty="0"/>
              <a:t> at </a:t>
            </a:r>
            <a:r>
              <a:rPr lang="sk-SK" sz="2000" dirty="0" err="1"/>
              <a:t>dilution</a:t>
            </a:r>
            <a:r>
              <a:rPr lang="sk-SK" sz="2000" dirty="0"/>
              <a:t> </a:t>
            </a:r>
            <a:r>
              <a:rPr lang="sk-SK" sz="2000" dirty="0" err="1"/>
              <a:t>fridge</a:t>
            </a:r>
            <a:r>
              <a:rPr lang="sk-SK" sz="2000" dirty="0"/>
              <a:t> </a:t>
            </a:r>
            <a:r>
              <a:rPr lang="sk-SK" sz="2000" dirty="0" err="1"/>
              <a:t>temperatures</a:t>
            </a:r>
            <a:endParaRPr lang="sk-SK" sz="2000" dirty="0"/>
          </a:p>
          <a:p>
            <a:endParaRPr lang="sk-SK" sz="2400" dirty="0"/>
          </a:p>
          <a:p>
            <a:pPr lvl="1"/>
            <a:r>
              <a:rPr lang="sk-SK" sz="2000" dirty="0" err="1"/>
              <a:t>Rectification</a:t>
            </a:r>
            <a:r>
              <a:rPr lang="sk-SK" sz="2000" dirty="0"/>
              <a:t> </a:t>
            </a:r>
            <a:r>
              <a:rPr lang="sk-SK" sz="2000" dirty="0" err="1"/>
              <a:t>observed</a:t>
            </a:r>
            <a:r>
              <a:rPr lang="sk-SK" sz="2000" dirty="0"/>
              <a:t> in </a:t>
            </a:r>
            <a:r>
              <a:rPr lang="sk-SK" sz="2000" dirty="0" err="1"/>
              <a:t>asymmetric</a:t>
            </a:r>
            <a:r>
              <a:rPr lang="sk-SK" sz="2000" dirty="0"/>
              <a:t> </a:t>
            </a:r>
            <a:r>
              <a:rPr lang="sk-SK" sz="2000" dirty="0" err="1"/>
              <a:t>SiN</a:t>
            </a:r>
            <a:r>
              <a:rPr lang="sk-SK" sz="2000" dirty="0"/>
              <a:t> </a:t>
            </a:r>
            <a:r>
              <a:rPr lang="sk-SK" sz="2000" dirty="0" err="1"/>
              <a:t>strips</a:t>
            </a:r>
            <a:endParaRPr lang="sk-SK" sz="2000" dirty="0"/>
          </a:p>
          <a:p>
            <a:endParaRPr lang="sk-SK" sz="2400" dirty="0"/>
          </a:p>
          <a:p>
            <a:pPr lvl="1"/>
            <a:r>
              <a:rPr lang="sk-SK" sz="2000" dirty="0"/>
              <a:t>More </a:t>
            </a:r>
            <a:r>
              <a:rPr lang="sk-SK" sz="2000" dirty="0" err="1"/>
              <a:t>data</a:t>
            </a:r>
            <a:r>
              <a:rPr lang="sk-SK" sz="2000" dirty="0"/>
              <a:t> </a:t>
            </a:r>
            <a:r>
              <a:rPr lang="sk-SK" sz="2000" dirty="0" err="1"/>
              <a:t>treatment</a:t>
            </a:r>
            <a:r>
              <a:rPr lang="sk-SK" sz="2000" dirty="0"/>
              <a:t> </a:t>
            </a:r>
            <a:r>
              <a:rPr lang="sk-SK" sz="2000" dirty="0" err="1"/>
              <a:t>necessary</a:t>
            </a:r>
            <a:endParaRPr lang="sk-SK" sz="2000" dirty="0"/>
          </a:p>
          <a:p>
            <a:pPr lvl="1"/>
            <a:r>
              <a:rPr lang="sk-SK" sz="2000" dirty="0" err="1"/>
              <a:t>Measurements</a:t>
            </a:r>
            <a:r>
              <a:rPr lang="sk-SK" sz="2000" dirty="0"/>
              <a:t> of </a:t>
            </a:r>
            <a:r>
              <a:rPr lang="sk-SK" sz="2000" dirty="0" err="1"/>
              <a:t>different</a:t>
            </a:r>
            <a:r>
              <a:rPr lang="sk-SK" sz="2000" dirty="0"/>
              <a:t> </a:t>
            </a:r>
            <a:r>
              <a:rPr lang="sk-SK" sz="2000" dirty="0" err="1"/>
              <a:t>samples</a:t>
            </a:r>
            <a:endParaRPr lang="en-US" sz="200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6222AD-5A9B-4545-A32C-D1DD27D22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903F6-6500-4B37-9C17-92345DDF13C9}" type="datetime1">
              <a:rPr lang="fr-FR" smtClean="0"/>
              <a:t>08/11/2023</a:t>
            </a:fld>
            <a:endParaRPr lang="sk-S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8E2160-8C8E-45CC-98E7-A136E1757D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Boris Brisuda, Institut Néel CNRS, GDR NAME 2023 Rennes</a:t>
            </a:r>
            <a:endParaRPr lang="sk-S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1DAD00-6023-491B-B5FF-D2DDBE806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3E614-3023-453E-83DB-6736339301D1}" type="slidenum">
              <a:rPr lang="sk-SK" smtClean="0"/>
              <a:t>15</a:t>
            </a:fld>
            <a:endParaRPr lang="sk-SK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0FD8081-920B-84AB-9C4C-BF22133EE3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9773" y="1963271"/>
            <a:ext cx="5554874" cy="3712416"/>
          </a:xfrm>
          <a:prstGeom prst="rect">
            <a:avLst/>
          </a:prstGeom>
        </p:spPr>
      </p:pic>
      <p:pic>
        <p:nvPicPr>
          <p:cNvPr id="11" name="Graphic 8" descr="Checkmark with solid fill">
            <a:extLst>
              <a:ext uri="{FF2B5EF4-FFF2-40B4-BE49-F238E27FC236}">
                <a16:creationId xmlns:a16="http://schemas.microsoft.com/office/drawing/2014/main" id="{90AF8FCB-042C-4801-BAD7-934C57A72E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19290" y="1893880"/>
            <a:ext cx="259723" cy="259723"/>
          </a:xfrm>
          <a:prstGeom prst="rect">
            <a:avLst/>
          </a:prstGeom>
        </p:spPr>
      </p:pic>
      <p:pic>
        <p:nvPicPr>
          <p:cNvPr id="12" name="Graphic 8" descr="Checkmark with solid fill">
            <a:extLst>
              <a:ext uri="{FF2B5EF4-FFF2-40B4-BE49-F238E27FC236}">
                <a16:creationId xmlns:a16="http://schemas.microsoft.com/office/drawing/2014/main" id="{BF742F07-2ACC-E841-F8A9-AF7E8EAD27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53995" y="3015627"/>
            <a:ext cx="259723" cy="259723"/>
          </a:xfrm>
          <a:prstGeom prst="rect">
            <a:avLst/>
          </a:prstGeom>
        </p:spPr>
      </p:pic>
      <p:pic>
        <p:nvPicPr>
          <p:cNvPr id="13" name="Graphic 8" descr="Checkmark with solid fill">
            <a:extLst>
              <a:ext uri="{FF2B5EF4-FFF2-40B4-BE49-F238E27FC236}">
                <a16:creationId xmlns:a16="http://schemas.microsoft.com/office/drawing/2014/main" id="{75CDB282-F857-3E2F-1C0F-B719A37276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49763" y="4160456"/>
            <a:ext cx="259723" cy="259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8906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B208D7-3EF3-45B2-BB32-524F660587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i="1" dirty="0"/>
              <a:t>Acknowledgments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E2AF59-0447-4135-88B6-B8BF119C7A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ANR HANIBAL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CEA – </a:t>
            </a:r>
            <a:r>
              <a:rPr lang="en-US" dirty="0" err="1">
                <a:sym typeface="Wingdings" panose="05000000000000000000" pitchFamily="2" charset="2"/>
              </a:rPr>
              <a:t>Natalio</a:t>
            </a:r>
            <a:r>
              <a:rPr lang="en-US" dirty="0">
                <a:sym typeface="Wingdings" panose="05000000000000000000" pitchFamily="2" charset="2"/>
              </a:rPr>
              <a:t> Mingo, Carlos Polanco-Garcia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IEMN - Jean-François Robillard, Jon </a:t>
            </a:r>
            <a:r>
              <a:rPr lang="en-US" dirty="0" err="1">
                <a:sym typeface="Wingdings" panose="05000000000000000000" pitchFamily="2" charset="2"/>
              </a:rPr>
              <a:t>Canosa</a:t>
            </a:r>
            <a:r>
              <a:rPr lang="en-US" dirty="0">
                <a:sym typeface="Wingdings" panose="05000000000000000000" pitchFamily="2" charset="2"/>
              </a:rPr>
              <a:t>-Diaz</a:t>
            </a:r>
            <a:endParaRPr lang="en-US" dirty="0"/>
          </a:p>
          <a:p>
            <a:pPr lvl="1"/>
            <a:endParaRPr lang="en-US" dirty="0"/>
          </a:p>
          <a:p>
            <a:r>
              <a:rPr lang="en-US" b="1" dirty="0"/>
              <a:t>TPS team and technical support of </a:t>
            </a:r>
            <a:r>
              <a:rPr lang="en-US" b="1" dirty="0" err="1"/>
              <a:t>Institut</a:t>
            </a:r>
            <a:r>
              <a:rPr lang="en-US" b="1" dirty="0"/>
              <a:t> </a:t>
            </a:r>
            <a:r>
              <a:rPr lang="en-US" b="1" dirty="0" err="1"/>
              <a:t>Néel</a:t>
            </a:r>
            <a:endParaRPr lang="en-US" b="1" dirty="0"/>
          </a:p>
          <a:p>
            <a:pPr lvl="1"/>
            <a:r>
              <a:rPr lang="en-US" dirty="0">
                <a:sym typeface="Wingdings" panose="05000000000000000000" pitchFamily="2" charset="2"/>
              </a:rPr>
              <a:t>Olivier Bourgeois and Laurent </a:t>
            </a:r>
            <a:r>
              <a:rPr lang="en-US" dirty="0" err="1">
                <a:sym typeface="Wingdings" panose="05000000000000000000" pitchFamily="2" charset="2"/>
              </a:rPr>
              <a:t>Saminadayar</a:t>
            </a:r>
            <a:endParaRPr lang="en-US" dirty="0">
              <a:sym typeface="Wingdings" panose="05000000000000000000" pitchFamily="2" charset="2"/>
            </a:endParaRPr>
          </a:p>
          <a:p>
            <a:pPr lvl="1"/>
            <a:r>
              <a:rPr lang="en-US" dirty="0">
                <a:sym typeface="Wingdings" panose="05000000000000000000" pitchFamily="2" charset="2"/>
              </a:rPr>
              <a:t>Thierry </a:t>
            </a:r>
            <a:r>
              <a:rPr lang="en-US" dirty="0" err="1">
                <a:sym typeface="Wingdings" panose="05000000000000000000" pitchFamily="2" charset="2"/>
              </a:rPr>
              <a:t>Crozes</a:t>
            </a:r>
            <a:r>
              <a:rPr lang="en-US" dirty="0">
                <a:sym typeface="Wingdings" panose="05000000000000000000" pitchFamily="2" charset="2"/>
              </a:rPr>
              <a:t> and Pierre </a:t>
            </a:r>
            <a:r>
              <a:rPr lang="en-US" dirty="0" err="1">
                <a:sym typeface="Wingdings" panose="05000000000000000000" pitchFamily="2" charset="2"/>
              </a:rPr>
              <a:t>Gasner</a:t>
            </a:r>
            <a:r>
              <a:rPr lang="en-US" dirty="0">
                <a:sym typeface="Wingdings" panose="05000000000000000000" pitchFamily="2" charset="2"/>
              </a:rPr>
              <a:t> for the fabrication support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Victor </a:t>
            </a:r>
            <a:r>
              <a:rPr lang="en-US" dirty="0" err="1">
                <a:sym typeface="Wingdings" panose="05000000000000000000" pitchFamily="2" charset="2"/>
              </a:rPr>
              <a:t>Doebele</a:t>
            </a:r>
            <a:endParaRPr lang="sk-SK" dirty="0">
              <a:sym typeface="Wingdings" panose="05000000000000000000" pitchFamily="2" charset="2"/>
            </a:endParaRPr>
          </a:p>
          <a:p>
            <a:pPr lvl="1"/>
            <a:endParaRPr lang="sk-SK" dirty="0">
              <a:sym typeface="Wingdings" panose="05000000000000000000" pitchFamily="2" charset="2"/>
            </a:endParaRPr>
          </a:p>
          <a:p>
            <a:r>
              <a:rPr lang="sk-SK" b="1" dirty="0" err="1">
                <a:sym typeface="Wingdings" panose="05000000000000000000" pitchFamily="2" charset="2"/>
              </a:rPr>
              <a:t>Lancaster</a:t>
            </a:r>
            <a:r>
              <a:rPr lang="sk-SK" b="1" dirty="0">
                <a:sym typeface="Wingdings" panose="05000000000000000000" pitchFamily="2" charset="2"/>
              </a:rPr>
              <a:t> </a:t>
            </a:r>
            <a:r>
              <a:rPr lang="sk-SK" b="1" dirty="0" err="1">
                <a:sym typeface="Wingdings" panose="05000000000000000000" pitchFamily="2" charset="2"/>
              </a:rPr>
              <a:t>university</a:t>
            </a:r>
            <a:endParaRPr lang="sk-SK" b="1" dirty="0">
              <a:sym typeface="Wingdings" panose="05000000000000000000" pitchFamily="2" charset="2"/>
            </a:endParaRPr>
          </a:p>
          <a:p>
            <a:pPr lvl="1"/>
            <a:endParaRPr lang="en-US" b="1" dirty="0">
              <a:sym typeface="Wingdings" panose="05000000000000000000" pitchFamily="2" charset="2"/>
            </a:endParaRPr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B0E10A-35A3-4D29-B0E0-26B93C6C5C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BE560-654A-4FED-8A4A-2DC0BDB123E4}" type="datetime1">
              <a:rPr lang="fr-FR" smtClean="0"/>
              <a:t>08/11/2023</a:t>
            </a:fld>
            <a:endParaRPr lang="sk-S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40C32A-4747-4984-8E5A-1734B02374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Boris Brisuda, Institut Néel CNRS, C’Nano 2023 Poitiers</a:t>
            </a:r>
            <a:endParaRPr lang="sk-SK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9D8E7F-BED0-42C7-BD37-7A95CB7200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3E614-3023-453E-83DB-6736339301D1}" type="slidenum">
              <a:rPr lang="sk-SK" smtClean="0"/>
              <a:t>16</a:t>
            </a:fld>
            <a:endParaRPr lang="sk-SK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8AB5BDD-1750-417F-A9DD-C7F5064B5D0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601" t="26913" r="55069" b="42753"/>
          <a:stretch/>
        </p:blipFill>
        <p:spPr>
          <a:xfrm>
            <a:off x="9162870" y="3853304"/>
            <a:ext cx="2600587" cy="2080314"/>
          </a:xfrm>
          <a:prstGeom prst="rect">
            <a:avLst/>
          </a:prstGeom>
        </p:spPr>
      </p:pic>
      <p:pic>
        <p:nvPicPr>
          <p:cNvPr id="8" name="Image 23">
            <a:extLst>
              <a:ext uri="{FF2B5EF4-FFF2-40B4-BE49-F238E27FC236}">
                <a16:creationId xmlns:a16="http://schemas.microsoft.com/office/drawing/2014/main" id="{CB19114E-F302-4858-A81C-309D78859D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7515" y="1965169"/>
            <a:ext cx="2697910" cy="117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025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27FAF928-BCA8-4716-90A7-CEDCDAB35C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5400" i="1" dirty="0" err="1"/>
              <a:t>Thank</a:t>
            </a:r>
            <a:r>
              <a:rPr lang="fr-FR" sz="5400" i="1" dirty="0"/>
              <a:t> </a:t>
            </a:r>
            <a:r>
              <a:rPr lang="fr-FR" sz="5400" i="1" dirty="0" err="1"/>
              <a:t>you</a:t>
            </a:r>
            <a:r>
              <a:rPr lang="fr-FR" sz="5400" i="1" dirty="0"/>
              <a:t> for </a:t>
            </a:r>
            <a:r>
              <a:rPr lang="fr-FR" sz="5400" i="1" dirty="0" err="1"/>
              <a:t>your</a:t>
            </a:r>
            <a:r>
              <a:rPr lang="fr-FR" sz="5400" i="1" dirty="0"/>
              <a:t> attention !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5A861B-0332-466F-8D31-FF0FC31C6D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8CF10-FF3A-4AA1-8E47-CE4EFD929640}" type="datetime1">
              <a:rPr lang="fr-FR" smtClean="0"/>
              <a:t>08/11/2023</a:t>
            </a:fld>
            <a:endParaRPr lang="sk-S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9D849E-D344-475B-AFEC-E94143FB66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Boris Brisuda, Institut Néel CNRS, GDR NAME 2023 Rennes</a:t>
            </a:r>
            <a:endParaRPr lang="sk-S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43233B-08D9-41CC-AB7A-C387B7F0D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3E614-3023-453E-83DB-6736339301D1}" type="slidenum">
              <a:rPr lang="sk-SK" smtClean="0"/>
              <a:t>17</a:t>
            </a:fld>
            <a:endParaRPr lang="sk-SK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724C3B8-DBB8-4E38-8DF4-E2EA9FA0450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311" b="10527"/>
          <a:stretch/>
        </p:blipFill>
        <p:spPr>
          <a:xfrm>
            <a:off x="3880030" y="1770916"/>
            <a:ext cx="4431939" cy="4531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9743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1EEC1-9283-4054-82CD-84659CF12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i="1" dirty="0"/>
              <a:t>Preliminary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D308A7-8BC0-4235-843F-AE006DFD8D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b="1" dirty="0"/>
          </a:p>
          <a:p>
            <a:r>
              <a:rPr lang="en-US" b="1" dirty="0"/>
              <a:t>Ballistic transport                                                                                                Heat flux symmetry</a:t>
            </a:r>
          </a:p>
          <a:p>
            <a:endParaRPr lang="en-US" b="1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16FE51-F32E-49BB-A334-70951B6D6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BE560-654A-4FED-8A4A-2DC0BDB123E4}" type="datetime1">
              <a:rPr lang="fr-FR" smtClean="0"/>
              <a:t>08/11/2023</a:t>
            </a:fld>
            <a:endParaRPr lang="sk-S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BAF10D-7EE2-4C54-9B73-324EEEEF59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Boris Brisuda, Institut Néel CNRS, C’Nano 2023 Poitiers</a:t>
            </a:r>
            <a:endParaRPr lang="sk-SK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CFFA98-7494-4C14-A90D-FC478ED03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3E614-3023-453E-83DB-6736339301D1}" type="slidenum">
              <a:rPr lang="sk-SK" smtClean="0"/>
              <a:t>18</a:t>
            </a:fld>
            <a:endParaRPr lang="sk-SK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0AA6151-7A72-4550-8173-E3706973B79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66" t="6115" r="1534" b="4076"/>
          <a:stretch/>
        </p:blipFill>
        <p:spPr>
          <a:xfrm>
            <a:off x="60872" y="3102493"/>
            <a:ext cx="7496923" cy="242123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88201E8-D26D-4D7D-A86F-9AC6D392852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893" t="5388" b="4130"/>
          <a:stretch/>
        </p:blipFill>
        <p:spPr>
          <a:xfrm>
            <a:off x="7557795" y="2883160"/>
            <a:ext cx="4096140" cy="2993221"/>
          </a:xfrm>
          <a:prstGeom prst="rect">
            <a:avLst/>
          </a:prstGeom>
        </p:spPr>
      </p:pic>
      <p:sp>
        <p:nvSpPr>
          <p:cNvPr id="11" name="ZoneTexte 7">
            <a:extLst>
              <a:ext uri="{FF2B5EF4-FFF2-40B4-BE49-F238E27FC236}">
                <a16:creationId xmlns:a16="http://schemas.microsoft.com/office/drawing/2014/main" id="{71ABEEA5-60CD-4FE2-9350-E2A3060C57CB}"/>
              </a:ext>
            </a:extLst>
          </p:cNvPr>
          <p:cNvSpPr txBox="1"/>
          <p:nvPr/>
        </p:nvSpPr>
        <p:spPr>
          <a:xfrm>
            <a:off x="365313" y="5452686"/>
            <a:ext cx="486505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A. </a:t>
            </a:r>
            <a:r>
              <a:rPr lang="en-GB" dirty="0" err="1"/>
              <a:t>Tavakoli</a:t>
            </a:r>
            <a:r>
              <a:rPr lang="en-GB" dirty="0"/>
              <a:t> et al. Nat. </a:t>
            </a:r>
            <a:r>
              <a:rPr lang="en-GB" dirty="0" err="1"/>
              <a:t>Commun</a:t>
            </a:r>
            <a:r>
              <a:rPr lang="en-GB" dirty="0"/>
              <a:t>. </a:t>
            </a:r>
            <a:r>
              <a:rPr lang="en-US" b="1" dirty="0"/>
              <a:t>9</a:t>
            </a:r>
            <a:r>
              <a:rPr lang="en-US" dirty="0"/>
              <a:t>, 4287 (2018)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966315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D0D094-8103-46F2-8EA9-6EA8B3E05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i="1" dirty="0"/>
              <a:t>Preliminary results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C289EA-9F02-4B69-BD4D-E18C6C35AD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Probing of rectification through </a:t>
            </a:r>
            <a:br>
              <a:rPr lang="en-US" b="1" dirty="0"/>
            </a:br>
            <a:r>
              <a:rPr lang="en-US" b="1" dirty="0"/>
              <a:t>mass asymmetry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347037-93C4-44AD-A8FA-2E7D2BB7E8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BE560-654A-4FED-8A4A-2DC0BDB123E4}" type="datetime1">
              <a:rPr lang="fr-FR" smtClean="0"/>
              <a:t>08/11/2023</a:t>
            </a:fld>
            <a:endParaRPr lang="sk-S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A7B39E-7222-439F-BA2D-3FB021BC5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Boris Brisuda, Institut Néel CNRS, C’Nano 2023 Poitiers</a:t>
            </a:r>
            <a:endParaRPr lang="sk-SK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90D2F4-5AE1-4258-BF2E-132C49003D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3E614-3023-453E-83DB-6736339301D1}" type="slidenum">
              <a:rPr lang="sk-SK" smtClean="0"/>
              <a:t>19</a:t>
            </a:fld>
            <a:endParaRPr lang="sk-SK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431D97C-2A88-42BD-B7B8-906315B8BB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1172" y="1774190"/>
            <a:ext cx="4021640" cy="449066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675CEF2-9DD3-4859-B85E-3E57AF11D8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294" y="2422566"/>
            <a:ext cx="4663162" cy="3248840"/>
          </a:xfrm>
          <a:prstGeom prst="rect">
            <a:avLst/>
          </a:prstGeom>
        </p:spPr>
      </p:pic>
      <p:sp>
        <p:nvSpPr>
          <p:cNvPr id="11" name="ZoneTexte 7">
            <a:extLst>
              <a:ext uri="{FF2B5EF4-FFF2-40B4-BE49-F238E27FC236}">
                <a16:creationId xmlns:a16="http://schemas.microsoft.com/office/drawing/2014/main" id="{9FD5B8CF-D543-49CC-9D05-58B0DAAAA63C}"/>
              </a:ext>
            </a:extLst>
          </p:cNvPr>
          <p:cNvSpPr txBox="1"/>
          <p:nvPr/>
        </p:nvSpPr>
        <p:spPr>
          <a:xfrm>
            <a:off x="617223" y="5755972"/>
            <a:ext cx="590465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A. </a:t>
            </a:r>
            <a:r>
              <a:rPr lang="en-GB" dirty="0" err="1"/>
              <a:t>Tavakoli</a:t>
            </a:r>
            <a:r>
              <a:rPr lang="en-GB" dirty="0"/>
              <a:t>, J. Maire, B. </a:t>
            </a:r>
            <a:r>
              <a:rPr lang="en-GB" dirty="0" err="1"/>
              <a:t>Brisuda</a:t>
            </a:r>
            <a:r>
              <a:rPr lang="en-GB" dirty="0"/>
              <a:t> et al. Sci Rep </a:t>
            </a:r>
            <a:r>
              <a:rPr lang="en-GB" b="1" dirty="0"/>
              <a:t>12</a:t>
            </a:r>
            <a:r>
              <a:rPr lang="en-US" dirty="0"/>
              <a:t>, 7788 (2022)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246893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47BCED-B110-4AF1-80DA-42E25DF50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i="1" dirty="0" err="1"/>
              <a:t>Non-Fourier</a:t>
            </a:r>
            <a:r>
              <a:rPr lang="sk-SK" i="1" dirty="0"/>
              <a:t> transport </a:t>
            </a:r>
            <a:r>
              <a:rPr lang="sk-SK" i="1" dirty="0" err="1"/>
              <a:t>regimes</a:t>
            </a:r>
            <a:endParaRPr lang="en-US" i="1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9AF55F-0C4A-410C-92E9-01EDAB1CD6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E0E1D-0494-44AB-9009-343B339C3122}" type="datetime1">
              <a:rPr lang="fr-FR" smtClean="0"/>
              <a:t>08/11/2023</a:t>
            </a:fld>
            <a:endParaRPr lang="sk-S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1F9A8B-3769-4923-B4BB-3F28B13E22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Boris Brisuda, Institut Néel CNRS, GDR NAME 2023 Rennes</a:t>
            </a:r>
            <a:endParaRPr lang="sk-S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749EA1-19D4-4333-82A4-D3C522DDAD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3E614-3023-453E-83DB-6736339301D1}" type="slidenum">
              <a:rPr lang="sk-SK" smtClean="0"/>
              <a:t>20</a:t>
            </a:fld>
            <a:endParaRPr lang="sk-SK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D8CD7E0-C96F-4D11-B4B2-B4843D19C0D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791" t="34444" r="25000" b="29814"/>
          <a:stretch/>
        </p:blipFill>
        <p:spPr>
          <a:xfrm>
            <a:off x="1719040" y="2283043"/>
            <a:ext cx="8753919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5081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43DCF-5096-48E0-995B-ECB50E8D15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i="1" dirty="0"/>
              <a:t>Radiation vs Joule heating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0A321B3-847B-4341-B076-CB76B9A8E00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b="1" dirty="0"/>
                  <a:t>Joule heating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𝐻𝑒𝑎𝑡𝑒𝑟</m:t>
                        </m:r>
                      </m:sub>
                    </m:sSub>
                    <m:r>
                      <a:rPr lang="fr-FR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𝐻𝑒𝑎𝑡𝑒𝑟</m:t>
                        </m:r>
                      </m:sub>
                    </m:sSub>
                    <m:sSup>
                      <m:sSup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p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fr-FR" b="0" i="1" smtClean="0">
                        <a:latin typeface="Cambria Math" panose="02040503050406030204" pitchFamily="18" charset="0"/>
                      </a:rPr>
                      <m:t>    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𝑤𝑖𝑡h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𝐻𝑒𝑎𝑡𝑒𝑟</m:t>
                        </m:r>
                      </m:sub>
                    </m:sSub>
                    <m:r>
                      <a:rPr lang="fr-FR" b="0" i="1" smtClean="0">
                        <a:latin typeface="Cambria Math" panose="02040503050406030204" pitchFamily="18" charset="0"/>
                      </a:rPr>
                      <m:t>≈50−150 </m:t>
                    </m:r>
                    <m:r>
                      <m:rPr>
                        <m:sty m:val="p"/>
                      </m:rPr>
                      <a:rPr lang="fr-FR" b="0" i="0" smtClean="0">
                        <a:latin typeface="Cambria Math" panose="02040503050406030204" pitchFamily="18" charset="0"/>
                      </a:rPr>
                      <m:t>Ω</m:t>
                    </m:r>
                    <m:r>
                      <a:rPr lang="fr-FR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fr-FR" b="0" i="0" smtClean="0">
                        <a:latin typeface="Cambria Math" panose="02040503050406030204" pitchFamily="18" charset="0"/>
                      </a:rPr>
                      <m:t>and</m:t>
                    </m:r>
                    <m:r>
                      <a:rPr lang="fr-FR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fr-FR" b="0" i="0" smtClean="0">
                        <a:latin typeface="Cambria Math" panose="02040503050406030204" pitchFamily="18" charset="0"/>
                      </a:rPr>
                      <m:t>I</m:t>
                    </m:r>
                    <m:r>
                      <a:rPr lang="fr-FR" b="0" i="0" smtClean="0">
                        <a:latin typeface="Cambria Math" panose="02040503050406030204" pitchFamily="18" charset="0"/>
                      </a:rPr>
                      <m:t>=10 −100 </m:t>
                    </m:r>
                    <m:r>
                      <m:rPr>
                        <m:sty m:val="p"/>
                      </m:rPr>
                      <a:rPr lang="fr-FR" b="0" i="0" smtClean="0">
                        <a:latin typeface="Cambria Math" panose="02040503050406030204" pitchFamily="18" charset="0"/>
                      </a:rPr>
                      <m:t>nA</m:t>
                    </m:r>
                  </m:oMath>
                </a14:m>
                <a:endParaRPr lang="fr-FR" b="0" i="0" dirty="0">
                  <a:latin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fr-FR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𝑃</m:t>
                        </m:r>
                      </m:e>
                      <m:sub>
                        <m:r>
                          <a:rPr lang="fr-FR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𝐻𝑒𝑎𝑡𝑒𝑟</m:t>
                        </m:r>
                      </m:sub>
                    </m:sSub>
                    <m:r>
                      <a:rPr lang="fr-FR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sSup>
                      <m:sSupPr>
                        <m:ctrlPr>
                          <a:rPr lang="fr-FR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10</m:t>
                        </m:r>
                      </m:e>
                      <m:sup>
                        <m:r>
                          <a:rPr lang="fr-FR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−12</m:t>
                        </m:r>
                      </m:sup>
                    </m:sSup>
                    <m:r>
                      <a:rPr lang="fr-FR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 </m:t>
                    </m:r>
                    <m:r>
                      <m:rPr>
                        <m:sty m:val="p"/>
                      </m:rPr>
                      <a:rPr lang="fr-FR" b="0" i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W</m:t>
                    </m:r>
                    <m:r>
                      <a:rPr lang="fr-FR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 @ 100 </m:t>
                    </m:r>
                    <m:r>
                      <m:rPr>
                        <m:sty m:val="p"/>
                      </m:rPr>
                      <a:rPr lang="fr-FR" b="0" i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Ω</m:t>
                    </m:r>
                    <m:r>
                      <a:rPr lang="fr-FR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 </m:t>
                    </m:r>
                    <m:r>
                      <a:rPr lang="fr-FR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𝑎𝑛𝑑</m:t>
                    </m:r>
                    <m:r>
                      <a:rPr lang="fr-FR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 100 </m:t>
                    </m:r>
                    <m:r>
                      <m:rPr>
                        <m:sty m:val="p"/>
                      </m:rPr>
                      <a:rPr lang="fr-FR" b="0" i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nA</m:t>
                    </m:r>
                  </m:oMath>
                </a14:m>
                <a:endParaRPr lang="fr-FR" b="0" dirty="0">
                  <a:sym typeface="Wingdings" panose="05000000000000000000" pitchFamily="2" charset="2"/>
                </a:endParaRPr>
              </a:p>
              <a:p>
                <a:pPr marL="201168" lvl="1" indent="0">
                  <a:buNone/>
                </a:pPr>
                <a:r>
                  <a:rPr lang="en-US" dirty="0"/>
                  <a:t>	  </a:t>
                </a:r>
                <a14:m>
                  <m:oMath xmlns:m="http://schemas.openxmlformats.org/officeDocument/2006/math">
                    <m:r>
                      <a:rPr lang="fr-FR" b="0" i="0" smtClean="0">
                        <a:latin typeface="Cambria Math" panose="02040503050406030204" pitchFamily="18" charset="0"/>
                      </a:rPr>
                      <m:t>   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−14</m:t>
                        </m:r>
                      </m:sup>
                    </m:sSup>
                    <m:r>
                      <a:rPr lang="fr-FR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fr-FR" b="0" i="0" smtClean="0">
                        <a:latin typeface="Cambria Math" panose="02040503050406030204" pitchFamily="18" charset="0"/>
                      </a:rPr>
                      <m:t>W</m:t>
                    </m:r>
                    <m:r>
                      <a:rPr lang="fr-FR" b="0" i="0" smtClean="0">
                        <a:latin typeface="Cambria Math" panose="02040503050406030204" pitchFamily="18" charset="0"/>
                      </a:rPr>
                      <m:t> @ 100 </m:t>
                    </m:r>
                    <m:r>
                      <m:rPr>
                        <m:sty m:val="p"/>
                      </m:rPr>
                      <a:rPr lang="fr-FR" b="0" i="0" smtClean="0">
                        <a:latin typeface="Cambria Math" panose="02040503050406030204" pitchFamily="18" charset="0"/>
                      </a:rPr>
                      <m:t>Ω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𝑎𝑛𝑑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fr-FR" b="0" i="0" smtClean="0">
                        <a:latin typeface="Cambria Math" panose="02040503050406030204" pitchFamily="18" charset="0"/>
                      </a:rPr>
                      <m:t>10 </m:t>
                    </m:r>
                    <m:r>
                      <m:rPr>
                        <m:sty m:val="p"/>
                      </m:rPr>
                      <a:rPr lang="fr-FR" b="0" i="0" smtClean="0">
                        <a:latin typeface="Cambria Math" panose="02040503050406030204" pitchFamily="18" charset="0"/>
                      </a:rPr>
                      <m:t>nA</m:t>
                    </m:r>
                  </m:oMath>
                </a14:m>
                <a:endParaRPr lang="en-US" dirty="0"/>
              </a:p>
              <a:p>
                <a:r>
                  <a:rPr lang="en-US" b="1" dirty="0"/>
                  <a:t>Radiation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𝑟𝑎𝑦</m:t>
                        </m:r>
                      </m:sub>
                    </m:sSub>
                    <m:r>
                      <a:rPr lang="fr-F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𝜖𝜎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𝑆</m:t>
                    </m:r>
                    <m:d>
                      <m:d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fr-FR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p>
                        </m:sSubSup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Sup>
                          <m:sSubSupPr>
                            <m:ctrlPr>
                              <a:rPr lang="fr-FR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p>
                        </m:sSubSup>
                      </m:e>
                    </m:d>
                    <m:r>
                      <a:rPr lang="fr-FR" b="0" i="1" smtClean="0">
                        <a:latin typeface="Cambria Math" panose="02040503050406030204" pitchFamily="18" charset="0"/>
                      </a:rPr>
                      <m:t>    </m:t>
                    </m:r>
                  </m:oMath>
                </a14:m>
                <a:br>
                  <a:rPr lang="fr-FR" b="0" i="1" dirty="0"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>
                      <a:rPr lang="fr-FR" b="0" i="1" smtClean="0">
                        <a:latin typeface="Cambria Math" panose="02040503050406030204" pitchFamily="18" charset="0"/>
                      </a:rPr>
                      <m:t>𝑤𝑖𝑡h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  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𝜖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=1, 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𝜎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=5.67 ×</m:t>
                    </m:r>
                    <m:sSup>
                      <m:sSup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−8</m:t>
                        </m:r>
                      </m:sup>
                    </m:sSup>
                    <m:r>
                      <a:rPr lang="fr-FR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fr-FR" b="0" i="0" smtClean="0">
                        <a:latin typeface="Cambria Math" panose="02040503050406030204" pitchFamily="18" charset="0"/>
                      </a:rPr>
                      <m:t>W</m:t>
                    </m:r>
                    <m:r>
                      <a:rPr lang="fr-F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sSup>
                      <m:sSup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fr-FR" b="0" i="0" smtClean="0"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p>
                        <m:r>
                          <a:rPr lang="fr-FR" b="0" i="0" smtClean="0">
                            <a:latin typeface="Cambria Math" panose="02040503050406030204" pitchFamily="18" charset="0"/>
                          </a:rPr>
                          <m:t>−2</m:t>
                        </m:r>
                      </m:sup>
                    </m:sSup>
                    <m:sSup>
                      <m:sSup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r>
                          <m:rPr>
                            <m:sty m:val="p"/>
                          </m:rPr>
                          <a:rPr lang="fr-FR" b="0" i="0" smtClean="0">
                            <a:latin typeface="Cambria Math" panose="02040503050406030204" pitchFamily="18" charset="0"/>
                          </a:rPr>
                          <m:t>T</m:t>
                        </m:r>
                      </m:e>
                      <m:sup>
                        <m:r>
                          <a:rPr lang="fr-FR" b="0" i="0" smtClean="0">
                            <a:latin typeface="Cambria Math" panose="02040503050406030204" pitchFamily="18" charset="0"/>
                          </a:rPr>
                          <m:t>−4</m:t>
                        </m:r>
                      </m:sup>
                    </m:sSup>
                    <m:r>
                      <a:rPr lang="fr-FR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=20×20 </m:t>
                    </m:r>
                    <m:r>
                      <a:rPr lang="fr-FR" b="0" i="0" smtClean="0">
                        <a:latin typeface="Cambria Math" panose="02040503050406030204" pitchFamily="18" charset="0"/>
                      </a:rPr>
                      <m:t>µ</m:t>
                    </m:r>
                    <m:sSup>
                      <m:sSup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fr-FR" b="0" i="0" smtClean="0"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p>
                        <m:r>
                          <a:rPr lang="fr-FR" b="0" i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fr-FR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fr-FR" b="0" i="1" smtClean="0">
                        <a:latin typeface="Cambria Math" panose="02040503050406030204" pitchFamily="18" charset="0"/>
                      </a:rPr>
                      <m:t>=4 </m:t>
                    </m:r>
                    <m:r>
                      <m:rPr>
                        <m:sty m:val="p"/>
                      </m:rPr>
                      <a:rPr lang="fr-FR" b="0" i="0" smtClean="0">
                        <a:latin typeface="Cambria Math" panose="02040503050406030204" pitchFamily="18" charset="0"/>
                      </a:rPr>
                      <m:t>K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𝑎𝑛𝑑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fr-FR" b="0" i="1" smtClean="0">
                        <a:latin typeface="Cambria Math" panose="02040503050406030204" pitchFamily="18" charset="0"/>
                      </a:rPr>
                      <m:t>=0.1 </m:t>
                    </m:r>
                    <m:r>
                      <m:rPr>
                        <m:sty m:val="p"/>
                      </m:rPr>
                      <a:rPr lang="fr-FR" b="0" i="0" smtClean="0">
                        <a:latin typeface="Cambria Math" panose="02040503050406030204" pitchFamily="18" charset="0"/>
                      </a:rPr>
                      <m:t>K</m:t>
                    </m:r>
                  </m:oMath>
                </a14:m>
                <a:r>
                  <a:rPr lang="en-US" dirty="0"/>
                  <a:t>  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𝑟𝑎𝑦</m:t>
                        </m:r>
                      </m:sub>
                    </m:sSub>
                    <m:r>
                      <a:rPr lang="fr-FR" b="0" i="1" smtClean="0">
                        <a:latin typeface="Cambria Math" panose="02040503050406030204" pitchFamily="18" charset="0"/>
                      </a:rPr>
                      <m:t>=5.8×</m:t>
                    </m:r>
                    <m:sSup>
                      <m:sSup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−15</m:t>
                        </m:r>
                      </m:sup>
                    </m:sSup>
                    <m:r>
                      <a:rPr lang="fr-FR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fr-FR" b="0" i="0" smtClean="0">
                        <a:latin typeface="Cambria Math" panose="02040503050406030204" pitchFamily="18" charset="0"/>
                      </a:rPr>
                      <m:t>W</m:t>
                    </m:r>
                  </m:oMath>
                </a14:m>
                <a:endParaRPr lang="fr-FR" b="0" dirty="0"/>
              </a:p>
              <a:p>
                <a:r>
                  <a:rPr lang="en-US" b="1" dirty="0"/>
                  <a:t>Radiation with shielding</a:t>
                </a:r>
              </a:p>
              <a:p>
                <a:pPr lvl="1"/>
                <a:r>
                  <a:rPr lang="en-US" dirty="0"/>
                  <a:t>With shield, radiation reduced by 90%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𝑟𝑎𝑦</m:t>
                        </m:r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𝑠h𝑖𝑒𝑙𝑑</m:t>
                        </m:r>
                      </m:sub>
                    </m:sSub>
                    <m:r>
                      <a:rPr lang="fr-FR" b="0" i="1" smtClean="0">
                        <a:latin typeface="Cambria Math" panose="02040503050406030204" pitchFamily="18" charset="0"/>
                      </a:rPr>
                      <m:t>=0.1×</m:t>
                    </m:r>
                    <m:sSub>
                      <m:sSub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𝑟𝑎𝑦</m:t>
                        </m:r>
                      </m:sub>
                    </m:sSub>
                    <m:r>
                      <a:rPr lang="fr-FR" b="0" i="1" smtClean="0">
                        <a:latin typeface="Cambria Math" panose="02040503050406030204" pitchFamily="18" charset="0"/>
                      </a:rPr>
                      <m:t>=5.8×</m:t>
                    </m:r>
                    <m:sSup>
                      <m:sSup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−16</m:t>
                        </m:r>
                      </m:sup>
                    </m:sSup>
                    <m:r>
                      <a:rPr lang="fr-FR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fr-FR" b="0" i="0" smtClean="0">
                        <a:latin typeface="Cambria Math" panose="02040503050406030204" pitchFamily="18" charset="0"/>
                      </a:rPr>
                      <m:t>W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0A321B3-847B-4341-B076-CB76B9A8E00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606" t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83D3E1-6F5B-4F75-A45A-DE4DE0D83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BE560-654A-4FED-8A4A-2DC0BDB123E4}" type="datetime1">
              <a:rPr lang="fr-FR" smtClean="0"/>
              <a:t>08/11/2023</a:t>
            </a:fld>
            <a:endParaRPr lang="sk-S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C905D4-F891-402F-A9D3-8D87EE6D7F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Boris Brisuda, Institut Néel CNRS, C’Nano 2023 Poitiers</a:t>
            </a:r>
            <a:endParaRPr lang="sk-SK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BCD676-B63E-455E-91C6-9824DBABF5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3E614-3023-453E-83DB-6736339301D1}" type="slidenum">
              <a:rPr lang="sk-SK" smtClean="0"/>
              <a:t>21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667683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27F7BD-3BB9-4B03-B5A1-A8F8E8977A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i="1" dirty="0" err="1"/>
              <a:t>Noise</a:t>
            </a:r>
            <a:r>
              <a:rPr lang="sk-SK" i="1" dirty="0"/>
              <a:t> </a:t>
            </a:r>
            <a:r>
              <a:rPr lang="sk-SK" i="1" dirty="0" err="1"/>
              <a:t>estimation</a:t>
            </a:r>
            <a:endParaRPr lang="en-US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ontent Placeholder 13">
                <a:extLst>
                  <a:ext uri="{FF2B5EF4-FFF2-40B4-BE49-F238E27FC236}">
                    <a16:creationId xmlns:a16="http://schemas.microsoft.com/office/drawing/2014/main" id="{C914DA36-42AE-4E17-B244-1B4C219BBBC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sz="200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𝑁𝐸</m:t>
                    </m:r>
                    <m:sSub>
                      <m:sSubPr>
                        <m:ctrlPr>
                          <a:rPr lang="sk-SK" sz="2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𝐽𝑜h𝑛𝑠𝑜𝑛</m:t>
                        </m:r>
                      </m:sub>
                    </m:sSub>
                    <m:r>
                      <a:rPr lang="en-US" sz="20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sk-SK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4</m:t>
                        </m:r>
                        <m:sSub>
                          <m:sSubPr>
                            <m:ctrlPr>
                              <a:rPr lang="sk-SK" sz="20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sz="20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𝐵</m:t>
                            </m:r>
                          </m:sub>
                        </m:sSub>
                        <m:r>
                          <a:rPr lang="en-US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𝑅𝑇</m:t>
                        </m:r>
                        <m:r>
                          <m:rPr>
                            <m:sty m:val="p"/>
                          </m:rPr>
                          <a:rPr lang="en-US" sz="20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Δ</m:t>
                        </m:r>
                        <m:r>
                          <a:rPr lang="en-US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𝑓</m:t>
                        </m:r>
                      </m:e>
                    </m:rad>
                  </m:oMath>
                </a14:m>
                <a:endParaRPr lang="sk-SK" sz="20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00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𝑁𝐸</m:t>
                    </m:r>
                    <m:sSub>
                      <m:sSubPr>
                        <m:ctrlPr>
                          <a:rPr lang="sk-SK" sz="2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𝐽𝑜h𝑛𝑠𝑜𝑛</m:t>
                        </m:r>
                      </m:sub>
                    </m:sSub>
                    <m:r>
                      <a:rPr lang="en-US" sz="20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=0.13 </m:t>
                    </m:r>
                    <m:r>
                      <m:rPr>
                        <m:sty m:val="p"/>
                      </m:rPr>
                      <a:rPr lang="en-US" sz="20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nV</m:t>
                    </m:r>
                    <m:r>
                      <a:rPr lang="en-US" sz="20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/</m:t>
                    </m:r>
                    <m:rad>
                      <m:radPr>
                        <m:degHide m:val="on"/>
                        <m:ctrlPr>
                          <a:rPr lang="sk-SK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m:rPr>
                            <m:sty m:val="p"/>
                          </m:rPr>
                          <a:rPr lang="en-US" sz="20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Hz</m:t>
                        </m:r>
                      </m:e>
                    </m:rad>
                    <m:r>
                      <a:rPr lang="en-US" sz="20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fr-FR" sz="2000" b="0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fr-FR" dirty="0"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with</m:t>
                    </m:r>
                    <m:r>
                      <m:rPr>
                        <m:nor/>
                      </m:rPr>
                      <a:rPr lang="fr-FR" dirty="0"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fr-FR" dirty="0"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R</m:t>
                    </m:r>
                    <m:r>
                      <m:rPr>
                        <m:nor/>
                      </m:rPr>
                      <a:rPr lang="fr-FR" dirty="0"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= 10</m:t>
                    </m:r>
                    <m:r>
                      <a:rPr lang="fr-FR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fr-FR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kΩ</m:t>
                    </m:r>
                  </m:oMath>
                </a14:m>
                <a:endParaRPr lang="fr-FR" sz="20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endParaRPr lang="fr-FR" dirty="0"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00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𝑁𝐸</m:t>
                    </m:r>
                    <m:sSub>
                      <m:sSubPr>
                        <m:ctrlPr>
                          <a:rPr lang="sk-SK" sz="2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𝑉</m:t>
                        </m:r>
                      </m:e>
                      <m:sub>
                        <m:r>
                          <a:rPr lang="fr-FR" sz="2000" b="0" i="1" smtClean="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𝐿𝑜𝑐𝑘</m:t>
                        </m:r>
                        <m:r>
                          <a:rPr lang="fr-FR" sz="2000" b="0" i="1" smtClean="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fr-FR" sz="2000" b="0" i="1" smtClean="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𝑖𝑛</m:t>
                        </m:r>
                      </m:sub>
                    </m:sSub>
                    <m:r>
                      <a:rPr lang="fr-FR" sz="2000" b="0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≈5</m:t>
                    </m:r>
                    <m:r>
                      <a:rPr lang="en-US" sz="20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0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nV</m:t>
                    </m:r>
                    <m:r>
                      <a:rPr lang="en-US" sz="20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/</m:t>
                    </m:r>
                    <m:rad>
                      <m:radPr>
                        <m:degHide m:val="on"/>
                        <m:ctrlPr>
                          <a:rPr lang="sk-SK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m:rPr>
                            <m:sty m:val="p"/>
                          </m:rPr>
                          <a:rPr lang="en-US" sz="20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Hz</m:t>
                        </m:r>
                      </m:e>
                    </m:rad>
                    <m:r>
                      <a:rPr lang="en-US" sz="20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 </m:t>
                    </m:r>
                  </m:oMath>
                </a14:m>
                <a:endParaRPr lang="fr-FR" sz="20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00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𝑁𝐸</m:t>
                    </m:r>
                    <m:sSub>
                      <m:sSubPr>
                        <m:ctrlPr>
                          <a:rPr lang="sk-SK" sz="2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𝑉</m:t>
                        </m:r>
                      </m:e>
                      <m:sub>
                        <m:r>
                          <a:rPr lang="fr-FR" sz="2000" b="0" i="1" smtClean="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𝑃𝑟𝑒</m:t>
                        </m:r>
                        <m:r>
                          <a:rPr lang="fr-FR" sz="2000" b="0" i="1" smtClean="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fr-FR" sz="2000" b="0" i="1" smtClean="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𝑎𝑚𝑝𝑙𝑖𝑓𝑖𝑒𝑟</m:t>
                        </m:r>
                      </m:sub>
                    </m:sSub>
                    <m:r>
                      <a:rPr lang="fr-FR" sz="2000" b="0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≈1</m:t>
                    </m:r>
                    <m:r>
                      <a:rPr lang="en-US" sz="20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0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nV</m:t>
                    </m:r>
                    <m:r>
                      <a:rPr lang="en-US" sz="20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/</m:t>
                    </m:r>
                    <m:rad>
                      <m:radPr>
                        <m:degHide m:val="on"/>
                        <m:ctrlPr>
                          <a:rPr lang="sk-SK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m:rPr>
                            <m:sty m:val="p"/>
                          </m:rPr>
                          <a:rPr lang="en-US" sz="20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Hz</m:t>
                        </m:r>
                      </m:e>
                    </m:rad>
                    <m:r>
                      <a:rPr lang="en-US" sz="20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 </m:t>
                    </m:r>
                  </m:oMath>
                </a14:m>
                <a:endParaRPr lang="fr-FR" sz="20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14" name="Content Placeholder 13">
                <a:extLst>
                  <a:ext uri="{FF2B5EF4-FFF2-40B4-BE49-F238E27FC236}">
                    <a16:creationId xmlns:a16="http://schemas.microsoft.com/office/drawing/2014/main" id="{C914DA36-42AE-4E17-B244-1B4C219BBBC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515" t="-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AC0FAD3-3A43-4D2C-8F55-D9D72DE603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786CE-AD23-47DC-AD68-177ED5B11D12}" type="datetime1">
              <a:rPr lang="fr-FR" smtClean="0"/>
              <a:t>08/11/2023</a:t>
            </a:fld>
            <a:endParaRPr lang="sk-SK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F433A7B7-3964-484F-85C1-2E132E272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Boris Brisuda, Institut Néel CNRS, GDR NAME 2023 Rennes</a:t>
            </a:r>
            <a:endParaRPr lang="sk-SK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01356A-9A05-4BCD-8F9E-FA5809F04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3E614-3023-453E-83DB-6736339301D1}" type="slidenum">
              <a:rPr lang="sk-SK" smtClean="0"/>
              <a:t>22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010345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CEE5A0-95E0-4436-876B-9578FAFE5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/>
              <a:t>Kapitza</a:t>
            </a:r>
            <a:r>
              <a:rPr lang="en-US" dirty="0"/>
              <a:t> and electron phonon coupling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BA93C0B-3DB2-47D9-8578-BF8151454BE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FR" sz="24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2400" b="1" i="1" smtClean="0">
                            <a:latin typeface="Cambria Math" panose="02040503050406030204" pitchFamily="18" charset="0"/>
                          </a:rPr>
                          <m:t>𝑲</m:t>
                        </m:r>
                      </m:e>
                      <m:sub>
                        <m:r>
                          <a:rPr lang="fr-FR" sz="2400" b="1" i="1" smtClean="0">
                            <a:latin typeface="Cambria Math" panose="02040503050406030204" pitchFamily="18" charset="0"/>
                          </a:rPr>
                          <m:t>𝑲𝒂𝒑𝒊𝒕𝒛𝒂</m:t>
                        </m:r>
                      </m:sub>
                    </m:sSub>
                    <m:r>
                      <a:rPr lang="fr-FR" sz="2400" b="1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fr-FR" sz="24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2400" b="1" i="1" smtClean="0">
                            <a:latin typeface="Cambria Math" panose="02040503050406030204" pitchFamily="18" charset="0"/>
                          </a:rPr>
                          <m:t>𝑺</m:t>
                        </m:r>
                      </m:num>
                      <m:den>
                        <m:r>
                          <a:rPr lang="fr-FR" sz="2400" b="1" i="1" smtClean="0">
                            <a:latin typeface="Cambria Math" panose="02040503050406030204" pitchFamily="18" charset="0"/>
                          </a:rPr>
                          <m:t>𝟏𝟓</m:t>
                        </m:r>
                      </m:den>
                    </m:f>
                    <m:sSup>
                      <m:sSupPr>
                        <m:ctrlPr>
                          <a:rPr lang="fr-FR" sz="24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2400" b="1" i="1" smtClean="0">
                            <a:latin typeface="Cambria Math" panose="02040503050406030204" pitchFamily="18" charset="0"/>
                          </a:rPr>
                          <m:t>𝑻</m:t>
                        </m:r>
                      </m:e>
                      <m:sup>
                        <m:r>
                          <a:rPr lang="fr-FR" sz="2400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</m:sup>
                    </m:sSup>
                    <m:r>
                      <a:rPr lang="fr-FR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fr-FR" sz="2400" b="0" i="1" smtClean="0">
                        <a:latin typeface="Cambria Math" panose="02040503050406030204" pitchFamily="18" charset="0"/>
                      </a:rPr>
                      <m:t>𝑤𝑖𝑡h</m:t>
                    </m:r>
                    <m:r>
                      <a:rPr lang="fr-FR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fr-FR" sz="2400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fr-FR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fr-FR" sz="2400" b="0" i="1" smtClean="0">
                        <a:latin typeface="Cambria Math" panose="02040503050406030204" pitchFamily="18" charset="0"/>
                      </a:rPr>
                      <m:t>𝑡h𝑒</m:t>
                    </m:r>
                    <m:r>
                      <a:rPr lang="fr-FR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fr-FR" sz="2400" b="0" i="1" smtClean="0">
                        <a:latin typeface="Cambria Math" panose="02040503050406030204" pitchFamily="18" charset="0"/>
                      </a:rPr>
                      <m:t>𝑠𝑢𝑟𝑓𝑎𝑐𝑒</m:t>
                    </m:r>
                    <m:r>
                      <a:rPr lang="fr-FR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fr-FR" sz="2400" b="0" i="1" smtClean="0">
                        <a:latin typeface="Cambria Math" panose="02040503050406030204" pitchFamily="18" charset="0"/>
                      </a:rPr>
                      <m:t>𝑜𝑓</m:t>
                    </m:r>
                    <m:r>
                      <a:rPr lang="fr-FR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fr-FR" sz="2400" b="0" i="1" smtClean="0">
                        <a:latin typeface="Cambria Math" panose="02040503050406030204" pitchFamily="18" charset="0"/>
                      </a:rPr>
                      <m:t>𝑡h𝑒</m:t>
                    </m:r>
                    <m:r>
                      <a:rPr lang="fr-FR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fr-FR" sz="2400" b="0" i="1" smtClean="0">
                        <a:latin typeface="Cambria Math" panose="02040503050406030204" pitchFamily="18" charset="0"/>
                      </a:rPr>
                      <m:t>𝑖𝑛𝑡𝑒𝑟𝑓𝑎𝑐𝑒</m:t>
                    </m:r>
                    <m:r>
                      <a:rPr lang="fr-FR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fr-FR" sz="2400" b="0" i="1" smtClean="0">
                        <a:latin typeface="Cambria Math" panose="02040503050406030204" pitchFamily="18" charset="0"/>
                      </a:rPr>
                      <m:t>𝑖𝑛</m:t>
                    </m:r>
                    <m:r>
                      <a:rPr lang="fr-FR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fr-FR" sz="2400" b="0" i="1" smtClean="0"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fr-FR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2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fr-FR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fr-FR" sz="2400" b="0" dirty="0"/>
              </a:p>
              <a:p>
                <a14:m>
                  <m:oMath xmlns:m="http://schemas.openxmlformats.org/officeDocument/2006/math">
                    <m:r>
                      <a:rPr lang="fr-FR" sz="2400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fr-FR" sz="2400" b="0" i="1" smtClean="0">
                        <a:latin typeface="Cambria Math" panose="02040503050406030204" pitchFamily="18" charset="0"/>
                      </a:rPr>
                      <m:t>=16×5×</m:t>
                    </m:r>
                    <m:sSup>
                      <m:sSupPr>
                        <m:ctrlPr>
                          <a:rPr lang="fr-FR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24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fr-FR" sz="2400" b="0" i="1" smtClean="0">
                            <a:latin typeface="Cambria Math" panose="02040503050406030204" pitchFamily="18" charset="0"/>
                          </a:rPr>
                          <m:t>−8</m:t>
                        </m:r>
                      </m:sup>
                    </m:sSup>
                    <m:r>
                      <a:rPr lang="fr-FR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fr-FR" sz="2400" b="0" i="1" smtClean="0"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fr-FR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2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fr-FR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40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FR" sz="24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2400" b="1" i="1" smtClean="0">
                            <a:latin typeface="Cambria Math" panose="02040503050406030204" pitchFamily="18" charset="0"/>
                          </a:rPr>
                          <m:t>𝑲</m:t>
                        </m:r>
                      </m:e>
                      <m:sub>
                        <m:r>
                          <a:rPr lang="fr-FR" sz="2400" b="1" i="1" smtClean="0">
                            <a:latin typeface="Cambria Math" panose="02040503050406030204" pitchFamily="18" charset="0"/>
                          </a:rPr>
                          <m:t>𝑲𝒂𝒑𝒊𝒕𝒛𝒂</m:t>
                        </m:r>
                      </m:sub>
                    </m:sSub>
                    <m:r>
                      <a:rPr lang="fr-FR" sz="2400" b="1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fr-FR" sz="24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2400" b="1" i="1" smtClean="0">
                            <a:latin typeface="Cambria Math" panose="02040503050406030204" pitchFamily="18" charset="0"/>
                          </a:rPr>
                          <m:t>𝟖</m:t>
                        </m:r>
                      </m:num>
                      <m:den>
                        <m:r>
                          <a:rPr lang="fr-FR" sz="2400" b="1" i="1" smtClean="0">
                            <a:latin typeface="Cambria Math" panose="02040503050406030204" pitchFamily="18" charset="0"/>
                          </a:rPr>
                          <m:t>𝟏𝟓</m:t>
                        </m:r>
                      </m:den>
                    </m:f>
                    <m:r>
                      <a:rPr lang="fr-FR" sz="2400" b="1" i="1" smtClean="0"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fr-FR" sz="24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2400" b="1" i="1" smtClean="0">
                            <a:latin typeface="Cambria Math" panose="02040503050406030204" pitchFamily="18" charset="0"/>
                          </a:rPr>
                          <m:t>𝟏𝟎</m:t>
                        </m:r>
                      </m:e>
                      <m:sup>
                        <m:r>
                          <a:rPr lang="fr-FR" sz="2400" b="1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fr-FR" sz="2400" b="1" i="1" smtClean="0">
                            <a:latin typeface="Cambria Math" panose="02040503050406030204" pitchFamily="18" charset="0"/>
                          </a:rPr>
                          <m:t>𝟕</m:t>
                        </m:r>
                      </m:sup>
                    </m:sSup>
                    <m:sSup>
                      <m:sSupPr>
                        <m:ctrlPr>
                          <a:rPr lang="fr-FR" sz="24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2400" b="1" i="1" smtClean="0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fr-FR" sz="2400" b="1" i="1" smtClean="0">
                            <a:latin typeface="Cambria Math" panose="02040503050406030204" pitchFamily="18" charset="0"/>
                          </a:rPr>
                          <m:t>𝑻</m:t>
                        </m:r>
                      </m:e>
                      <m:sup>
                        <m:r>
                          <a:rPr lang="fr-FR" sz="2400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2400" b="1" dirty="0"/>
                  <a:t> W/K</a:t>
                </a:r>
              </a:p>
              <a:p>
                <a:endParaRPr lang="en-US" sz="240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FR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24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fr-FR" sz="24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  <m:r>
                          <a:rPr lang="fr-FR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fr-FR" sz="2400" b="0" i="1" smtClean="0">
                            <a:latin typeface="Cambria Math" panose="02040503050406030204" pitchFamily="18" charset="0"/>
                          </a:rPr>
                          <m:t>𝑝h</m:t>
                        </m:r>
                      </m:sub>
                    </m:sSub>
                    <m:r>
                      <a:rPr lang="fr-FR" sz="2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fr-FR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24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fr-FR" sz="24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  <m:r>
                          <a:rPr lang="fr-FR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fr-FR" sz="2400" b="0" i="1" smtClean="0">
                            <a:latin typeface="Cambria Math" panose="02040503050406030204" pitchFamily="18" charset="0"/>
                          </a:rPr>
                          <m:t>𝑝h</m:t>
                        </m:r>
                      </m:sub>
                    </m:sSub>
                    <m:r>
                      <a:rPr lang="fr-FR" sz="2400" b="0" i="1" smtClean="0">
                        <a:latin typeface="Cambria Math" panose="02040503050406030204" pitchFamily="18" charset="0"/>
                      </a:rPr>
                      <m:t>×</m:t>
                    </m:r>
                    <m:r>
                      <a:rPr lang="fr-FR" sz="2400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fr-FR" sz="2400" b="0" i="1" smtClean="0"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fr-FR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2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p>
                        <m:r>
                          <a:rPr lang="fr-FR" sz="24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  <m:r>
                      <a:rPr lang="fr-FR" sz="2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fr-FR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24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fr-FR" sz="24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  <m:r>
                          <a:rPr lang="fr-FR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fr-FR" sz="2400" b="0" i="1" smtClean="0">
                            <a:latin typeface="Cambria Math" panose="02040503050406030204" pitchFamily="18" charset="0"/>
                          </a:rPr>
                          <m:t>𝑝h</m:t>
                        </m:r>
                      </m:sub>
                    </m:sSub>
                    <m:r>
                      <m:rPr>
                        <m:sty m:val="p"/>
                      </m:rPr>
                      <a:rPr lang="fr-FR" sz="2400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fr-FR" sz="2400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fr-FR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fr-FR" sz="2400" b="0" i="1" smtClean="0">
                        <a:latin typeface="Cambria Math" panose="02040503050406030204" pitchFamily="18" charset="0"/>
                      </a:rPr>
                      <m:t>𝑤𝑖𝑡h</m:t>
                    </m:r>
                    <m:r>
                      <a:rPr lang="fr-FR" sz="2400" b="0" i="1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fr-FR" sz="24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2400" b="1" i="1" smtClean="0">
                            <a:latin typeface="Cambria Math" panose="02040503050406030204" pitchFamily="18" charset="0"/>
                          </a:rPr>
                          <m:t>𝑲</m:t>
                        </m:r>
                      </m:e>
                      <m:sub>
                        <m:r>
                          <a:rPr lang="fr-FR" sz="2400" b="1" i="1" smtClean="0">
                            <a:latin typeface="Cambria Math" panose="02040503050406030204" pitchFamily="18" charset="0"/>
                          </a:rPr>
                          <m:t>𝒆</m:t>
                        </m:r>
                        <m:r>
                          <a:rPr lang="fr-FR" sz="2400" b="1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fr-FR" sz="2400" b="1" i="1" smtClean="0">
                            <a:latin typeface="Cambria Math" panose="02040503050406030204" pitchFamily="18" charset="0"/>
                          </a:rPr>
                          <m:t>𝒑𝒉</m:t>
                        </m:r>
                      </m:sub>
                    </m:sSub>
                    <m:r>
                      <a:rPr lang="fr-FR" sz="2400" b="1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fr-FR" sz="24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2400" b="1" i="1" smtClean="0">
                            <a:latin typeface="Cambria Math" panose="02040503050406030204" pitchFamily="18" charset="0"/>
                          </a:rPr>
                          <m:t>𝒈</m:t>
                        </m:r>
                      </m:e>
                      <m:sub>
                        <m:r>
                          <a:rPr lang="fr-FR" sz="2400" b="1" i="1" smtClean="0">
                            <a:latin typeface="Cambria Math" panose="02040503050406030204" pitchFamily="18" charset="0"/>
                          </a:rPr>
                          <m:t>𝒆</m:t>
                        </m:r>
                        <m:r>
                          <a:rPr lang="fr-FR" sz="2400" b="1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fr-FR" sz="2400" b="1" i="1" smtClean="0">
                            <a:latin typeface="Cambria Math" panose="02040503050406030204" pitchFamily="18" charset="0"/>
                          </a:rPr>
                          <m:t>𝒑𝒉</m:t>
                        </m:r>
                      </m:sub>
                    </m:sSub>
                    <m:r>
                      <a:rPr lang="fr-FR" sz="2400" b="1" i="1" smtClean="0">
                        <a:latin typeface="Cambria Math" panose="02040503050406030204" pitchFamily="18" charset="0"/>
                      </a:rPr>
                      <m:t>×</m:t>
                    </m:r>
                    <m:r>
                      <a:rPr lang="fr-FR" sz="2400" b="1" i="1" smtClean="0">
                        <a:latin typeface="Cambria Math" panose="02040503050406030204" pitchFamily="18" charset="0"/>
                      </a:rPr>
                      <m:t>𝑽</m:t>
                    </m:r>
                    <m:r>
                      <a:rPr lang="fr-FR" sz="2400" b="1" i="1" smtClean="0"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fr-FR" sz="24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2400" b="1" i="1" smtClean="0">
                            <a:latin typeface="Cambria Math" panose="02040503050406030204" pitchFamily="18" charset="0"/>
                          </a:rPr>
                          <m:t>𝑻</m:t>
                        </m:r>
                      </m:e>
                      <m:sup>
                        <m:r>
                          <a:rPr lang="fr-FR" sz="2400" b="1" i="1" smtClean="0">
                            <a:latin typeface="Cambria Math" panose="02040503050406030204" pitchFamily="18" charset="0"/>
                          </a:rPr>
                          <m:t>𝟒</m:t>
                        </m:r>
                      </m:sup>
                    </m:sSup>
                  </m:oMath>
                </a14:m>
                <a:r>
                  <a:rPr lang="en-US" sz="2400" dirty="0"/>
                  <a:t> </a:t>
                </a:r>
              </a:p>
              <a:p>
                <a14:m>
                  <m:oMath xmlns:m="http://schemas.openxmlformats.org/officeDocument/2006/math">
                    <m:r>
                      <a:rPr lang="fr-FR" sz="2400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fr-FR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fr-FR" sz="2400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fr-FR" sz="2400" b="0" i="1" smtClean="0">
                        <a:latin typeface="Cambria Math" panose="02040503050406030204" pitchFamily="18" charset="0"/>
                      </a:rPr>
                      <m:t>×100 </m:t>
                    </m:r>
                    <m:r>
                      <a:rPr lang="fr-FR" sz="2400" b="0" i="1" smtClean="0">
                        <a:latin typeface="Cambria Math" panose="02040503050406030204" pitchFamily="18" charset="0"/>
                      </a:rPr>
                      <m:t>𝑛𝑚</m:t>
                    </m:r>
                    <m:r>
                      <a:rPr lang="fr-FR" sz="2400" b="0" i="1" smtClean="0">
                        <a:latin typeface="Cambria Math" panose="02040503050406030204" pitchFamily="18" charset="0"/>
                      </a:rPr>
                      <m:t>=8×</m:t>
                    </m:r>
                    <m:sSup>
                      <m:sSupPr>
                        <m:ctrlPr>
                          <a:rPr lang="fr-FR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24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fr-FR" sz="2400" b="0" i="1" smtClean="0">
                            <a:latin typeface="Cambria Math" panose="02040503050406030204" pitchFamily="18" charset="0"/>
                          </a:rPr>
                          <m:t>−18</m:t>
                        </m:r>
                      </m:sup>
                    </m:sSup>
                    <m:r>
                      <a:rPr lang="fr-FR" sz="2400" b="0" i="1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fr-FR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2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fr-FR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4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2400" b="1" i="1" smtClean="0">
                            <a:latin typeface="Cambria Math" panose="02040503050406030204" pitchFamily="18" charset="0"/>
                          </a:rPr>
                          <m:t>𝒈</m:t>
                        </m:r>
                      </m:e>
                      <m:sub>
                        <m:r>
                          <a:rPr lang="fr-FR" sz="2400" b="1" i="1" smtClean="0">
                            <a:latin typeface="Cambria Math" panose="02040503050406030204" pitchFamily="18" charset="0"/>
                          </a:rPr>
                          <m:t>𝒆</m:t>
                        </m:r>
                        <m:r>
                          <a:rPr lang="fr-FR" sz="2400" b="1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fr-FR" sz="2400" b="1" i="1" smtClean="0">
                            <a:latin typeface="Cambria Math" panose="02040503050406030204" pitchFamily="18" charset="0"/>
                          </a:rPr>
                          <m:t>𝒑𝒉</m:t>
                        </m:r>
                      </m:sub>
                    </m:sSub>
                    <m:r>
                      <a:rPr lang="fr-FR" sz="2400" b="1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fr-FR" sz="24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2400" b="1" i="1" smtClean="0">
                            <a:latin typeface="Cambria Math" panose="02040503050406030204" pitchFamily="18" charset="0"/>
                          </a:rPr>
                          <m:t>𝟏𝟎</m:t>
                        </m:r>
                      </m:e>
                      <m:sup>
                        <m:r>
                          <a:rPr lang="fr-FR" sz="2400" b="1" i="1" smtClean="0">
                            <a:latin typeface="Cambria Math" panose="02040503050406030204" pitchFamily="18" charset="0"/>
                          </a:rPr>
                          <m:t>𝟕</m:t>
                        </m:r>
                      </m:sup>
                    </m:sSup>
                    <m:f>
                      <m:fPr>
                        <m:ctrlPr>
                          <a:rPr lang="fr-FR" sz="24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fr-FR" sz="2400" b="1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fr-FR" sz="2400" b="1" i="0" smtClean="0">
                                <a:latin typeface="Cambria Math" panose="02040503050406030204" pitchFamily="18" charset="0"/>
                              </a:rPr>
                              <m:t>𝐖</m:t>
                            </m:r>
                            <m:r>
                              <a:rPr lang="fr-FR" sz="24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×</m:t>
                            </m:r>
                            <m:r>
                              <a:rPr lang="fr-FR" sz="2400" b="1" i="0" smtClean="0">
                                <a:latin typeface="Cambria Math" panose="02040503050406030204" pitchFamily="18" charset="0"/>
                              </a:rPr>
                              <m:t>𝐊</m:t>
                            </m:r>
                          </m:e>
                          <m:sup>
                            <m:r>
                              <a:rPr lang="fr-FR" sz="2400" b="1" i="0" smtClean="0">
                                <a:latin typeface="Cambria Math" panose="02040503050406030204" pitchFamily="18" charset="0"/>
                              </a:rPr>
                              <m:t>𝟓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fr-FR" sz="2400" b="1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fr-FR" sz="2400" b="1" i="0" smtClean="0">
                                <a:latin typeface="Cambria Math" panose="02040503050406030204" pitchFamily="18" charset="0"/>
                              </a:rPr>
                              <m:t>𝐦</m:t>
                            </m:r>
                          </m:e>
                          <m:sup>
                            <m:r>
                              <a:rPr lang="fr-FR" sz="2400" b="1" i="0" smtClean="0">
                                <a:latin typeface="Cambria Math" panose="02040503050406030204" pitchFamily="18" charset="0"/>
                              </a:rPr>
                              <m:t>𝟑</m:t>
                            </m:r>
                          </m:sup>
                        </m:sSup>
                      </m:den>
                    </m:f>
                  </m:oMath>
                </a14:m>
                <a:endParaRPr lang="en-US" sz="2400" b="1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FR" sz="24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2400" b="1" i="1" smtClean="0">
                            <a:latin typeface="Cambria Math" panose="02040503050406030204" pitchFamily="18" charset="0"/>
                          </a:rPr>
                          <m:t>𝑲</m:t>
                        </m:r>
                      </m:e>
                      <m:sub>
                        <m:r>
                          <a:rPr lang="fr-FR" sz="2400" b="1" i="1" smtClean="0">
                            <a:latin typeface="Cambria Math" panose="02040503050406030204" pitchFamily="18" charset="0"/>
                          </a:rPr>
                          <m:t>𝒆</m:t>
                        </m:r>
                        <m:r>
                          <a:rPr lang="fr-FR" sz="2400" b="1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fr-FR" sz="2400" b="1" i="1" smtClean="0">
                            <a:latin typeface="Cambria Math" panose="02040503050406030204" pitchFamily="18" charset="0"/>
                          </a:rPr>
                          <m:t>𝒑𝒉</m:t>
                        </m:r>
                      </m:sub>
                    </m:sSub>
                    <m:r>
                      <a:rPr lang="fr-FR" sz="2400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fr-FR" sz="2400" b="1" i="1" smtClean="0">
                        <a:latin typeface="Cambria Math" panose="02040503050406030204" pitchFamily="18" charset="0"/>
                      </a:rPr>
                      <m:t>𝟖</m:t>
                    </m:r>
                    <m:r>
                      <a:rPr lang="fr-FR" sz="2400" b="1" i="1" smtClean="0">
                        <a:latin typeface="Cambria Math" panose="02040503050406030204" pitchFamily="18" charset="0"/>
                      </a:rPr>
                      <m:t>×</m:t>
                    </m:r>
                    <m:r>
                      <a:rPr lang="fr-FR" sz="2400" b="1" i="1" smtClean="0">
                        <a:latin typeface="Cambria Math" panose="02040503050406030204" pitchFamily="18" charset="0"/>
                      </a:rPr>
                      <m:t>𝟏</m:t>
                    </m:r>
                    <m:sSup>
                      <m:sSupPr>
                        <m:ctrlPr>
                          <a:rPr lang="fr-FR" sz="24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2400" b="1" i="1" smtClean="0">
                            <a:latin typeface="Cambria Math" panose="02040503050406030204" pitchFamily="18" charset="0"/>
                          </a:rPr>
                          <m:t>𝟎</m:t>
                        </m:r>
                      </m:e>
                      <m:sup>
                        <m:r>
                          <a:rPr lang="fr-FR" sz="2400" b="1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fr-FR" sz="2400" b="1" i="1" smtClean="0">
                            <a:latin typeface="Cambria Math" panose="02040503050406030204" pitchFamily="18" charset="0"/>
                          </a:rPr>
                          <m:t>𝟏𝟏</m:t>
                        </m:r>
                      </m:sup>
                    </m:sSup>
                    <m:r>
                      <a:rPr lang="fr-FR" sz="2400" b="1" i="1" smtClean="0"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fr-FR" sz="24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2400" b="1" i="1" smtClean="0">
                            <a:latin typeface="Cambria Math" panose="02040503050406030204" pitchFamily="18" charset="0"/>
                          </a:rPr>
                          <m:t>𝑻</m:t>
                        </m:r>
                      </m:e>
                      <m:sup>
                        <m:r>
                          <a:rPr lang="fr-FR" sz="2400" b="1" i="1" smtClean="0">
                            <a:latin typeface="Cambria Math" panose="02040503050406030204" pitchFamily="18" charset="0"/>
                          </a:rPr>
                          <m:t>𝟒</m:t>
                        </m:r>
                      </m:sup>
                    </m:sSup>
                  </m:oMath>
                </a14:m>
                <a:r>
                  <a:rPr lang="en-US" sz="2400" b="1" dirty="0"/>
                  <a:t> W/K</a:t>
                </a:r>
              </a:p>
              <a:p>
                <a:endParaRPr lang="en-US" sz="2400" b="1" dirty="0"/>
              </a:p>
              <a:p>
                <a:pPr marL="0" indent="0">
                  <a:buNone/>
                </a:pPr>
                <a:endParaRPr lang="en-US" sz="2400" b="1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BA93C0B-3DB2-47D9-8578-BF8151454BE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8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920EF8-50C4-4105-8506-724957F9B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D453C-7815-4FC0-BD09-B8CE6187E24B}" type="datetime1">
              <a:rPr lang="fr-FR" smtClean="0"/>
              <a:t>08/11/2023</a:t>
            </a:fld>
            <a:endParaRPr lang="sk-S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FA7CF4-B8DD-4F47-96BD-BD2C94A0EF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Boris Brisuda, Institut Néel CNRS, GDR NAME 2023 Rennes</a:t>
            </a:r>
            <a:endParaRPr lang="sk-S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74B0CA-5463-4F9F-A0E9-FE4D9E257D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3E614-3023-453E-83DB-6736339301D1}" type="slidenum">
              <a:rPr lang="sk-SK" smtClean="0"/>
              <a:t>23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774618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B0E6A97-88A5-4A9D-827D-23853BF0BE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7080" y="2204642"/>
            <a:ext cx="8947493" cy="346604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BFCA369-B6E8-4ACE-A3D5-EF6ED9BB1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i="1" dirty="0" err="1"/>
              <a:t>Electron-phonon</a:t>
            </a:r>
            <a:r>
              <a:rPr lang="sk-SK" i="1" dirty="0"/>
              <a:t> </a:t>
            </a:r>
            <a:r>
              <a:rPr lang="sk-SK" i="1" dirty="0" err="1"/>
              <a:t>coupling</a:t>
            </a:r>
            <a:r>
              <a:rPr lang="sk-SK" i="1" dirty="0"/>
              <a:t> </a:t>
            </a:r>
            <a:r>
              <a:rPr lang="sk-SK" i="1" dirty="0" err="1"/>
              <a:t>constant</a:t>
            </a:r>
            <a:endParaRPr lang="en-US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8" name="Content Placeholder 37">
                <a:extLst>
                  <a:ext uri="{FF2B5EF4-FFF2-40B4-BE49-F238E27FC236}">
                    <a16:creationId xmlns:a16="http://schemas.microsoft.com/office/drawing/2014/main" id="{3E67C5B4-C4C5-4B01-9468-3AC5300FD95D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002293896"/>
                  </p:ext>
                </p:extLst>
              </p:nvPr>
            </p:nvGraphicFramePr>
            <p:xfrm>
              <a:off x="250805" y="2309091"/>
              <a:ext cx="2777215" cy="544150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2777215">
                      <a:extLst>
                        <a:ext uri="{9D8B030D-6E8A-4147-A177-3AD203B41FA5}">
                          <a16:colId xmlns:a16="http://schemas.microsoft.com/office/drawing/2014/main" val="1637576383"/>
                        </a:ext>
                      </a:extLst>
                    </a:gridCol>
                  </a:tblGrid>
                  <a:tr h="54415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200"/>
                            </a:spcAft>
                          </a:pP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sk-SK" sz="18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𝑃</m:t>
                                  </m:r>
                                </m:num>
                                <m:den>
                                  <m: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𝑉</m:t>
                                  </m:r>
                                </m:den>
                              </m:f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sk-SK" sz="18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𝑔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𝑒</m:t>
                                  </m:r>
                                  <m: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−</m:t>
                                  </m:r>
                                  <m: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𝑝h</m:t>
                                  </m:r>
                                </m:sub>
                              </m:sSub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(</m:t>
                              </m:r>
                              <m:sSubSup>
                                <m:sSubSupPr>
                                  <m:ctrlPr>
                                    <a:rPr lang="sk-SK" sz="18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sSubSup>
                                    <m:sSubSupPr>
                                      <m:ctrlPr>
                                        <a:rPr lang="sk-SK" sz="1800" i="1"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1800" i="1"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Times New Roman" panose="02020603050405020304" pitchFamily="18" charset="0"/>
                                        </a:rPr>
                                        <m:t>𝑒</m:t>
                                      </m:r>
                                    </m:e>
                                    <m:sub>
                                      <m:r>
                                        <a:rPr lang="en-US" sz="1800" i="1"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Times New Roman" panose="02020603050405020304" pitchFamily="18" charset="0"/>
                                        </a:rPr>
                                        <m:t>𝑁𝑏𝑁</m:t>
                                      </m:r>
                                    </m:sub>
                                    <m:sup>
                                      <m:r>
                                        <a:rPr lang="en-US" sz="1800" i="1"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Times New Roman" panose="02020603050405020304" pitchFamily="18" charset="0"/>
                                        </a:rPr>
                                        <m:t>−</m:t>
                                      </m:r>
                                    </m:sup>
                                  </m:sSubSup>
                                </m:sub>
                                <m:sup>
                                  <m: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5</m:t>
                                  </m:r>
                                </m:sup>
                              </m:sSubSup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sSubSup>
                                <m:sSubSupPr>
                                  <m:ctrlPr>
                                    <a:rPr lang="sk-SK" sz="18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𝑝</m:t>
                                  </m:r>
                                  <m:sSub>
                                    <m:sSubPr>
                                      <m:ctrlPr>
                                        <a:rPr lang="sk-SK" sz="1800" i="1"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800" i="1"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Times New Roman" panose="02020603050405020304" pitchFamily="18" charset="0"/>
                                        </a:rPr>
                                        <m:t>h</m:t>
                                      </m:r>
                                    </m:e>
                                    <m:sub>
                                      <m:r>
                                        <a:rPr lang="en-US" sz="1800" i="1"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Times New Roman" panose="02020603050405020304" pitchFamily="18" charset="0"/>
                                        </a:rPr>
                                        <m:t>𝑁𝑏𝑁</m:t>
                                      </m:r>
                                    </m:sub>
                                  </m:sSub>
                                </m:sub>
                                <m:sup>
                                  <m: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5</m:t>
                                  </m:r>
                                </m:sup>
                              </m:sSubSup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)</m:t>
                              </m:r>
                            </m:oMath>
                          </a14:m>
                          <a:r>
                            <a:rPr lang="en-US" sz="1800" dirty="0">
                              <a:effectLst/>
                              <a:latin typeface="Arial" panose="020B0604020202020204" pitchFamily="34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</a:t>
                          </a:r>
                          <a:r>
                            <a:rPr lang="en-US" sz="18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 </a:t>
                          </a:r>
                          <a:endParaRPr lang="sk-SK" sz="18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93303120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8" name="Content Placeholder 37">
                <a:extLst>
                  <a:ext uri="{FF2B5EF4-FFF2-40B4-BE49-F238E27FC236}">
                    <a16:creationId xmlns:a16="http://schemas.microsoft.com/office/drawing/2014/main" id="{3E67C5B4-C4C5-4B01-9468-3AC5300FD95D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002293896"/>
                  </p:ext>
                </p:extLst>
              </p:nvPr>
            </p:nvGraphicFramePr>
            <p:xfrm>
              <a:off x="250805" y="2309091"/>
              <a:ext cx="2777215" cy="544150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2777215">
                      <a:extLst>
                        <a:ext uri="{9D8B030D-6E8A-4147-A177-3AD203B41FA5}">
                          <a16:colId xmlns:a16="http://schemas.microsoft.com/office/drawing/2014/main" val="1637576383"/>
                        </a:ext>
                      </a:extLst>
                    </a:gridCol>
                  </a:tblGrid>
                  <a:tr h="544150">
                    <a:tc>
                      <a:txBody>
                        <a:bodyPr/>
                        <a:lstStyle/>
                        <a:p>
                          <a:endParaRPr lang="sk-SK"/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3"/>
                          <a:stretch>
                            <a:fillRect b="-769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33031209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C49A631-493A-429A-A22C-DD38B366BF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6C3D8-BC89-474E-913F-9FF3EFD37938}" type="datetime1">
              <a:rPr lang="fr-FR" smtClean="0"/>
              <a:t>08/11/2023</a:t>
            </a:fld>
            <a:endParaRPr lang="sk-SK"/>
          </a:p>
        </p:txBody>
      </p:sp>
      <p:sp>
        <p:nvSpPr>
          <p:cNvPr id="36" name="Footer Placeholder 35">
            <a:extLst>
              <a:ext uri="{FF2B5EF4-FFF2-40B4-BE49-F238E27FC236}">
                <a16:creationId xmlns:a16="http://schemas.microsoft.com/office/drawing/2014/main" id="{D936B223-E6F7-49D6-BFA9-6C95ED1195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Boris Brisuda, Institut Néel CNRS, GDR NAME 2023 Rennes</a:t>
            </a:r>
            <a:endParaRPr lang="sk-SK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2CCC53-1DAC-417E-94DC-A9F3422C7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3E614-3023-453E-83DB-6736339301D1}" type="slidenum">
              <a:rPr lang="sk-SK" smtClean="0"/>
              <a:t>24</a:t>
            </a:fld>
            <a:endParaRPr lang="sk-SK"/>
          </a:p>
        </p:txBody>
      </p:sp>
      <p:grpSp>
        <p:nvGrpSpPr>
          <p:cNvPr id="19" name="Groupe 5">
            <a:extLst>
              <a:ext uri="{FF2B5EF4-FFF2-40B4-BE49-F238E27FC236}">
                <a16:creationId xmlns:a16="http://schemas.microsoft.com/office/drawing/2014/main" id="{FB5CC281-CD71-462A-AB8D-E5EE2B447DDC}"/>
              </a:ext>
            </a:extLst>
          </p:cNvPr>
          <p:cNvGrpSpPr/>
          <p:nvPr/>
        </p:nvGrpSpPr>
        <p:grpSpPr>
          <a:xfrm>
            <a:off x="229805" y="3300018"/>
            <a:ext cx="2911260" cy="2661912"/>
            <a:chOff x="0" y="-222918"/>
            <a:chExt cx="2539294" cy="1825156"/>
          </a:xfrm>
        </p:grpSpPr>
        <p:grpSp>
          <p:nvGrpSpPr>
            <p:cNvPr id="20" name="Groupe 42">
              <a:extLst>
                <a:ext uri="{FF2B5EF4-FFF2-40B4-BE49-F238E27FC236}">
                  <a16:creationId xmlns:a16="http://schemas.microsoft.com/office/drawing/2014/main" id="{D4851154-8E7D-498B-BBBE-85F93D6914F8}"/>
                </a:ext>
              </a:extLst>
            </p:cNvPr>
            <p:cNvGrpSpPr/>
            <p:nvPr/>
          </p:nvGrpSpPr>
          <p:grpSpPr>
            <a:xfrm>
              <a:off x="1234594" y="934050"/>
              <a:ext cx="70106" cy="522258"/>
              <a:chOff x="1234594" y="934050"/>
              <a:chExt cx="70106" cy="522258"/>
            </a:xfrm>
          </p:grpSpPr>
          <p:cxnSp>
            <p:nvCxnSpPr>
              <p:cNvPr id="31" name="Connecteur droit 43">
                <a:extLst>
                  <a:ext uri="{FF2B5EF4-FFF2-40B4-BE49-F238E27FC236}">
                    <a16:creationId xmlns:a16="http://schemas.microsoft.com/office/drawing/2014/main" id="{E1B85F0A-3ED0-4098-A30C-5FF43D416859}"/>
                  </a:ext>
                </a:extLst>
              </p:cNvPr>
              <p:cNvCxnSpPr/>
              <p:nvPr/>
            </p:nvCxnSpPr>
            <p:spPr>
              <a:xfrm>
                <a:off x="1234594" y="934050"/>
                <a:ext cx="0" cy="522258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32" name="Connecteur droit 44">
                <a:extLst>
                  <a:ext uri="{FF2B5EF4-FFF2-40B4-BE49-F238E27FC236}">
                    <a16:creationId xmlns:a16="http://schemas.microsoft.com/office/drawing/2014/main" id="{9C666233-41B7-4C4E-A914-4AD47609563B}"/>
                  </a:ext>
                </a:extLst>
              </p:cNvPr>
              <p:cNvCxnSpPr/>
              <p:nvPr/>
            </p:nvCxnSpPr>
            <p:spPr>
              <a:xfrm>
                <a:off x="1304700" y="934050"/>
                <a:ext cx="0" cy="522258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</p:cxnSp>
        </p:grpSp>
        <p:sp>
          <p:nvSpPr>
            <p:cNvPr id="21" name="Rectangle à coins arrondis 28">
              <a:extLst>
                <a:ext uri="{FF2B5EF4-FFF2-40B4-BE49-F238E27FC236}">
                  <a16:creationId xmlns:a16="http://schemas.microsoft.com/office/drawing/2014/main" id="{6523745D-F589-46B9-878E-49E0F93C5DC2}"/>
                </a:ext>
              </a:extLst>
            </p:cNvPr>
            <p:cNvSpPr/>
            <p:nvPr/>
          </p:nvSpPr>
          <p:spPr>
            <a:xfrm>
              <a:off x="586734" y="99771"/>
              <a:ext cx="1365826" cy="1018361"/>
            </a:xfrm>
            <a:prstGeom prst="roundRect">
              <a:avLst>
                <a:gd name="adj" fmla="val 8439"/>
              </a:avLst>
            </a:prstGeom>
            <a:solidFill>
              <a:sysClr val="window" lastClr="FFFFFF">
                <a:lumMod val="8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t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k-SK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68615BBB-52AB-4416-B4D1-4AB5CABA4E47}"/>
                    </a:ext>
                  </a:extLst>
                </p:cNvPr>
                <p:cNvSpPr/>
                <p:nvPr/>
              </p:nvSpPr>
              <p:spPr>
                <a:xfrm>
                  <a:off x="0" y="1361148"/>
                  <a:ext cx="2539294" cy="241090"/>
                </a:xfrm>
                <a:prstGeom prst="rect">
                  <a:avLst/>
                </a:prstGeom>
                <a:solidFill>
                  <a:srgbClr val="ED7D31">
                    <a:lumMod val="20000"/>
                    <a:lumOff val="80000"/>
                  </a:srgbClr>
                </a:solidFill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50000"/>
                    </a:lnSpc>
                    <a:spcBef>
                      <a:spcPts val="0"/>
                    </a:spcBef>
                    <a:spcAft>
                      <a:spcPts val="2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1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Silicon nitride </a:t>
                  </a:r>
                  <a:r>
                    <a:rPr kumimoji="0" lang="sk-SK" sz="1100" b="1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sample</a:t>
                  </a:r>
                  <a:r>
                    <a:rPr kumimoji="0" lang="sk-SK" sz="11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 </a:t>
                  </a:r>
                  <a:r>
                    <a:rPr kumimoji="0" lang="en-US" sz="11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phonons,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kumimoji="0" lang="sk-SK" sz="1100" b="1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kumimoji="0" lang="fr-FR" sz="1100" b="1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𝐓</m:t>
                          </m:r>
                        </m:e>
                        <m:sub>
                          <m:r>
                            <a:rPr kumimoji="0" lang="fr-FR" sz="1100" b="1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𝐩</m:t>
                          </m:r>
                          <m:r>
                            <a:rPr kumimoji="0" lang="fr-FR" sz="1100" b="1" i="0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,</m:t>
                          </m:r>
                          <m:r>
                            <a:rPr kumimoji="0" lang="fr-FR" sz="1100" b="1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𝐒𝐢</m:t>
                          </m:r>
                          <m:r>
                            <a:rPr kumimoji="0" lang="sk-SK" sz="1100" b="1" i="0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𝐍</m:t>
                          </m:r>
                        </m:sub>
                      </m:sSub>
                    </m:oMath>
                  </a14:m>
                  <a:endParaRPr kumimoji="0" lang="sk-SK" sz="11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68615BBB-52AB-4416-B4D1-4AB5CABA4E4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0" y="1361148"/>
                  <a:ext cx="2539294" cy="241090"/>
                </a:xfrm>
                <a:prstGeom prst="rect">
                  <a:avLst/>
                </a:prstGeom>
                <a:blipFill>
                  <a:blip r:embed="rId4"/>
                  <a:stretch>
                    <a:fillRect b="-3333"/>
                  </a:stretch>
                </a:blipFill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23" name="Groupe 32">
              <a:extLst>
                <a:ext uri="{FF2B5EF4-FFF2-40B4-BE49-F238E27FC236}">
                  <a16:creationId xmlns:a16="http://schemas.microsoft.com/office/drawing/2014/main" id="{A712693A-8CD8-404F-9AA4-783CF1B7A23E}"/>
                </a:ext>
              </a:extLst>
            </p:cNvPr>
            <p:cNvGrpSpPr/>
            <p:nvPr/>
          </p:nvGrpSpPr>
          <p:grpSpPr>
            <a:xfrm>
              <a:off x="1207123" y="415703"/>
              <a:ext cx="68580" cy="449868"/>
              <a:chOff x="1234594" y="415703"/>
              <a:chExt cx="68580" cy="967799"/>
            </a:xfrm>
          </p:grpSpPr>
          <p:cxnSp>
            <p:nvCxnSpPr>
              <p:cNvPr id="29" name="Connecteur droit 33">
                <a:extLst>
                  <a:ext uri="{FF2B5EF4-FFF2-40B4-BE49-F238E27FC236}">
                    <a16:creationId xmlns:a16="http://schemas.microsoft.com/office/drawing/2014/main" id="{19C1835B-F1B5-4A86-B75D-4839320F939C}"/>
                  </a:ext>
                </a:extLst>
              </p:cNvPr>
              <p:cNvCxnSpPr/>
              <p:nvPr/>
            </p:nvCxnSpPr>
            <p:spPr>
              <a:xfrm>
                <a:off x="1234594" y="415703"/>
                <a:ext cx="0" cy="967799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30" name="Connecteur droit 34">
                <a:extLst>
                  <a:ext uri="{FF2B5EF4-FFF2-40B4-BE49-F238E27FC236}">
                    <a16:creationId xmlns:a16="http://schemas.microsoft.com/office/drawing/2014/main" id="{FFFE13F0-45E1-42C6-96E9-FA62C55B0EF6}"/>
                  </a:ext>
                </a:extLst>
              </p:cNvPr>
              <p:cNvCxnSpPr/>
              <p:nvPr/>
            </p:nvCxnSpPr>
            <p:spPr>
              <a:xfrm>
                <a:off x="1303174" y="415703"/>
                <a:ext cx="0" cy="967799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0D7E330B-ED52-404B-ADA9-12B27F9DDBEE}"/>
                    </a:ext>
                  </a:extLst>
                </p:cNvPr>
                <p:cNvSpPr/>
                <p:nvPr/>
              </p:nvSpPr>
              <p:spPr>
                <a:xfrm>
                  <a:off x="695326" y="215486"/>
                  <a:ext cx="1148642" cy="274502"/>
                </a:xfrm>
                <a:prstGeom prst="rect">
                  <a:avLst/>
                </a:prstGeom>
                <a:solidFill>
                  <a:srgbClr val="4472C4"/>
                </a:solidFill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50000"/>
                    </a:lnSpc>
                    <a:spcBef>
                      <a:spcPts val="0"/>
                    </a:spcBef>
                    <a:spcAft>
                      <a:spcPts val="2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Electrons,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kumimoji="0" lang="sk-SK" sz="1200" b="1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kumimoji="0" lang="fr-FR" sz="1200" b="1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𝐓</m:t>
                          </m:r>
                        </m:e>
                        <m:sub>
                          <m:r>
                            <a:rPr kumimoji="0" lang="fr-FR" sz="1200" b="1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𝐞</m:t>
                          </m:r>
                        </m:sub>
                      </m:sSub>
                    </m:oMath>
                  </a14:m>
                  <a:endParaRPr kumimoji="0" lang="sk-SK" sz="12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0D7E330B-ED52-404B-ADA9-12B27F9DDBE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5326" y="215486"/>
                  <a:ext cx="1148642" cy="274502"/>
                </a:xfrm>
                <a:prstGeom prst="rect">
                  <a:avLst/>
                </a:prstGeom>
                <a:blipFill>
                  <a:blip r:embed="rId5"/>
                  <a:stretch>
                    <a:fillRect b="-1493"/>
                  </a:stretch>
                </a:blipFill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94F350FD-C591-403F-AF9E-8E079D159D5E}"/>
                    </a:ext>
                  </a:extLst>
                </p:cNvPr>
                <p:cNvSpPr/>
                <p:nvPr/>
              </p:nvSpPr>
              <p:spPr>
                <a:xfrm>
                  <a:off x="695326" y="755072"/>
                  <a:ext cx="1148643" cy="277540"/>
                </a:xfrm>
                <a:prstGeom prst="rect">
                  <a:avLst/>
                </a:prstGeom>
                <a:solidFill>
                  <a:srgbClr val="ED7D31">
                    <a:lumMod val="40000"/>
                    <a:lumOff val="60000"/>
                  </a:srgbClr>
                </a:solidFill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50000"/>
                    </a:lnSpc>
                    <a:spcBef>
                      <a:spcPts val="0"/>
                    </a:spcBef>
                    <a:spcAft>
                      <a:spcPts val="2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Phonons,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kumimoji="0" lang="sk-SK" sz="1200" b="1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kumimoji="0" lang="fr-FR" sz="1200" b="1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𝐓</m:t>
                          </m:r>
                        </m:e>
                        <m:sub>
                          <m:r>
                            <a:rPr kumimoji="0" lang="fr-FR" sz="1200" b="1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𝐩</m:t>
                          </m:r>
                        </m:sub>
                      </m:sSub>
                    </m:oMath>
                  </a14:m>
                  <a:endParaRPr kumimoji="0" lang="sk-SK" sz="12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94F350FD-C591-403F-AF9E-8E079D159D5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5326" y="755072"/>
                  <a:ext cx="1148643" cy="277540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ZoneTexte 37">
                  <a:extLst>
                    <a:ext uri="{FF2B5EF4-FFF2-40B4-BE49-F238E27FC236}">
                      <a16:creationId xmlns:a16="http://schemas.microsoft.com/office/drawing/2014/main" id="{439D4D6F-9A83-4A9A-B7EA-16A02728DC17}"/>
                    </a:ext>
                  </a:extLst>
                </p:cNvPr>
                <p:cNvSpPr txBox="1"/>
                <p:nvPr/>
              </p:nvSpPr>
              <p:spPr>
                <a:xfrm>
                  <a:off x="1232583" y="1068548"/>
                  <a:ext cx="762471" cy="42926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pPr marL="0" marR="0" lvl="0" indent="0" algn="just" defTabSz="914400" eaLnBrk="1" fontAlgn="auto" latinLnBrk="0" hangingPunct="1">
                    <a:lnSpc>
                      <a:spcPct val="150000"/>
                    </a:lnSpc>
                    <a:spcBef>
                      <a:spcPts val="0"/>
                    </a:spcBef>
                    <a:spcAft>
                      <a:spcPts val="2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sk-SK" sz="14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kumimoji="0" lang="fr-FR" sz="14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𝐑</m:t>
                            </m:r>
                          </m:e>
                          <m:sub>
                            <m:r>
                              <a:rPr kumimoji="0" lang="fr-FR" sz="14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𝐊𝐚𝐩𝐢𝐭𝐳𝐚</m:t>
                            </m:r>
                          </m:sub>
                        </m:sSub>
                      </m:oMath>
                    </m:oMathPara>
                  </a14:m>
                  <a:endParaRPr kumimoji="0" lang="sk-SK" sz="12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26" name="ZoneTexte 37">
                  <a:extLst>
                    <a:ext uri="{FF2B5EF4-FFF2-40B4-BE49-F238E27FC236}">
                      <a16:creationId xmlns:a16="http://schemas.microsoft.com/office/drawing/2014/main" id="{439D4D6F-9A83-4A9A-B7EA-16A02728DC1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32583" y="1068548"/>
                  <a:ext cx="762471" cy="429260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ZoneTexte 38">
                  <a:extLst>
                    <a:ext uri="{FF2B5EF4-FFF2-40B4-BE49-F238E27FC236}">
                      <a16:creationId xmlns:a16="http://schemas.microsoft.com/office/drawing/2014/main" id="{019D710E-2413-4B82-B718-A220CC8AA170}"/>
                    </a:ext>
                  </a:extLst>
                </p:cNvPr>
                <p:cNvSpPr txBox="1"/>
                <p:nvPr/>
              </p:nvSpPr>
              <p:spPr>
                <a:xfrm>
                  <a:off x="1234396" y="447803"/>
                  <a:ext cx="465455" cy="4527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pPr marL="0" marR="0" lvl="0" indent="0" algn="just" defTabSz="914400" eaLnBrk="1" fontAlgn="auto" latinLnBrk="0" hangingPunct="1">
                    <a:lnSpc>
                      <a:spcPct val="150000"/>
                    </a:lnSpc>
                    <a:spcBef>
                      <a:spcPts val="0"/>
                    </a:spcBef>
                    <a:spcAft>
                      <a:spcPts val="2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sk-SK" sz="1400" b="1" i="1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kumimoji="0" lang="en-US" sz="1400" b="1" i="1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𝒈</m:t>
                            </m:r>
                          </m:e>
                          <m:sub>
                            <m:r>
                              <a:rPr kumimoji="0" lang="en-US" sz="1400" b="1" i="1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𝒆</m:t>
                            </m:r>
                            <m:r>
                              <a:rPr kumimoji="0" lang="en-US" sz="1400" b="1" i="1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−</m:t>
                            </m:r>
                            <m:r>
                              <a:rPr kumimoji="0" lang="en-US" sz="1400" b="1" i="1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𝒑𝒉</m:t>
                            </m:r>
                          </m:sub>
                        </m:sSub>
                      </m:oMath>
                    </m:oMathPara>
                  </a14:m>
                  <a:endParaRPr kumimoji="0" lang="sk-SK" sz="12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27" name="ZoneTexte 38">
                  <a:extLst>
                    <a:ext uri="{FF2B5EF4-FFF2-40B4-BE49-F238E27FC236}">
                      <a16:creationId xmlns:a16="http://schemas.microsoft.com/office/drawing/2014/main" id="{019D710E-2413-4B82-B718-A220CC8AA17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34396" y="447803"/>
                  <a:ext cx="465455" cy="452755"/>
                </a:xfrm>
                <a:prstGeom prst="rect">
                  <a:avLst/>
                </a:prstGeom>
                <a:blipFill>
                  <a:blip r:embed="rId8"/>
                  <a:stretch>
                    <a:fillRect r="-114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8" name="ZoneTexte 39">
              <a:extLst>
                <a:ext uri="{FF2B5EF4-FFF2-40B4-BE49-F238E27FC236}">
                  <a16:creationId xmlns:a16="http://schemas.microsoft.com/office/drawing/2014/main" id="{4D5D287B-195B-4661-846C-F5F597B0959B}"/>
                </a:ext>
              </a:extLst>
            </p:cNvPr>
            <p:cNvSpPr txBox="1"/>
            <p:nvPr/>
          </p:nvSpPr>
          <p:spPr>
            <a:xfrm rot="16200000">
              <a:off x="-174911" y="144429"/>
              <a:ext cx="1177290" cy="44259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2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NbN</a:t>
              </a: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thin film</a:t>
              </a:r>
              <a:endParaRPr kumimoji="0" lang="sk-SK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aphicFrame>
        <p:nvGraphicFramePr>
          <p:cNvPr id="33" name="Content Placeholder 37">
            <a:extLst>
              <a:ext uri="{FF2B5EF4-FFF2-40B4-BE49-F238E27FC236}">
                <a16:creationId xmlns:a16="http://schemas.microsoft.com/office/drawing/2014/main" id="{D4160C9E-85F1-464A-8936-BCD5B369D61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671759"/>
              </p:ext>
            </p:extLst>
          </p:nvPr>
        </p:nvGraphicFramePr>
        <p:xfrm>
          <a:off x="3686185" y="5521086"/>
          <a:ext cx="2777215" cy="544150"/>
        </p:xfrm>
        <a:graphic>
          <a:graphicData uri="http://schemas.openxmlformats.org/drawingml/2006/table">
            <a:tbl>
              <a:tblPr firstRow="1" firstCol="1" bandRow="1"/>
              <a:tblGrid>
                <a:gridCol w="2777215">
                  <a:extLst>
                    <a:ext uri="{9D8B030D-6E8A-4147-A177-3AD203B41FA5}">
                      <a16:colId xmlns:a16="http://schemas.microsoft.com/office/drawing/2014/main" val="1637576383"/>
                    </a:ext>
                  </a:extLst>
                </a:gridCol>
              </a:tblGrid>
              <a:tr h="54415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200"/>
                        </a:spcAft>
                      </a:pPr>
                      <a:r>
                        <a:rPr lang="sk-SK" sz="16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Temperature</a:t>
                      </a:r>
                      <a:r>
                        <a:rPr lang="sk-SK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sk-SK" sz="16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mK</a:t>
                      </a:r>
                      <a:r>
                        <a:rPr lang="sk-SK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33031209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4" name="Content Placeholder 37">
                <a:extLst>
                  <a:ext uri="{FF2B5EF4-FFF2-40B4-BE49-F238E27FC236}">
                    <a16:creationId xmlns:a16="http://schemas.microsoft.com/office/drawing/2014/main" id="{13B84A31-65E6-4683-BC95-A4474C8D4512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1574356146"/>
                  </p:ext>
                </p:extLst>
              </p:nvPr>
            </p:nvGraphicFramePr>
            <p:xfrm>
              <a:off x="8605022" y="5372751"/>
              <a:ext cx="2777215" cy="485992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2777215">
                      <a:extLst>
                        <a:ext uri="{9D8B030D-6E8A-4147-A177-3AD203B41FA5}">
                          <a16:colId xmlns:a16="http://schemas.microsoft.com/office/drawing/2014/main" val="1637576383"/>
                        </a:ext>
                      </a:extLst>
                    </a:gridCol>
                  </a:tblGrid>
                  <a:tr h="485992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200"/>
                            </a:spcAft>
                          </a:pPr>
                          <a14:m>
                            <m:oMath xmlns:m="http://schemas.openxmlformats.org/officeDocument/2006/math">
                              <m:sSubSup>
                                <m:sSubSupPr>
                                  <m:ctrlPr>
                                    <a:rPr lang="sk-SK" sz="1800" i="1" smtClean="0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sSubSup>
                                    <m:sSubSupPr>
                                      <m:ctrlPr>
                                        <a:rPr lang="sk-SK" sz="1800" i="1"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1800" i="1"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Times New Roman" panose="02020603050405020304" pitchFamily="18" charset="0"/>
                                        </a:rPr>
                                        <m:t>𝑒</m:t>
                                      </m:r>
                                    </m:e>
                                    <m:sub>
                                      <m:r>
                                        <a:rPr lang="en-US" sz="1800" i="1"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Times New Roman" panose="02020603050405020304" pitchFamily="18" charset="0"/>
                                        </a:rPr>
                                        <m:t>𝑁𝑏𝑁</m:t>
                                      </m:r>
                                    </m:sub>
                                    <m:sup>
                                      <m:r>
                                        <a:rPr lang="en-US" sz="1800" i="1"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Times New Roman" panose="02020603050405020304" pitchFamily="18" charset="0"/>
                                        </a:rPr>
                                        <m:t>−</m:t>
                                      </m:r>
                                    </m:sup>
                                  </m:sSubSup>
                                </m:sub>
                                <m:sup>
                                  <m: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5</m:t>
                                  </m:r>
                                </m:sup>
                              </m:sSubSup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sSubSup>
                                <m:sSubSupPr>
                                  <m:ctrlPr>
                                    <a:rPr lang="sk-SK" sz="18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𝑝</m:t>
                                  </m:r>
                                  <m:sSub>
                                    <m:sSubPr>
                                      <m:ctrlPr>
                                        <a:rPr lang="sk-SK" sz="1800" i="1"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800" i="1"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Times New Roman" panose="02020603050405020304" pitchFamily="18" charset="0"/>
                                        </a:rPr>
                                        <m:t>h</m:t>
                                      </m:r>
                                    </m:e>
                                    <m:sub>
                                      <m:r>
                                        <a:rPr lang="en-US" sz="1800" i="1"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Times New Roman" panose="02020603050405020304" pitchFamily="18" charset="0"/>
                                        </a:rPr>
                                        <m:t>𝑁𝑏𝑁</m:t>
                                      </m:r>
                                    </m:sub>
                                  </m:sSub>
                                </m:sub>
                                <m:sup>
                                  <m: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5</m:t>
                                  </m:r>
                                </m:sup>
                              </m:sSubSup>
                              <m:r>
                                <a:rPr lang="sk-SK" sz="1800" b="0" i="1" smtClean="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 (</m:t>
                              </m:r>
                              <m:sSup>
                                <m:sSupPr>
                                  <m:ctrlPr>
                                    <a:rPr lang="sk-SK" sz="1800" b="0" i="1" smtClean="0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sk-SK" sz="1800" b="0" i="0" smtClean="0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K</m:t>
                                  </m:r>
                                </m:e>
                                <m:sup>
                                  <m:r>
                                    <a:rPr lang="sk-SK" sz="1800" b="0" i="0" smtClean="0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5</m:t>
                                  </m:r>
                                </m:sup>
                              </m:sSup>
                              <m:r>
                                <a:rPr lang="sk-SK" sz="1800" b="0" i="1" smtClean="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)</m:t>
                              </m:r>
                            </m:oMath>
                          </a14:m>
                          <a:r>
                            <a:rPr lang="sk-SK" sz="18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 </a:t>
                          </a: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93303120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4" name="Content Placeholder 37">
                <a:extLst>
                  <a:ext uri="{FF2B5EF4-FFF2-40B4-BE49-F238E27FC236}">
                    <a16:creationId xmlns:a16="http://schemas.microsoft.com/office/drawing/2014/main" id="{13B84A31-65E6-4683-BC95-A4474C8D4512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1574356146"/>
                  </p:ext>
                </p:extLst>
              </p:nvPr>
            </p:nvGraphicFramePr>
            <p:xfrm>
              <a:off x="8605022" y="5372751"/>
              <a:ext cx="2777215" cy="485992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2777215">
                      <a:extLst>
                        <a:ext uri="{9D8B030D-6E8A-4147-A177-3AD203B41FA5}">
                          <a16:colId xmlns:a16="http://schemas.microsoft.com/office/drawing/2014/main" val="1637576383"/>
                        </a:ext>
                      </a:extLst>
                    </a:gridCol>
                  </a:tblGrid>
                  <a:tr h="485992">
                    <a:tc>
                      <a:txBody>
                        <a:bodyPr/>
                        <a:lstStyle/>
                        <a:p>
                          <a:endParaRPr lang="sk-SK"/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9"/>
                          <a:stretch>
                            <a:fillRect b="-740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33031209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6A4E7E7B-2997-493E-B063-DEED383C17E4}"/>
                  </a:ext>
                </a:extLst>
              </p:cNvPr>
              <p:cNvSpPr txBox="1"/>
              <p:nvPr/>
            </p:nvSpPr>
            <p:spPr>
              <a:xfrm>
                <a:off x="7147733" y="4491593"/>
                <a:ext cx="6096000" cy="3659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k-SK" sz="1600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sz="16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𝑒</m:t>
                          </m:r>
                          <m:r>
                            <a:rPr lang="en-US" sz="16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en-US" sz="16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𝑝h</m:t>
                          </m:r>
                        </m:sub>
                      </m:sSub>
                      <m:r>
                        <a:rPr lang="sk-SK" sz="1600" b="0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=5×</m:t>
                      </m:r>
                      <m:sSup>
                        <m:sSupPr>
                          <m:ctrlPr>
                            <a:rPr lang="sk-SK" sz="1600" b="0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sk-SK" sz="1600" b="0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sk-SK" sz="1600" b="0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6</m:t>
                          </m:r>
                        </m:sup>
                      </m:sSup>
                      <m:r>
                        <a:rPr lang="sk-SK" sz="1600" b="0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sk-SK" sz="1600" b="0" i="0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W</m:t>
                      </m:r>
                      <m:r>
                        <a:rPr lang="sk-SK" sz="1600" b="0" i="0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/</m:t>
                      </m:r>
                      <m:sSup>
                        <m:sSupPr>
                          <m:ctrlPr>
                            <a:rPr lang="sk-SK" sz="1600" b="0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sk-SK" sz="1600" b="0" i="0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m</m:t>
                          </m:r>
                        </m:e>
                        <m:sup>
                          <m:r>
                            <a:rPr lang="sk-SK" sz="1600" b="0" i="0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3</m:t>
                          </m:r>
                        </m:sup>
                      </m:sSup>
                      <m:sSup>
                        <m:sSupPr>
                          <m:ctrlPr>
                            <a:rPr lang="sk-SK" sz="1600" b="0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sk-SK" sz="1600" b="0" i="0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/</m:t>
                          </m:r>
                          <m:r>
                            <m:rPr>
                              <m:sty m:val="p"/>
                            </m:rPr>
                            <a:rPr lang="sk-SK" sz="1600" b="0" i="0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K</m:t>
                          </m:r>
                        </m:e>
                        <m:sup>
                          <m:r>
                            <a:rPr lang="sk-SK" sz="1600" b="0" i="0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6A4E7E7B-2997-493E-B063-DEED383C17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7733" y="4491593"/>
                <a:ext cx="6096000" cy="365998"/>
              </a:xfrm>
              <a:prstGeom prst="rect">
                <a:avLst/>
              </a:prstGeom>
              <a:blipFill>
                <a:blip r:embed="rId10"/>
                <a:stretch>
                  <a:fillRect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D9470D3C-849F-4568-BB33-119B13F54220}"/>
                  </a:ext>
                </a:extLst>
              </p:cNvPr>
              <p:cNvSpPr txBox="1"/>
              <p:nvPr/>
            </p:nvSpPr>
            <p:spPr>
              <a:xfrm rot="16200000">
                <a:off x="2072670" y="3583710"/>
                <a:ext cx="1427341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sk-SK" sz="1600" dirty="0"/>
                  <a:t>Resistance </a:t>
                </a:r>
                <a14:m>
                  <m:oMath xmlns:m="http://schemas.openxmlformats.org/officeDocument/2006/math">
                    <m:r>
                      <a:rPr lang="sk-SK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sk-SK" sz="1600" b="0" i="0" smtClean="0">
                        <a:latin typeface="Cambria Math" panose="02040503050406030204" pitchFamily="18" charset="0"/>
                      </a:rPr>
                      <m:t>Ω</m:t>
                    </m:r>
                    <m:r>
                      <a:rPr lang="sk-SK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D9470D3C-849F-4568-BB33-119B13F542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2072670" y="3583710"/>
                <a:ext cx="1427341" cy="338554"/>
              </a:xfrm>
              <a:prstGeom prst="rect">
                <a:avLst/>
              </a:prstGeom>
              <a:blipFill>
                <a:blip r:embed="rId11"/>
                <a:stretch>
                  <a:fillRect l="-5357" r="-21429" b="-21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C98B77A4-C5CF-4380-9DFF-E841AFB4CE4E}"/>
                  </a:ext>
                </a:extLst>
              </p:cNvPr>
              <p:cNvSpPr txBox="1"/>
              <p:nvPr/>
            </p:nvSpPr>
            <p:spPr>
              <a:xfrm rot="16200000">
                <a:off x="6160611" y="3468018"/>
                <a:ext cx="2531371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sk-SK" sz="1600" dirty="0"/>
                  <a:t>Puissance/</a:t>
                </a:r>
                <a:r>
                  <a:rPr lang="sk-SK" sz="1600" dirty="0" err="1"/>
                  <a:t>Volume</a:t>
                </a:r>
                <a:r>
                  <a:rPr lang="sk-SK" sz="1600" dirty="0"/>
                  <a:t> (</a:t>
                </a:r>
                <a14:m>
                  <m:oMath xmlns:m="http://schemas.openxmlformats.org/officeDocument/2006/math">
                    <m:r>
                      <a:rPr lang="sk-SK" sz="1600" b="0" i="1" smtClean="0">
                        <a:latin typeface="Cambria Math" panose="02040503050406030204" pitchFamily="18" charset="0"/>
                      </a:rPr>
                      <m:t>𝑊</m:t>
                    </m:r>
                    <m:r>
                      <a:rPr lang="sk-SK" sz="1600" b="0" i="1" smtClean="0">
                        <a:latin typeface="Cambria Math" panose="02040503050406030204" pitchFamily="18" charset="0"/>
                      </a:rPr>
                      <m:t>/</m:t>
                    </m:r>
                    <m:sSup>
                      <m:sSupPr>
                        <m:ctrlPr>
                          <a:rPr lang="sk-SK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sk-SK" sz="16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sk-SK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sk-SK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C98B77A4-C5CF-4380-9DFF-E841AFB4CE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6160611" y="3468018"/>
                <a:ext cx="2531371" cy="338554"/>
              </a:xfrm>
              <a:prstGeom prst="rect">
                <a:avLst/>
              </a:prstGeom>
              <a:blipFill>
                <a:blip r:embed="rId12"/>
                <a:stretch>
                  <a:fillRect l="-5357" r="-21429" b="-14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115431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770CA9-DBCD-40D1-8A99-E779A4477D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Setup issues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F69A1D-2517-4880-883C-AD982104976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Rectification</a:t>
            </a:r>
          </a:p>
          <a:p>
            <a:pPr lvl="1"/>
            <a:r>
              <a:rPr lang="en-US" dirty="0"/>
              <a:t>Lack of time reversal asymmetry</a:t>
            </a:r>
          </a:p>
          <a:p>
            <a:pPr lvl="1"/>
            <a:r>
              <a:rPr lang="en-US" dirty="0"/>
              <a:t>Lack of non-linearity ???</a:t>
            </a:r>
          </a:p>
          <a:p>
            <a:pPr lvl="2"/>
            <a:endParaRPr lang="en-US" dirty="0"/>
          </a:p>
          <a:p>
            <a:endParaRPr lang="en-US" dirty="0"/>
          </a:p>
          <a:p>
            <a:r>
              <a:rPr lang="en-US" dirty="0"/>
              <a:t>Measurement</a:t>
            </a:r>
          </a:p>
          <a:p>
            <a:pPr lvl="1"/>
            <a:r>
              <a:rPr lang="en-US" dirty="0"/>
              <a:t>Membrane temperature inhomogeneity</a:t>
            </a:r>
          </a:p>
          <a:p>
            <a:pPr lvl="2"/>
            <a:r>
              <a:rPr lang="en-US" dirty="0"/>
              <a:t>Below 100mK</a:t>
            </a:r>
          </a:p>
          <a:p>
            <a:pPr lvl="2"/>
            <a:r>
              <a:rPr lang="en-US" dirty="0"/>
              <a:t>Simulation neglecting several sources of scattering</a:t>
            </a:r>
          </a:p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970E5D-16F8-4BF8-B372-684B709589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B1DF3-31D8-4EB5-B4A2-2FEBFC741297}" type="datetime1">
              <a:rPr lang="fr-FR" smtClean="0"/>
              <a:t>08/11/2023</a:t>
            </a:fld>
            <a:endParaRPr lang="sk-S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1B7B18-9107-4595-87DD-12075C1E9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Boris Brisuda, Institut Néel CNRS, GDR NAME 2023 Rennes</a:t>
            </a:r>
            <a:endParaRPr lang="sk-S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886E71-A270-428A-A917-92376AF9F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3E614-3023-453E-83DB-6736339301D1}" type="slidenum">
              <a:rPr lang="sk-SK" smtClean="0"/>
              <a:t>25</a:t>
            </a:fld>
            <a:endParaRPr lang="sk-SK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17DA989-2925-42D6-99A2-351A72367B3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1581"/>
          <a:stretch/>
        </p:blipFill>
        <p:spPr>
          <a:xfrm>
            <a:off x="5778069" y="2298413"/>
            <a:ext cx="5966949" cy="215441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FD1C277-B332-44F5-BD67-D4F7B4B0185C}"/>
              </a:ext>
            </a:extLst>
          </p:cNvPr>
          <p:cNvSpPr txBox="1"/>
          <p:nvPr/>
        </p:nvSpPr>
        <p:spPr>
          <a:xfrm>
            <a:off x="6156963" y="4809974"/>
            <a:ext cx="58197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C.A. Polanco, A. van </a:t>
            </a:r>
            <a:r>
              <a:rPr lang="en-US" sz="1200" dirty="0" err="1"/>
              <a:t>Roekeghem</a:t>
            </a:r>
            <a:r>
              <a:rPr lang="en-US" sz="1200" dirty="0"/>
              <a:t>, B. </a:t>
            </a:r>
            <a:r>
              <a:rPr lang="en-US" sz="1200" dirty="0" err="1"/>
              <a:t>Brisuda</a:t>
            </a:r>
            <a:r>
              <a:rPr lang="en-US" sz="1200" dirty="0"/>
              <a:t>, L. </a:t>
            </a:r>
            <a:r>
              <a:rPr lang="en-US" sz="1200" dirty="0" err="1"/>
              <a:t>Saminadayar</a:t>
            </a:r>
            <a:r>
              <a:rPr lang="en-US" sz="1200" dirty="0"/>
              <a:t>, O. Bourgeois, and N. Mingo, The phonon quantum of thermal conductance: are simulations and measurements estimating the same quantity?, </a:t>
            </a:r>
            <a:r>
              <a:rPr lang="fr-FR" sz="1200" i="1" dirty="0" err="1"/>
              <a:t>Sci</a:t>
            </a:r>
            <a:r>
              <a:rPr lang="fr-FR" sz="1200" i="1" dirty="0"/>
              <a:t>. Adv. </a:t>
            </a:r>
            <a:r>
              <a:rPr lang="fr-FR" sz="1200" dirty="0"/>
              <a:t>9,</a:t>
            </a:r>
            <a:r>
              <a:rPr lang="en-US" sz="1200" dirty="0"/>
              <a:t> 2023</a:t>
            </a:r>
          </a:p>
        </p:txBody>
      </p:sp>
    </p:spTree>
    <p:extLst>
      <p:ext uri="{BB962C8B-B14F-4D97-AF65-F5344CB8AC3E}">
        <p14:creationId xmlns:p14="http://schemas.microsoft.com/office/powerpoint/2010/main" val="30748688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C74A8B-9E57-4D9B-ABA8-3889A92A9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Beams </a:t>
            </a:r>
            <a:r>
              <a:rPr lang="en-US" dirty="0" err="1"/>
              <a:t>SiN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FFA476F-CA0E-41EA-A2B3-2BB0D096C53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0000" lnSpcReduction="20000"/>
              </a:bodyPr>
              <a:lstStyle/>
              <a:p>
                <a14:m>
                  <m:oMath xmlns:m="http://schemas.openxmlformats.org/officeDocument/2006/math">
                    <m:r>
                      <a:rPr lang="fr-FR" b="0" i="1" smtClean="0">
                        <a:latin typeface="Cambria Math" panose="02040503050406030204" pitchFamily="18" charset="0"/>
                      </a:rPr>
                      <m:t>𝜅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sSub>
                      <m:sSub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sSub>
                      <m:sSub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m:rPr>
                        <m:sty m:val="p"/>
                      </m:rPr>
                      <a:rPr lang="fr-FR" b="0" i="0" smtClean="0">
                        <a:latin typeface="Cambria Math" panose="02040503050406030204" pitchFamily="18" charset="0"/>
                      </a:rPr>
                      <m:t>Λ</m:t>
                    </m:r>
                  </m:oMath>
                </a14:m>
                <a:endParaRPr lang="fr-FR" b="0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</m:oMath>
                </a14:m>
                <a:r>
                  <a:rPr lang="en-US" dirty="0"/>
                  <a:t> is the specific heat related to phonons carrying heat only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r>
                      <a:rPr lang="fr-FR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  <m:r>
                      <a:rPr lang="fr-FR" b="0" i="1" smtClean="0">
                        <a:latin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fr-FR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sub>
                          <m:sup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p>
                        </m:sSubSup>
                      </m:num>
                      <m:den>
                        <m:sSup>
                          <m:sSupPr>
                            <m:ctrlPr>
                              <a:rPr lang="fr-FR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ℏ</m:t>
                            </m:r>
                          </m:e>
                          <m:sup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den>
                    </m:f>
                    <m:r>
                      <a:rPr lang="fr-FR" b="0" i="1" smtClean="0">
                        <a:latin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fr-FR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𝜋</m:t>
                            </m:r>
                          </m:e>
                          <m:sup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sSubSup>
                          <m:sSubSupPr>
                            <m:ctrlPr>
                              <a:rPr lang="fr-FR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  <m:sup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bSup>
                      </m:den>
                    </m:f>
                    <m:sSup>
                      <m:sSup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p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fr-FR" b="0" i="1" smtClean="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  <m:sup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fr-FR" b="0" i="1" smtClean="0"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p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fr-FR" b="0" dirty="0"/>
              </a:p>
              <a:p>
                <a:r>
                  <a:rPr lang="en-US" dirty="0"/>
                  <a:t>For large </a:t>
                </a:r>
                <a:r>
                  <a:rPr lang="en-US" dirty="0" err="1"/>
                  <a:t>SiN</a:t>
                </a:r>
                <a:r>
                  <a:rPr lang="en-US" dirty="0"/>
                  <a:t> microwires as measured by </a:t>
                </a:r>
                <a:r>
                  <a:rPr lang="en-US" dirty="0" err="1"/>
                  <a:t>Tavakoli</a:t>
                </a:r>
                <a:r>
                  <a:rPr lang="en-US" dirty="0"/>
                  <a:t>, @1K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𝜅</m:t>
                        </m:r>
                      </m:e>
                      <m:sub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𝑚𝑖𝑐𝑟𝑜𝑤𝑖𝑟𝑒</m:t>
                        </m:r>
                      </m:sub>
                      <m:sup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sup>
                    </m:sSubSup>
                    <m:r>
                      <a:rPr lang="fr-FR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sSubSup>
                      <m:sSubSup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  <m:sup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sSub>
                      <m:sSub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sSubSup>
                      <m:sSubSup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fr-FR" b="0" i="0" smtClean="0">
                            <a:latin typeface="Cambria Math" panose="02040503050406030204" pitchFamily="18" charset="0"/>
                          </a:rPr>
                          <m:t>Λ</m:t>
                        </m:r>
                      </m:e>
                      <m:sub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𝑚𝑖𝑐𝑟𝑜𝑤𝑖𝑟𝑒</m:t>
                        </m:r>
                      </m:sub>
                      <m:sup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sup>
                    </m:sSubSup>
                  </m:oMath>
                </a14:m>
                <a:endParaRPr lang="fr-FR" b="0" dirty="0"/>
              </a:p>
              <a:p>
                <a:pPr lvl="1"/>
                <a14:m>
                  <m:oMath xmlns:m="http://schemas.openxmlformats.org/officeDocument/2006/math">
                    <m:sSubSup>
                      <m:sSubSup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𝜅</m:t>
                        </m:r>
                      </m:e>
                      <m:sub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𝑚𝑖𝑐𝑟𝑜𝑤𝑖𝑟𝑒</m:t>
                        </m:r>
                      </m:sub>
                      <m:sup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sup>
                    </m:sSubSup>
                    <m:r>
                      <a:rPr lang="fr-FR" b="0" i="1" smtClean="0">
                        <a:latin typeface="Cambria Math" panose="02040503050406030204" pitchFamily="18" charset="0"/>
                      </a:rPr>
                      <m:t>=9×</m:t>
                    </m:r>
                    <m:sSup>
                      <m:sSup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−3</m:t>
                        </m:r>
                      </m:sup>
                    </m:sSup>
                  </m:oMath>
                </a14:m>
                <a:r>
                  <a:rPr lang="en-US" dirty="0"/>
                  <a:t> W/m/K</a:t>
                </a:r>
              </a:p>
              <a:p>
                <a:pPr lvl="1"/>
                <a14:m>
                  <m:oMath xmlns:m="http://schemas.openxmlformats.org/officeDocument/2006/math">
                    <m:sSubSup>
                      <m:sSubSup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fr-FR" b="0" i="0" smtClean="0">
                            <a:latin typeface="Cambria Math" panose="02040503050406030204" pitchFamily="18" charset="0"/>
                          </a:rPr>
                          <m:t>Λ</m:t>
                        </m:r>
                      </m:e>
                      <m:sub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𝑚𝑖𝑐𝑟𝑜𝑤𝑖𝑟𝑒</m:t>
                        </m:r>
                      </m:sub>
                      <m:sup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sup>
                    </m:sSubSup>
                    <m:r>
                      <a:rPr lang="fr-FR" b="0" i="1" smtClean="0">
                        <a:latin typeface="Cambria Math" panose="02040503050406030204" pitchFamily="18" charset="0"/>
                      </a:rPr>
                      <m:t>=27 </m:t>
                    </m:r>
                    <m:r>
                      <a:rPr lang="fr-FR" b="0" i="0" smtClean="0">
                        <a:latin typeface="Cambria Math" panose="02040503050406030204" pitchFamily="18" charset="0"/>
                      </a:rPr>
                      <m:t>µ</m:t>
                    </m:r>
                    <m:r>
                      <m:rPr>
                        <m:sty m:val="p"/>
                      </m:rPr>
                      <a:rPr lang="fr-FR" b="0" i="0" smtClean="0">
                        <a:latin typeface="Cambria Math" panose="02040503050406030204" pitchFamily="18" charset="0"/>
                      </a:rPr>
                      <m:t>m</m:t>
                    </m:r>
                  </m:oMath>
                </a14:m>
                <a:endParaRPr lang="fr-FR" b="0" dirty="0"/>
              </a:p>
              <a:p>
                <a:r>
                  <a:rPr lang="en-US" dirty="0"/>
                  <a:t>For our experiment 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𝜅</m:t>
                        </m:r>
                      </m:e>
                      <m:sub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𝑆𝑖</m:t>
                        </m:r>
                        <m:sSub>
                          <m:sSubPr>
                            <m:ctrlPr>
                              <a:rPr lang="fr-F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𝑏𝑒𝑎𝑚𝑠</m:t>
                            </m:r>
                          </m:sub>
                        </m:sSub>
                      </m:sub>
                    </m:sSub>
                    <m:r>
                      <a:rPr lang="fr-FR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fr-FR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𝜅</m:t>
                            </m:r>
                          </m:e>
                          <m:sub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𝑚𝑖𝑐𝑟𝑜𝑤𝑖𝑟𝑒</m:t>
                            </m:r>
                          </m:sub>
                          <m:sup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p>
                        </m:sSubSup>
                      </m:num>
                      <m:den>
                        <m:sSubSup>
                          <m:sSubSupPr>
                            <m:ctrlPr>
                              <a:rPr lang="fr-FR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fr-FR" b="0" i="0" smtClean="0">
                                <a:latin typeface="Cambria Math" panose="02040503050406030204" pitchFamily="18" charset="0"/>
                              </a:rPr>
                              <m:t>Λ</m:t>
                            </m:r>
                          </m:e>
                          <m:sub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𝑚𝑖𝑐𝑟𝑜𝑤𝑖𝑟𝑒</m:t>
                            </m:r>
                          </m:sub>
                          <m:sup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p>
                        </m:sSubSup>
                      </m:den>
                    </m:f>
                    <m:r>
                      <a:rPr lang="fr-FR" b="0" i="1" smtClean="0">
                        <a:latin typeface="Cambria Math" panose="02040503050406030204" pitchFamily="18" charset="0"/>
                      </a:rPr>
                      <m:t>×</m:t>
                    </m:r>
                    <m:sSubSup>
                      <m:sSubSup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fr-FR" b="0" i="0" smtClean="0">
                            <a:latin typeface="Cambria Math" panose="02040503050406030204" pitchFamily="18" charset="0"/>
                          </a:rPr>
                          <m:t>Λ</m:t>
                        </m:r>
                      </m:e>
                      <m:sub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𝑚𝑒𝑚𝑏</m:t>
                        </m:r>
                      </m:sub>
                      <m:sup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𝐶𝑎𝑠</m:t>
                        </m:r>
                      </m:sup>
                    </m:sSubSup>
                    <m:r>
                      <a:rPr lang="fr-FR" b="0" i="1" smtClean="0"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p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sSubSup>
                      <m:sSubSup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fr-FR" b="0" i="0" smtClean="0">
                            <a:latin typeface="Cambria Math" panose="02040503050406030204" pitchFamily="18" charset="0"/>
                          </a:rPr>
                          <m:t>Λ</m:t>
                        </m:r>
                      </m:e>
                      <m:sub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𝑆𝑖</m:t>
                        </m:r>
                        <m:sSub>
                          <m:sSubPr>
                            <m:ctrlPr>
                              <a:rPr lang="fr-F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𝑏𝑒𝑎𝑚𝑠</m:t>
                            </m:r>
                          </m:sub>
                        </m:sSub>
                      </m:sub>
                      <m:sup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𝐶𝑎𝑠</m:t>
                        </m:r>
                      </m:sup>
                    </m:sSubSup>
                    <m:r>
                      <a:rPr lang="fr-FR" b="0" i="1" smtClean="0">
                        <a:latin typeface="Cambria Math" panose="02040503050406030204" pitchFamily="18" charset="0"/>
                      </a:rPr>
                      <m:t>=1.12</m:t>
                    </m:r>
                    <m:rad>
                      <m:radPr>
                        <m:degHide m:val="on"/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rad>
                    <m:r>
                      <a:rPr lang="fr-FR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fr-FR" b="0" i="0" smtClean="0">
                        <a:latin typeface="Cambria Math" panose="02040503050406030204" pitchFamily="18" charset="0"/>
                      </a:rPr>
                      <m:t>with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𝑒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=100 </m:t>
                    </m:r>
                    <m:r>
                      <m:rPr>
                        <m:sty m:val="p"/>
                      </m:rPr>
                      <a:rPr lang="fr-FR" b="0" i="0" smtClean="0">
                        <a:latin typeface="Cambria Math" panose="02040503050406030204" pitchFamily="18" charset="0"/>
                      </a:rPr>
                      <m:t>nm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fr-FR" b="0" i="0" smtClean="0">
                        <a:latin typeface="Cambria Math" panose="02040503050406030204" pitchFamily="18" charset="0"/>
                      </a:rPr>
                      <m:t>and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=2 </m:t>
                    </m:r>
                    <m:r>
                      <a:rPr lang="fr-FR" b="0" i="0" smtClean="0">
                        <a:latin typeface="Cambria Math" panose="02040503050406030204" pitchFamily="18" charset="0"/>
                      </a:rPr>
                      <m:t>µ</m:t>
                    </m:r>
                    <m:r>
                      <m:rPr>
                        <m:sty m:val="p"/>
                      </m:rPr>
                      <a:rPr lang="fr-FR" b="0" i="0" smtClean="0">
                        <a:latin typeface="Cambria Math" panose="02040503050406030204" pitchFamily="18" charset="0"/>
                      </a:rPr>
                      <m:t>m</m:t>
                    </m:r>
                  </m:oMath>
                </a14:m>
                <a:endParaRPr lang="fr-FR" b="0" dirty="0"/>
              </a:p>
              <a:p>
                <a:pPr lvl="1"/>
                <a14:m>
                  <m:oMath xmlns:m="http://schemas.openxmlformats.org/officeDocument/2006/math">
                    <m:sSubSup>
                      <m:sSubSup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fr-FR" b="0" i="0" smtClean="0">
                            <a:latin typeface="Cambria Math" panose="02040503050406030204" pitchFamily="18" charset="0"/>
                          </a:rPr>
                          <m:t>Λ</m:t>
                        </m:r>
                      </m:e>
                      <m:sub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𝑆𝑖</m:t>
                        </m:r>
                        <m:sSub>
                          <m:sSubPr>
                            <m:ctrlPr>
                              <a:rPr lang="fr-F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𝑏𝑒𝑎𝑚𝑠</m:t>
                            </m:r>
                          </m:sub>
                        </m:sSub>
                      </m:sub>
                      <m:sup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𝐶𝑎𝑠</m:t>
                        </m:r>
                      </m:sup>
                    </m:sSubSup>
                    <m:r>
                      <a:rPr lang="fr-FR" b="0" i="1" smtClean="0">
                        <a:latin typeface="Cambria Math" panose="02040503050406030204" pitchFamily="18" charset="0"/>
                      </a:rPr>
                      <m:t>=0.5 </m:t>
                    </m:r>
                    <m:r>
                      <a:rPr lang="fr-FR" b="0" i="0" smtClean="0">
                        <a:latin typeface="Cambria Math" panose="02040503050406030204" pitchFamily="18" charset="0"/>
                      </a:rPr>
                      <m:t>µ</m:t>
                    </m:r>
                    <m:r>
                      <m:rPr>
                        <m:sty m:val="p"/>
                      </m:rPr>
                      <a:rPr lang="fr-FR" b="0" i="0" smtClean="0">
                        <a:latin typeface="Cambria Math" panose="02040503050406030204" pitchFamily="18" charset="0"/>
                      </a:rPr>
                      <m:t>m</m:t>
                    </m:r>
                  </m:oMath>
                </a14:m>
                <a:r>
                  <a:rPr lang="en-US" dirty="0"/>
                  <a:t>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FR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1" i="1" smtClean="0">
                            <a:latin typeface="Cambria Math" panose="02040503050406030204" pitchFamily="18" charset="0"/>
                          </a:rPr>
                          <m:t>𝜿</m:t>
                        </m:r>
                      </m:e>
                      <m:sub>
                        <m:r>
                          <a:rPr lang="fr-FR" b="1" i="1" smtClean="0">
                            <a:latin typeface="Cambria Math" panose="02040503050406030204" pitchFamily="18" charset="0"/>
                          </a:rPr>
                          <m:t>𝑺𝒊</m:t>
                        </m:r>
                        <m:sSub>
                          <m:sSubPr>
                            <m:ctrlPr>
                              <a:rPr lang="fr-FR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b="1" i="1" smtClean="0">
                                <a:latin typeface="Cambria Math" panose="02040503050406030204" pitchFamily="18" charset="0"/>
                              </a:rPr>
                              <m:t>𝑵</m:t>
                            </m:r>
                          </m:e>
                          <m:sub>
                            <m:r>
                              <a:rPr lang="fr-FR" b="1" i="1" smtClean="0">
                                <a:latin typeface="Cambria Math" panose="02040503050406030204" pitchFamily="18" charset="0"/>
                              </a:rPr>
                              <m:t>𝒃𝒆𝒂𝒎𝒔</m:t>
                            </m:r>
                          </m:sub>
                        </m:sSub>
                      </m:sub>
                    </m:sSub>
                    <m:r>
                      <a:rPr lang="fr-FR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fr-FR" b="1" i="1" smtClean="0">
                        <a:latin typeface="Cambria Math" panose="02040503050406030204" pitchFamily="18" charset="0"/>
                      </a:rPr>
                      <m:t>𝟏</m:t>
                    </m:r>
                    <m:r>
                      <a:rPr lang="fr-FR" b="1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fr-FR" b="1" i="1" smtClean="0">
                        <a:latin typeface="Cambria Math" panose="02040503050406030204" pitchFamily="18" charset="0"/>
                      </a:rPr>
                      <m:t>𝟕</m:t>
                    </m:r>
                    <m:r>
                      <a:rPr lang="fr-FR" b="1" i="1" smtClean="0"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fr-FR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b="1" i="1" smtClean="0">
                            <a:latin typeface="Cambria Math" panose="02040503050406030204" pitchFamily="18" charset="0"/>
                          </a:rPr>
                          <m:t>𝟏𝟎</m:t>
                        </m:r>
                      </m:e>
                      <m:sup>
                        <m:r>
                          <a:rPr lang="fr-FR" b="1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fr-FR" b="1" i="1" smtClean="0">
                            <a:latin typeface="Cambria Math" panose="02040503050406030204" pitchFamily="18" charset="0"/>
                          </a:rPr>
                          <m:t>𝟒</m:t>
                        </m:r>
                      </m:sup>
                    </m:sSup>
                    <m:r>
                      <a:rPr lang="fr-FR" b="1" i="1" smtClean="0"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fr-FR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b="1" i="1" smtClean="0">
                            <a:latin typeface="Cambria Math" panose="02040503050406030204" pitchFamily="18" charset="0"/>
                          </a:rPr>
                          <m:t>𝑻</m:t>
                        </m:r>
                      </m:e>
                      <m:sup>
                        <m:r>
                          <a:rPr lang="fr-FR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b="1" dirty="0"/>
                  <a:t> W/m/K</a:t>
                </a:r>
              </a:p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fr-FR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fr-FR" b="0" i="0" smtClean="0">
                            <a:latin typeface="Cambria Math" panose="02040503050406030204" pitchFamily="18" charset="0"/>
                          </a:rPr>
                          <m:t>Κ</m:t>
                        </m:r>
                      </m:e>
                      <m:sub>
                        <m:r>
                          <a:rPr lang="fr-FR" b="0" i="0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m:rPr>
                            <m:sty m:val="p"/>
                          </m:rPr>
                          <a:rPr lang="fr-FR" b="0" i="0" smtClean="0">
                            <a:latin typeface="Cambria Math" panose="02040503050406030204" pitchFamily="18" charset="0"/>
                          </a:rPr>
                          <m:t>memb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fr-FR" b="0" i="0" smtClean="0">
                            <a:latin typeface="Cambria Math" panose="02040503050406030204" pitchFamily="18" charset="0"/>
                          </a:rPr>
                          <m:t>eff</m:t>
                        </m:r>
                      </m:sup>
                    </m:sSubSup>
                    <m:r>
                      <a:rPr lang="fr-FR" b="0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fr-FR" b="0" i="0" smtClean="0">
                        <a:latin typeface="Cambria Math" panose="02040503050406030204" pitchFamily="18" charset="0"/>
                      </a:rPr>
                      <m:t>number</m:t>
                    </m:r>
                    <m:r>
                      <a:rPr lang="fr-FR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fr-FR" b="0" i="0" smtClean="0">
                        <a:latin typeface="Cambria Math" panose="02040503050406030204" pitchFamily="18" charset="0"/>
                      </a:rPr>
                      <m:t>of</m:t>
                    </m:r>
                    <m:r>
                      <a:rPr lang="fr-FR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fr-FR" b="0" i="0" smtClean="0">
                        <a:latin typeface="Cambria Math" panose="02040503050406030204" pitchFamily="18" charset="0"/>
                      </a:rPr>
                      <m:t>beams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fr-FR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num>
                      <m:den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den>
                    </m:f>
                    <m:r>
                      <a:rPr lang="fr-FR" b="0" i="1" smtClean="0">
                        <a:latin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lang="fr-FR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𝜅</m:t>
                        </m:r>
                      </m:e>
                      <m:sub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𝑚𝑒𝑚𝑏</m:t>
                        </m:r>
                      </m:sub>
                    </m:sSub>
                    <m:r>
                      <a:rPr lang="fr-FR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fr-FR" b="0" i="0" smtClean="0">
                        <a:latin typeface="Cambria Math" panose="02040503050406030204" pitchFamily="18" charset="0"/>
                      </a:rPr>
                      <m:t>with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 8 </m:t>
                    </m:r>
                    <m:r>
                      <m:rPr>
                        <m:sty m:val="p"/>
                      </m:rPr>
                      <a:rPr lang="fr-FR" b="0" i="0" smtClean="0">
                        <a:latin typeface="Cambria Math" panose="02040503050406030204" pitchFamily="18" charset="0"/>
                      </a:rPr>
                      <m:t>beams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fr-FR" b="0" i="0" smtClean="0">
                        <a:latin typeface="Cambria Math" panose="02040503050406030204" pitchFamily="18" charset="0"/>
                      </a:rPr>
                      <m:t>and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=80 </m:t>
                    </m:r>
                    <m:r>
                      <a:rPr lang="fr-FR" b="0" i="0" smtClean="0">
                        <a:latin typeface="Cambria Math" panose="02040503050406030204" pitchFamily="18" charset="0"/>
                      </a:rPr>
                      <m:t>µ</m:t>
                    </m:r>
                    <m:r>
                      <m:rPr>
                        <m:sty m:val="p"/>
                      </m:rPr>
                      <a:rPr lang="fr-FR" b="0" i="0" smtClean="0">
                        <a:latin typeface="Cambria Math" panose="02040503050406030204" pitchFamily="18" charset="0"/>
                      </a:rPr>
                      <m:t>m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fr-FR" b="1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fr-FR" b="1" i="0" smtClean="0">
                            <a:latin typeface="Cambria Math" panose="02040503050406030204" pitchFamily="18" charset="0"/>
                          </a:rPr>
                          <m:t>𝚱</m:t>
                        </m:r>
                      </m:e>
                      <m:sub>
                        <m:r>
                          <a:rPr lang="fr-FR" b="1" i="1" smtClean="0">
                            <a:latin typeface="Cambria Math" panose="02040503050406030204" pitchFamily="18" charset="0"/>
                          </a:rPr>
                          <m:t>𝑺𝒊</m:t>
                        </m:r>
                        <m:sSub>
                          <m:sSubPr>
                            <m:ctrlPr>
                              <a:rPr lang="fr-FR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b="1" i="1" smtClean="0">
                                <a:latin typeface="Cambria Math" panose="02040503050406030204" pitchFamily="18" charset="0"/>
                              </a:rPr>
                              <m:t>𝑵</m:t>
                            </m:r>
                          </m:e>
                          <m:sub>
                            <m:r>
                              <a:rPr lang="fr-FR" b="1" i="1" smtClean="0">
                                <a:latin typeface="Cambria Math" panose="02040503050406030204" pitchFamily="18" charset="0"/>
                              </a:rPr>
                              <m:t>𝒃𝒆𝒂𝒎𝒔</m:t>
                            </m:r>
                          </m:sub>
                        </m:sSub>
                      </m:sub>
                      <m:sup>
                        <m:r>
                          <a:rPr lang="fr-FR" b="1" i="0" smtClean="0">
                            <a:latin typeface="Cambria Math" panose="02040503050406030204" pitchFamily="18" charset="0"/>
                          </a:rPr>
                          <m:t>𝐞𝐟𝐟</m:t>
                        </m:r>
                      </m:sup>
                    </m:sSubSup>
                    <m:r>
                      <a:rPr lang="fr-FR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fr-FR" b="1" i="1" smtClean="0">
                        <a:latin typeface="Cambria Math" panose="02040503050406030204" pitchFamily="18" charset="0"/>
                      </a:rPr>
                      <m:t>𝟑</m:t>
                    </m:r>
                    <m:r>
                      <a:rPr lang="fr-FR" b="1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fr-FR" b="1" i="1" smtClean="0">
                        <a:latin typeface="Cambria Math" panose="02040503050406030204" pitchFamily="18" charset="0"/>
                      </a:rPr>
                      <m:t>𝟏𝟒</m:t>
                    </m:r>
                    <m:r>
                      <a:rPr lang="fr-FR" b="1" i="1" smtClean="0"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fr-FR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b="1" i="1" smtClean="0">
                            <a:latin typeface="Cambria Math" panose="02040503050406030204" pitchFamily="18" charset="0"/>
                          </a:rPr>
                          <m:t>𝟏𝟎</m:t>
                        </m:r>
                      </m:e>
                      <m:sup>
                        <m:r>
                          <a:rPr lang="fr-FR" b="1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fr-FR" b="1" i="1" smtClean="0">
                            <a:latin typeface="Cambria Math" panose="02040503050406030204" pitchFamily="18" charset="0"/>
                          </a:rPr>
                          <m:t>𝟏𝟐</m:t>
                        </m:r>
                      </m:sup>
                    </m:sSup>
                    <m:r>
                      <a:rPr lang="fr-FR" b="1" i="1" smtClean="0"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fr-FR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b="1" i="1" smtClean="0">
                            <a:latin typeface="Cambria Math" panose="02040503050406030204" pitchFamily="18" charset="0"/>
                          </a:rPr>
                          <m:t>𝑻</m:t>
                        </m:r>
                      </m:e>
                      <m:sup>
                        <m:r>
                          <a:rPr lang="fr-FR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b="1" dirty="0"/>
                  <a:t> W/K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FFA476F-CA0E-41EA-A2B3-2BB0D096C53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91" b="-1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5A8CFD-12F0-45B2-AA12-99B1FA20DD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4E2DE-6EB4-465F-8D0B-47D7270050ED}" type="datetime1">
              <a:rPr lang="fr-FR" smtClean="0"/>
              <a:t>08/11/2023</a:t>
            </a:fld>
            <a:endParaRPr lang="sk-S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DB15A3-097A-4D26-80E7-E5024B2F1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Boris Brisuda, Institut Néel CNRS, GDR NAME 2023 Rennes</a:t>
            </a:r>
            <a:endParaRPr lang="sk-S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559E9A-3B0D-4E2D-AC86-234F995274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3E614-3023-453E-83DB-6736339301D1}" type="slidenum">
              <a:rPr lang="sk-SK" smtClean="0"/>
              <a:t>26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178603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DB5A26-BD2A-4BD5-A1C6-0C85A2938A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9FD53BD-8F56-407F-8E33-47580DDBE2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E5BFD-ACF8-4FE4-8683-51046832C439}" type="datetime1">
              <a:rPr lang="fr-FR" smtClean="0"/>
              <a:t>08/11/2023</a:t>
            </a:fld>
            <a:endParaRPr lang="sk-S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79D77B-38A2-4731-B16F-69F44A642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Boris Brisuda, Institut Néel CNRS, GDR NAME 2023 Rennes</a:t>
            </a:r>
            <a:endParaRPr lang="sk-S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E870DA-0BD5-4164-BE6A-0F8F76BA57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3E614-3023-453E-83DB-6736339301D1}" type="slidenum">
              <a:rPr lang="sk-SK" smtClean="0"/>
              <a:t>27</a:t>
            </a:fld>
            <a:endParaRPr lang="sk-SK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F44685A-F799-4DB9-961B-2A0CCE9BDC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4159" y="1885264"/>
            <a:ext cx="5784641" cy="4426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0429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9F4F55-3D7A-414E-AC7C-97797345B6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Strip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494BFE9-4472-43DF-A181-D952252D3A0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fr-FR" b="0" i="1" smtClean="0">
                        <a:latin typeface="Cambria Math" panose="02040503050406030204" pitchFamily="18" charset="0"/>
                      </a:rPr>
                      <m:t>1 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𝑠𝑡𝑟𝑖𝑝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≈3 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𝑛𝑎𝑟𝑟𝑜𝑤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𝑚𝑖𝑐𝑟𝑜𝑤𝑖𝑟𝑒𝑠</m:t>
                    </m:r>
                  </m:oMath>
                </a14:m>
                <a:r>
                  <a:rPr lang="en-US" dirty="0"/>
                  <a:t> </a:t>
                </a:r>
              </a:p>
              <a:p>
                <a:pPr lvl="1"/>
                <a:r>
                  <a:rPr lang="en-US" dirty="0"/>
                  <a:t>(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fr-FR" b="0" i="1" dirty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fr-FR" b="0" i="0" dirty="0" smtClean="0">
                            <a:latin typeface="Cambria Math" panose="02040503050406030204" pitchFamily="18" charset="0"/>
                          </a:rPr>
                          <m:t>Λ</m:t>
                        </m:r>
                      </m:e>
                      <m:sub>
                        <m:r>
                          <a:rPr lang="fr-FR" b="0" i="1" dirty="0" smtClean="0">
                            <a:latin typeface="Cambria Math" panose="02040503050406030204" pitchFamily="18" charset="0"/>
                          </a:rPr>
                          <m:t>𝐶𝑎𝑠</m:t>
                        </m:r>
                      </m:sub>
                      <m:sup>
                        <m:r>
                          <a:rPr lang="fr-FR" b="0" i="1" dirty="0" smtClean="0">
                            <a:latin typeface="Cambria Math" panose="02040503050406030204" pitchFamily="18" charset="0"/>
                          </a:rPr>
                          <m:t>𝑠𝑡𝑟𝑖𝑝</m:t>
                        </m:r>
                      </m:sup>
                    </m:sSubSup>
                    <m:r>
                      <a:rPr lang="fr-FR" b="0" i="1" dirty="0" smtClean="0">
                        <a:latin typeface="Cambria Math" panose="02040503050406030204" pitchFamily="18" charset="0"/>
                      </a:rPr>
                      <m:t>=0.7µ</m:t>
                    </m:r>
                    <m:r>
                      <a:rPr lang="fr-FR" b="0" i="1" dirty="0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fr-FR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fr-FR" b="0" i="1" dirty="0" smtClean="0">
                        <a:latin typeface="Cambria Math" panose="02040503050406030204" pitchFamily="18" charset="0"/>
                      </a:rPr>
                      <m:t>𝑐𝑜𝑚𝑝𝑎𝑟𝑒𝑑</m:t>
                    </m:r>
                    <m:r>
                      <a:rPr lang="fr-FR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fr-FR" b="0" i="1" dirty="0" smtClean="0">
                        <a:latin typeface="Cambria Math" panose="02040503050406030204" pitchFamily="18" charset="0"/>
                      </a:rPr>
                      <m:t>𝑡𝑜</m:t>
                    </m:r>
                    <m:r>
                      <a:rPr lang="fr-FR" b="0" i="1" dirty="0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fr-FR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fr-FR" b="0" i="0" dirty="0" smtClean="0">
                            <a:latin typeface="Cambria Math" panose="02040503050406030204" pitchFamily="18" charset="0"/>
                          </a:rPr>
                          <m:t>Λ</m:t>
                        </m:r>
                      </m:e>
                      <m:sub>
                        <m:r>
                          <a:rPr lang="fr-FR" b="0" i="1" dirty="0" smtClean="0">
                            <a:latin typeface="Cambria Math" panose="02040503050406030204" pitchFamily="18" charset="0"/>
                          </a:rPr>
                          <m:t>𝑛𝑎𝑟𝑟𝑜𝑤</m:t>
                        </m:r>
                        <m:r>
                          <a:rPr lang="fr-FR" b="0" i="1" dirty="0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fr-FR" b="0" i="1" dirty="0" smtClean="0">
                            <a:latin typeface="Cambria Math" panose="02040503050406030204" pitchFamily="18" charset="0"/>
                          </a:rPr>
                          <m:t>𝑤𝑖𝑟𝑒</m:t>
                        </m:r>
                      </m:sub>
                    </m:sSub>
                    <m:r>
                      <a:rPr lang="fr-FR" b="0" i="1" dirty="0" smtClean="0">
                        <a:latin typeface="Cambria Math" panose="02040503050406030204" pitchFamily="18" charset="0"/>
                      </a:rPr>
                      <m:t>=0.9µ</m:t>
                    </m:r>
                    <m:r>
                      <a:rPr lang="fr-FR" b="0" i="1" dirty="0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fr-FR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fr-FR" b="0" i="0" smtClean="0">
                            <a:latin typeface="Cambria Math" panose="02040503050406030204" pitchFamily="18" charset="0"/>
                          </a:rPr>
                          <m:t>Κ</m:t>
                        </m:r>
                      </m:e>
                      <m:sub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𝑒𝑓𝑓</m:t>
                        </m:r>
                      </m:sub>
                      <m:sup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𝑠𝑡𝑟𝑖𝑝</m:t>
                        </m:r>
                      </m:sup>
                    </m:sSubSup>
                    <m:r>
                      <a:rPr lang="fr-FR" b="0" i="1" smtClean="0">
                        <a:latin typeface="Cambria Math" panose="02040503050406030204" pitchFamily="18" charset="0"/>
                      </a:rPr>
                      <m:t>=3×</m:t>
                    </m:r>
                    <m:sSub>
                      <m:sSub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𝜅</m:t>
                        </m:r>
                      </m:e>
                      <m:sub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𝑛𝑎𝑟𝑟𝑜𝑤</m:t>
                        </m:r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𝑤𝑖𝑟𝑒</m:t>
                        </m:r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</m:sSub>
                    <m:r>
                      <a:rPr lang="fr-FR" b="0" i="1" smtClean="0">
                        <a:latin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num>
                      <m:den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den>
                    </m:f>
                  </m:oMath>
                </a14:m>
                <a:r>
                  <a:rPr lang="en-US" dirty="0"/>
                  <a:t> with </a:t>
                </a:r>
                <a14:m>
                  <m:oMath xmlns:m="http://schemas.openxmlformats.org/officeDocument/2006/math">
                    <m:r>
                      <a:rPr lang="fr-FR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=4 </m:t>
                    </m:r>
                    <m:r>
                      <a:rPr lang="fr-FR" b="0" i="0" smtClean="0">
                        <a:latin typeface="Cambria Math" panose="02040503050406030204" pitchFamily="18" charset="0"/>
                      </a:rPr>
                      <m:t>µ</m:t>
                    </m:r>
                    <m:r>
                      <m:rPr>
                        <m:sty m:val="p"/>
                      </m:rPr>
                      <a:rPr lang="fr-FR" b="0" i="0" smtClean="0">
                        <a:latin typeface="Cambria Math" panose="02040503050406030204" pitchFamily="18" charset="0"/>
                      </a:rPr>
                      <m:t>m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fr-FR" b="0" i="0" smtClean="0">
                        <a:latin typeface="Cambria Math" panose="02040503050406030204" pitchFamily="18" charset="0"/>
                      </a:rPr>
                      <m:t>and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𝑒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=100 </m:t>
                    </m:r>
                    <m:r>
                      <m:rPr>
                        <m:sty m:val="p"/>
                      </m:rPr>
                      <a:rPr lang="fr-FR" b="0" i="0" smtClean="0">
                        <a:latin typeface="Cambria Math" panose="02040503050406030204" pitchFamily="18" charset="0"/>
                      </a:rPr>
                      <m:t>nm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fr-FR" b="1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fr-FR" b="1" i="0" smtClean="0">
                            <a:latin typeface="Cambria Math" panose="02040503050406030204" pitchFamily="18" charset="0"/>
                          </a:rPr>
                          <m:t>𝚱</m:t>
                        </m:r>
                      </m:e>
                      <m:sub>
                        <m:r>
                          <a:rPr lang="fr-FR" b="1" i="1" smtClean="0">
                            <a:latin typeface="Cambria Math" panose="02040503050406030204" pitchFamily="18" charset="0"/>
                          </a:rPr>
                          <m:t>𝒆𝒇𝒇</m:t>
                        </m:r>
                      </m:sub>
                      <m:sup>
                        <m:r>
                          <a:rPr lang="fr-FR" b="1" i="1" smtClean="0">
                            <a:latin typeface="Cambria Math" panose="02040503050406030204" pitchFamily="18" charset="0"/>
                          </a:rPr>
                          <m:t>𝒔𝒕𝒓𝒊𝒑</m:t>
                        </m:r>
                      </m:sup>
                    </m:sSubSup>
                    <m:r>
                      <a:rPr lang="fr-FR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fr-FR" b="1" i="1" smtClean="0">
                        <a:latin typeface="Cambria Math" panose="02040503050406030204" pitchFamily="18" charset="0"/>
                      </a:rPr>
                      <m:t>𝟑</m:t>
                    </m:r>
                    <m:r>
                      <a:rPr lang="fr-FR" b="1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fr-FR" b="1" i="1" smtClean="0">
                        <a:latin typeface="Cambria Math" panose="02040503050406030204" pitchFamily="18" charset="0"/>
                      </a:rPr>
                      <m:t>𝟔</m:t>
                    </m:r>
                    <m:r>
                      <a:rPr lang="fr-FR" b="1" i="1" smtClean="0"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fr-FR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b="1" i="1" smtClean="0">
                            <a:latin typeface="Cambria Math" panose="02040503050406030204" pitchFamily="18" charset="0"/>
                          </a:rPr>
                          <m:t>𝟏𝟎</m:t>
                        </m:r>
                      </m:e>
                      <m:sup>
                        <m:r>
                          <a:rPr lang="fr-FR" b="1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fr-FR" b="1" i="1" smtClean="0">
                            <a:latin typeface="Cambria Math" panose="02040503050406030204" pitchFamily="18" charset="0"/>
                          </a:rPr>
                          <m:t>𝟏𝟏</m:t>
                        </m:r>
                      </m:sup>
                    </m:sSup>
                    <m:r>
                      <a:rPr lang="fr-FR" b="1" i="1" smtClean="0"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fr-FR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b="1" i="1" smtClean="0">
                            <a:latin typeface="Cambria Math" panose="02040503050406030204" pitchFamily="18" charset="0"/>
                          </a:rPr>
                          <m:t>𝑻</m:t>
                        </m:r>
                      </m:e>
                      <m:sup>
                        <m:r>
                          <a:rPr lang="fr-FR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b="1" dirty="0"/>
                  <a:t> W/K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494BFE9-4472-43DF-A181-D952252D3A0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515" t="-19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8BE45B-32D4-4A30-A176-04C4F2F781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190C6-76C5-4F56-85D0-BC610753FFDB}" type="datetime1">
              <a:rPr lang="fr-FR" smtClean="0"/>
              <a:t>08/11/2023</a:t>
            </a:fld>
            <a:endParaRPr lang="sk-S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D498BC-752F-4259-9E79-B88BC58CC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Boris Brisuda, Institut Néel CNRS, GDR NAME 2023 Rennes</a:t>
            </a:r>
            <a:endParaRPr lang="sk-S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850E56-F549-4CC4-8727-EF83657FF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3E614-3023-453E-83DB-6736339301D1}" type="slidenum">
              <a:rPr lang="sk-SK" smtClean="0"/>
              <a:t>28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831279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0E899E-4C4C-4B19-B5EA-514DB31989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Beams </a:t>
            </a:r>
            <a:r>
              <a:rPr lang="en-US" dirty="0" err="1"/>
              <a:t>NbTi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02D3122-8B75-44A7-9FAA-A9FA1FEBB78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Resistance of contact leads = difference between normal state and superconductive state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𝑎𝑙𝑙𝑒𝑟</m:t>
                        </m:r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𝑟𝑒𝑡𝑜𝑢𝑟</m:t>
                        </m:r>
                      </m:sub>
                    </m:sSub>
                    <m:r>
                      <a:rPr lang="fr-FR" b="0" i="1" smtClean="0">
                        <a:latin typeface="Cambria Math" panose="02040503050406030204" pitchFamily="18" charset="0"/>
                      </a:rPr>
                      <m:t>=23</m:t>
                    </m:r>
                    <m:r>
                      <a:rPr lang="fr-FR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fr-FR" b="0" i="0" smtClean="0">
                        <a:latin typeface="Cambria Math" panose="02040503050406030204" pitchFamily="18" charset="0"/>
                      </a:rPr>
                      <m:t>kΩ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>
                    <a:sym typeface="Wingdings" panose="05000000000000000000" pitchFamily="2" charset="2"/>
                  </a:rPr>
                  <a:t>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𝑅</m:t>
                        </m:r>
                      </m:e>
                      <m:sub>
                        <m:r>
                          <a:rPr lang="fr-FR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1</m:t>
                        </m:r>
                        <m:r>
                          <a:rPr lang="fr-FR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𝑤𝑖𝑟𝑒</m:t>
                        </m:r>
                      </m:sub>
                    </m:sSub>
                    <m:r>
                      <a:rPr lang="fr-FR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=11.5 </m:t>
                    </m:r>
                    <m:r>
                      <m:rPr>
                        <m:sty m:val="p"/>
                      </m:rPr>
                      <a:rPr lang="fr-FR" b="0" i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kΩ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fr-FR" b="0" i="0" smtClean="0">
                            <a:latin typeface="Cambria Math" panose="02040503050406030204" pitchFamily="18" charset="0"/>
                          </a:rPr>
                          <m:t>Κ</m:t>
                        </m:r>
                      </m:e>
                      <m:sub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𝑤𝑖𝑟𝑒</m:t>
                        </m:r>
                      </m:sub>
                    </m:sSub>
                    <m:r>
                      <a:rPr lang="fr-FR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fr-F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fr-F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𝑤𝑖𝑟𝑒</m:t>
                            </m:r>
                          </m:sub>
                        </m:sSub>
                      </m:den>
                    </m:f>
                    <m:r>
                      <a:rPr lang="fr-FR" b="0" i="1" smtClean="0">
                        <a:latin typeface="Cambria Math" panose="02040503050406030204" pitchFamily="18" charset="0"/>
                      </a:rPr>
                      <m:t>×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=2.1×</m:t>
                    </m:r>
                    <m:sSup>
                      <m:sSup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−6</m:t>
                        </m:r>
                      </m:sup>
                    </m:sSup>
                    <m:r>
                      <a:rPr lang="fr-FR" b="0" i="1" smtClean="0">
                        <a:latin typeface="Cambria Math" panose="02040503050406030204" pitchFamily="18" charset="0"/>
                      </a:rPr>
                      <m:t>×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dirty="0"/>
                  <a:t> W/K</a:t>
                </a:r>
              </a:p>
              <a:p>
                <a:pPr lvl="1"/>
                <a:endParaRPr lang="en-US" dirty="0"/>
              </a:p>
              <a:p>
                <a:r>
                  <a:rPr lang="en-US" dirty="0"/>
                  <a:t>Nb supra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fr-FR" b="0" i="0" smtClean="0">
                            <a:latin typeface="Cambria Math" panose="02040503050406030204" pitchFamily="18" charset="0"/>
                          </a:rPr>
                          <m:t>Κ</m:t>
                        </m:r>
                      </m:e>
                      <m:sub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𝑤𝑖𝑟𝑒</m:t>
                        </m:r>
                      </m:sub>
                    </m:sSub>
                    <m:r>
                      <a:rPr lang="fr-FR" b="0" i="1" smtClean="0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−11</m:t>
                        </m:r>
                      </m:sup>
                    </m:sSup>
                    <m:r>
                      <a:rPr lang="fr-FR" b="0" i="1" smtClean="0"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p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4.5</m:t>
                        </m:r>
                      </m:sup>
                    </m:sSup>
                  </m:oMath>
                </a14:m>
                <a:r>
                  <a:rPr lang="en-US" dirty="0"/>
                  <a:t> W/K</a:t>
                </a:r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02D3122-8B75-44A7-9FAA-A9FA1FEBB78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606" t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95F7BD-55BD-480E-BBE3-14BA7CD35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CCFAD-8822-4DF8-BAF0-105167CE4A3F}" type="datetime1">
              <a:rPr lang="fr-FR" smtClean="0"/>
              <a:t>08/11/2023</a:t>
            </a:fld>
            <a:endParaRPr lang="sk-S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9C82F3-27FD-485A-87DB-4949C1D33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Boris Brisuda, Institut Néel CNRS, GDR NAME 2023 Rennes</a:t>
            </a:r>
            <a:endParaRPr lang="sk-S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915D0A-991C-4518-9EE9-6B7ED28CC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3E614-3023-453E-83DB-6736339301D1}" type="slidenum">
              <a:rPr lang="sk-SK" smtClean="0"/>
              <a:t>29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1368691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3F5741-9773-4206-AD19-4FD2A8FDD7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9721" y="286603"/>
            <a:ext cx="6675959" cy="1450757"/>
          </a:xfrm>
        </p:spPr>
        <p:txBody>
          <a:bodyPr/>
          <a:lstStyle/>
          <a:p>
            <a:pPr algn="ctr"/>
            <a:r>
              <a:rPr lang="fr-FR" i="1" dirty="0" err="1"/>
              <a:t>Overetching</a:t>
            </a:r>
            <a:endParaRPr lang="fr-FR" i="1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D03F98-2792-474D-8AF1-2681C700D6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71F4E-4F48-4DF3-89CF-4E47A9234F21}" type="datetime1">
              <a:rPr lang="fr-FR" smtClean="0"/>
              <a:t>08/11/2023</a:t>
            </a:fld>
            <a:endParaRPr lang="sk-S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A12B31-1E1A-4B20-BA06-088EE89648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Boris Brisuda, Institut Néel CNRS, GDR NAME 2023 Rennes</a:t>
            </a:r>
            <a:endParaRPr lang="sk-S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23B2F5-E4FF-4EA9-889D-8E7E79CD2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3E614-3023-453E-83DB-6736339301D1}" type="slidenum">
              <a:rPr lang="sk-SK" smtClean="0"/>
              <a:t>30</a:t>
            </a:fld>
            <a:endParaRPr lang="sk-SK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E424985-BD2A-4796-AE85-6130F051AE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671" y="1760470"/>
            <a:ext cx="3589697" cy="269227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0683273-9D86-4E13-AE60-17E61709C7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55" y="3173995"/>
            <a:ext cx="4109433" cy="3082075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5EEC48D-63F8-4E60-BE67-8FE5675CDC96}"/>
              </a:ext>
            </a:extLst>
          </p:cNvPr>
          <p:cNvSpPr/>
          <p:nvPr/>
        </p:nvSpPr>
        <p:spPr>
          <a:xfrm>
            <a:off x="4227378" y="1011981"/>
            <a:ext cx="587903" cy="13418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449438F-6A5E-4B42-B5B9-37F4C4918E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3846" y="3633013"/>
            <a:ext cx="3478637" cy="260897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2346528-7511-4364-AEAD-B8D0317609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55" y="18239"/>
            <a:ext cx="4117823" cy="3088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6062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6615D-1BAA-43C1-8C8B-D99FBD31A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8BA144E-478D-45DD-A4E9-DA03CC68DB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4FCB6-1DC9-4A28-90E5-292D641D9A79}" type="datetime1">
              <a:rPr lang="fr-FR" smtClean="0"/>
              <a:t>08/11/2023</a:t>
            </a:fld>
            <a:endParaRPr lang="sk-S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58919B-D8CD-4165-BC0E-9415867F0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Boris Brisuda, Institut Néel CNRS, GDR NAME 2023 Rennes</a:t>
            </a:r>
            <a:endParaRPr lang="sk-S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E09105-F308-40D9-BAA4-13381B682A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3E614-3023-453E-83DB-6736339301D1}" type="slidenum">
              <a:rPr lang="sk-SK" smtClean="0"/>
              <a:t>31</a:t>
            </a:fld>
            <a:endParaRPr lang="sk-SK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5A1E8232-A732-4D46-AFD4-E9BC85476F3A}"/>
              </a:ext>
            </a:extLst>
          </p:cNvPr>
          <p:cNvGrpSpPr/>
          <p:nvPr/>
        </p:nvGrpSpPr>
        <p:grpSpPr>
          <a:xfrm>
            <a:off x="1333756" y="2465662"/>
            <a:ext cx="4220311" cy="3143140"/>
            <a:chOff x="8936470" y="3127348"/>
            <a:chExt cx="4220311" cy="3143140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3B73109B-62E5-4AD2-96B8-8F98BEA4B9A9}"/>
                </a:ext>
              </a:extLst>
            </p:cNvPr>
            <p:cNvGrpSpPr/>
            <p:nvPr/>
          </p:nvGrpSpPr>
          <p:grpSpPr>
            <a:xfrm>
              <a:off x="8936470" y="3127348"/>
              <a:ext cx="4008474" cy="3143140"/>
              <a:chOff x="3101147" y="2350108"/>
              <a:chExt cx="4008474" cy="3143140"/>
            </a:xfrm>
          </p:grpSpPr>
          <p:grpSp>
            <p:nvGrpSpPr>
              <p:cNvPr id="10" name="Groupe 5">
                <a:extLst>
                  <a:ext uri="{FF2B5EF4-FFF2-40B4-BE49-F238E27FC236}">
                    <a16:creationId xmlns:a16="http://schemas.microsoft.com/office/drawing/2014/main" id="{B8307D3B-2112-4D51-99C3-CD05AADDDFBB}"/>
                  </a:ext>
                </a:extLst>
              </p:cNvPr>
              <p:cNvGrpSpPr/>
              <p:nvPr/>
            </p:nvGrpSpPr>
            <p:grpSpPr>
              <a:xfrm>
                <a:off x="3265517" y="2350108"/>
                <a:ext cx="3844104" cy="2460338"/>
                <a:chOff x="-16431" y="-141310"/>
                <a:chExt cx="3352949" cy="1686946"/>
              </a:xfrm>
            </p:grpSpPr>
            <p:sp>
              <p:nvSpPr>
                <p:cNvPr id="14" name="Rectangle à coins arrondis 28">
                  <a:extLst>
                    <a:ext uri="{FF2B5EF4-FFF2-40B4-BE49-F238E27FC236}">
                      <a16:creationId xmlns:a16="http://schemas.microsoft.com/office/drawing/2014/main" id="{E35361C4-F359-4846-BD4C-B312C95234EC}"/>
                    </a:ext>
                  </a:extLst>
                </p:cNvPr>
                <p:cNvSpPr/>
                <p:nvPr/>
              </p:nvSpPr>
              <p:spPr>
                <a:xfrm>
                  <a:off x="570303" y="99771"/>
                  <a:ext cx="1365826" cy="1018361"/>
                </a:xfrm>
                <a:prstGeom prst="roundRect">
                  <a:avLst>
                    <a:gd name="adj" fmla="val 8439"/>
                  </a:avLst>
                </a:prstGeom>
                <a:solidFill>
                  <a:sysClr val="window" lastClr="FFFFFF">
                    <a:lumMod val="85000"/>
                  </a:sysClr>
                </a:solidFill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t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sk-SK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grpSp>
              <p:nvGrpSpPr>
                <p:cNvPr id="15" name="Groupe 42">
                  <a:extLst>
                    <a:ext uri="{FF2B5EF4-FFF2-40B4-BE49-F238E27FC236}">
                      <a16:creationId xmlns:a16="http://schemas.microsoft.com/office/drawing/2014/main" id="{B4A7077F-248A-490B-A001-9DA1EAA5F666}"/>
                    </a:ext>
                  </a:extLst>
                </p:cNvPr>
                <p:cNvGrpSpPr/>
                <p:nvPr/>
              </p:nvGrpSpPr>
              <p:grpSpPr>
                <a:xfrm>
                  <a:off x="1209670" y="934050"/>
                  <a:ext cx="70106" cy="522258"/>
                  <a:chOff x="1209670" y="934050"/>
                  <a:chExt cx="70106" cy="522258"/>
                </a:xfrm>
              </p:grpSpPr>
              <p:cxnSp>
                <p:nvCxnSpPr>
                  <p:cNvPr id="25" name="Connecteur droit 44">
                    <a:extLst>
                      <a:ext uri="{FF2B5EF4-FFF2-40B4-BE49-F238E27FC236}">
                        <a16:creationId xmlns:a16="http://schemas.microsoft.com/office/drawing/2014/main" id="{721D3EDA-4A1A-4587-8E15-FC82FBD99603}"/>
                      </a:ext>
                    </a:extLst>
                  </p:cNvPr>
                  <p:cNvCxnSpPr/>
                  <p:nvPr/>
                </p:nvCxnSpPr>
                <p:spPr>
                  <a:xfrm>
                    <a:off x="1279776" y="934050"/>
                    <a:ext cx="0" cy="522258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</p:cxnSp>
              <p:cxnSp>
                <p:nvCxnSpPr>
                  <p:cNvPr id="26" name="Connecteur droit 43">
                    <a:extLst>
                      <a:ext uri="{FF2B5EF4-FFF2-40B4-BE49-F238E27FC236}">
                        <a16:creationId xmlns:a16="http://schemas.microsoft.com/office/drawing/2014/main" id="{2AEFE6AB-90BC-4526-9AE1-650406A38992}"/>
                      </a:ext>
                    </a:extLst>
                  </p:cNvPr>
                  <p:cNvCxnSpPr/>
                  <p:nvPr/>
                </p:nvCxnSpPr>
                <p:spPr>
                  <a:xfrm>
                    <a:off x="1209670" y="934050"/>
                    <a:ext cx="0" cy="522258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</p:cxnSp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2C9B7D30-2714-4869-AAD1-4DDC2626E70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-16431" y="1304546"/>
                      <a:ext cx="2539294" cy="241090"/>
                    </a:xfrm>
                    <a:prstGeom prst="rect">
                      <a:avLst/>
                    </a:prstGeom>
                    <a:solidFill>
                      <a:srgbClr val="ED7D31">
                        <a:lumMod val="20000"/>
                        <a:lumOff val="80000"/>
                      </a:srgbClr>
                    </a:solidFill>
                    <a:ln w="12700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SiN </a:t>
                      </a:r>
                      <a:r>
                        <a:rPr kumimoji="0" lang="fr-FR" sz="11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membrane</a:t>
                      </a:r>
                      <a:r>
                        <a:rPr kumimoji="0" lang="sk-SK" sz="11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sz="11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phonons, </a:t>
                      </a:r>
                      <a14:m>
                        <m:oMath xmlns:m="http://schemas.openxmlformats.org/officeDocument/2006/math">
                          <m:sSubSup>
                            <m:sSubSupPr>
                              <m:ctrlPr>
                                <a:rPr kumimoji="0" lang="fr-FR" sz="1100" b="1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sSubSupPr>
                            <m:e>
                              <m:r>
                                <a:rPr kumimoji="0" lang="fr-FR" sz="1100" b="1" i="1" u="none" strike="noStrike" kern="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𝐓</m:t>
                              </m:r>
                            </m:e>
                            <m:sub>
                              <m:r>
                                <a:rPr kumimoji="0" lang="fr-FR" sz="1100" b="1" i="1" u="none" strike="noStrike" kern="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𝐩</m:t>
                              </m:r>
                            </m:sub>
                            <m:sup>
                              <m:r>
                                <a:rPr kumimoji="0" lang="fr-FR" sz="1100" b="1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𝑺𝒊𝑵</m:t>
                              </m:r>
                            </m:sup>
                          </m:sSubSup>
                        </m:oMath>
                      </a14:m>
                      <a:endParaRPr kumimoji="0" lang="sk-SK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ysClr val="window" lastClr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2C9B7D30-2714-4869-AAD1-4DDC2626E70F}"/>
                        </a:ext>
                      </a:extLst>
                    </p:cNvPr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-16431" y="1304546"/>
                      <a:ext cx="2539294" cy="241090"/>
                    </a:xfrm>
                    <a:prstGeom prst="rect">
                      <a:avLst/>
                    </a:prstGeom>
                    <a:blipFill>
                      <a:blip r:embed="rId2"/>
                      <a:stretch>
                        <a:fillRect b="-5000"/>
                      </a:stretch>
                    </a:blipFill>
                    <a:ln w="12700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grpSp>
              <p:nvGrpSpPr>
                <p:cNvPr id="17" name="Groupe 32">
                  <a:extLst>
                    <a:ext uri="{FF2B5EF4-FFF2-40B4-BE49-F238E27FC236}">
                      <a16:creationId xmlns:a16="http://schemas.microsoft.com/office/drawing/2014/main" id="{B1D5CCF0-F796-4240-BC7F-D4BB3832935F}"/>
                    </a:ext>
                  </a:extLst>
                </p:cNvPr>
                <p:cNvGrpSpPr/>
                <p:nvPr/>
              </p:nvGrpSpPr>
              <p:grpSpPr>
                <a:xfrm>
                  <a:off x="1207123" y="415703"/>
                  <a:ext cx="68580" cy="449868"/>
                  <a:chOff x="1234594" y="415703"/>
                  <a:chExt cx="68580" cy="967799"/>
                </a:xfrm>
              </p:grpSpPr>
              <p:cxnSp>
                <p:nvCxnSpPr>
                  <p:cNvPr id="23" name="Connecteur droit 33">
                    <a:extLst>
                      <a:ext uri="{FF2B5EF4-FFF2-40B4-BE49-F238E27FC236}">
                        <a16:creationId xmlns:a16="http://schemas.microsoft.com/office/drawing/2014/main" id="{7C91C400-80A5-46F2-B63A-AB403D3BE97D}"/>
                      </a:ext>
                    </a:extLst>
                  </p:cNvPr>
                  <p:cNvCxnSpPr/>
                  <p:nvPr/>
                </p:nvCxnSpPr>
                <p:spPr>
                  <a:xfrm>
                    <a:off x="1234594" y="415703"/>
                    <a:ext cx="0" cy="967799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</p:cxnSp>
              <p:cxnSp>
                <p:nvCxnSpPr>
                  <p:cNvPr id="24" name="Connecteur droit 34">
                    <a:extLst>
                      <a:ext uri="{FF2B5EF4-FFF2-40B4-BE49-F238E27FC236}">
                        <a16:creationId xmlns:a16="http://schemas.microsoft.com/office/drawing/2014/main" id="{780E08AB-DA6E-45A0-BE71-B76F33272750}"/>
                      </a:ext>
                    </a:extLst>
                  </p:cNvPr>
                  <p:cNvCxnSpPr/>
                  <p:nvPr/>
                </p:nvCxnSpPr>
                <p:spPr>
                  <a:xfrm>
                    <a:off x="1303174" y="415703"/>
                    <a:ext cx="0" cy="967799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</p:cxnSp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45FDA95F-0BD4-4A0B-A406-E191D8F996A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8895" y="215486"/>
                      <a:ext cx="1148642" cy="274502"/>
                    </a:xfrm>
                    <a:prstGeom prst="rect">
                      <a:avLst/>
                    </a:prstGeom>
                    <a:solidFill>
                      <a:srgbClr val="4472C4"/>
                    </a:solidFill>
                    <a:ln w="12700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Electrons, </a:t>
                      </a:r>
                      <a14:m>
                        <m:oMath xmlns:m="http://schemas.openxmlformats.org/officeDocument/2006/math">
                          <m:sSubSup>
                            <m:sSubSupPr>
                              <m:ctrlPr>
                                <a:rPr kumimoji="0" lang="fr-FR" sz="1200" b="1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sSubSupPr>
                            <m:e>
                              <m:r>
                                <a:rPr kumimoji="0" lang="fr-FR" sz="1200" b="1" i="1" u="none" strike="noStrike" kern="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𝐓</m:t>
                              </m:r>
                            </m:e>
                            <m:sub>
                              <m:r>
                                <a:rPr kumimoji="0" lang="fr-FR" sz="1200" b="1" i="1" u="none" strike="noStrike" kern="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𝐞</m:t>
                              </m:r>
                            </m:sub>
                            <m:sup>
                              <m:r>
                                <a:rPr kumimoji="0" lang="fr-FR" sz="1200" b="1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𝑵𝒃𝑵</m:t>
                              </m:r>
                            </m:sup>
                          </m:sSubSup>
                        </m:oMath>
                      </a14:m>
                      <a:endParaRPr kumimoji="0" lang="sk-SK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ysClr val="window" lastClr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45FDA95F-0BD4-4A0B-A406-E191D8F996A4}"/>
                        </a:ext>
                      </a:extLst>
                    </p:cNvPr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78895" y="215486"/>
                      <a:ext cx="1148642" cy="274502"/>
                    </a:xfrm>
                    <a:prstGeom prst="rect">
                      <a:avLst/>
                    </a:prstGeom>
                    <a:blipFill>
                      <a:blip r:embed="rId3"/>
                      <a:stretch>
                        <a:fillRect b="-1471"/>
                      </a:stretch>
                    </a:blipFill>
                    <a:ln w="12700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52948560-48EA-4AE7-A4B3-F912CDC9FE6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8894" y="755072"/>
                      <a:ext cx="1148643" cy="277540"/>
                    </a:xfrm>
                    <a:prstGeom prst="rect">
                      <a:avLst/>
                    </a:prstGeom>
                    <a:solidFill>
                      <a:srgbClr val="ED7D31">
                        <a:lumMod val="40000"/>
                        <a:lumOff val="60000"/>
                      </a:srgbClr>
                    </a:solidFill>
                    <a:ln w="12700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Phonons, </a:t>
                      </a:r>
                      <a14:m>
                        <m:oMath xmlns:m="http://schemas.openxmlformats.org/officeDocument/2006/math">
                          <m:sSubSup>
                            <m:sSubSupPr>
                              <m:ctrlPr>
                                <a:rPr kumimoji="0" lang="fr-FR" sz="1200" b="1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sSubSupPr>
                            <m:e>
                              <m:r>
                                <a:rPr kumimoji="0" lang="fr-FR" sz="1200" b="1" i="1" u="none" strike="noStrike" kern="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𝐓</m:t>
                              </m:r>
                            </m:e>
                            <m:sub>
                              <m:r>
                                <a:rPr kumimoji="0" lang="fr-FR" sz="1200" b="1" i="1" u="none" strike="noStrike" kern="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𝐩</m:t>
                              </m:r>
                            </m:sub>
                            <m:sup>
                              <m:r>
                                <a:rPr kumimoji="0" lang="fr-FR" sz="1200" b="1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𝑵𝒃𝑵</m:t>
                              </m:r>
                            </m:sup>
                          </m:sSubSup>
                        </m:oMath>
                      </a14:m>
                      <a:endParaRPr kumimoji="0" lang="sk-SK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ysClr val="window" lastClr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52948560-48EA-4AE7-A4B3-F912CDC9FE62}"/>
                        </a:ext>
                      </a:extLst>
                    </p:cNvPr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78894" y="755072"/>
                      <a:ext cx="1148643" cy="277540"/>
                    </a:xfrm>
                    <a:prstGeom prst="rect">
                      <a:avLst/>
                    </a:prstGeom>
                    <a:blipFill>
                      <a:blip r:embed="rId4"/>
                      <a:stretch>
                        <a:fillRect b="-2941"/>
                      </a:stretch>
                    </a:blipFill>
                    <a:ln w="12700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0" name="ZoneTexte 37">
                      <a:extLst>
                        <a:ext uri="{FF2B5EF4-FFF2-40B4-BE49-F238E27FC236}">
                          <a16:creationId xmlns:a16="http://schemas.microsoft.com/office/drawing/2014/main" id="{1F393214-70AB-492A-A35E-0A97DAF7C07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97225" y="1097717"/>
                      <a:ext cx="2539293" cy="42926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no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fr-FR" sz="1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sz="1200" b="1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𝑲</m:t>
                                </m:r>
                              </m:e>
                              <m:sub>
                                <m:r>
                                  <a:rPr lang="fr-FR" sz="1200" b="1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𝑲𝒂𝒑𝒊𝒕𝒛𝒂</m:t>
                                </m:r>
                              </m:sub>
                            </m:sSub>
                            <m:r>
                              <a:rPr lang="fr-FR" sz="12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fr-FR" sz="12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𝟓</m:t>
                            </m:r>
                            <m:r>
                              <a:rPr lang="fr-FR" sz="12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×</m:t>
                            </m:r>
                            <m:sSup>
                              <m:sSupPr>
                                <m:ctrlPr>
                                  <a:rPr lang="fr-FR" sz="1200" b="1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fr-FR" sz="1200" b="1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𝟏𝟎</m:t>
                                </m:r>
                              </m:e>
                              <m:sup>
                                <m:r>
                                  <a:rPr lang="fr-FR" sz="1200" b="1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fr-FR" sz="1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𝟖</m:t>
                                </m:r>
                              </m:sup>
                            </m:sSup>
                            <m:r>
                              <m:rPr>
                                <m:nor/>
                              </m:rPr>
                              <a:rPr lang="fr-FR" sz="1200" b="1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sz="1200" b="1" dirty="0">
                                <a:solidFill>
                                  <a:srgbClr val="FF0000"/>
                                </a:solidFill>
                              </a:rPr>
                              <m:t>W</m:t>
                            </m:r>
                            <m:r>
                              <m:rPr>
                                <m:nor/>
                              </m:rPr>
                              <a:rPr lang="en-US" sz="1200" b="1" dirty="0">
                                <a:solidFill>
                                  <a:srgbClr val="FF0000"/>
                                </a:solidFill>
                              </a:rPr>
                              <m:t>/</m:t>
                            </m:r>
                            <m:r>
                              <m:rPr>
                                <m:nor/>
                              </m:rPr>
                              <a:rPr lang="en-US" sz="1200" b="1" dirty="0">
                                <a:solidFill>
                                  <a:srgbClr val="FF0000"/>
                                </a:solidFill>
                              </a:rPr>
                              <m:t>K</m:t>
                            </m:r>
                          </m:oMath>
                        </m:oMathPara>
                      </a14:m>
                      <a:endParaRPr lang="en-US" sz="1200" b="1" dirty="0">
                        <a:solidFill>
                          <a:srgbClr val="FF0000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20" name="ZoneTexte 37">
                      <a:extLst>
                        <a:ext uri="{FF2B5EF4-FFF2-40B4-BE49-F238E27FC236}">
                          <a16:creationId xmlns:a16="http://schemas.microsoft.com/office/drawing/2014/main" id="{1F393214-70AB-492A-A35E-0A97DAF7C075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797225" y="1097717"/>
                      <a:ext cx="2539293" cy="429260"/>
                    </a:xfrm>
                    <a:prstGeom prst="rect">
                      <a:avLst/>
                    </a:prstGeom>
                    <a:blipFill>
                      <a:blip r:embed="rId5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1" name="ZoneTexte 38">
                      <a:extLst>
                        <a:ext uri="{FF2B5EF4-FFF2-40B4-BE49-F238E27FC236}">
                          <a16:creationId xmlns:a16="http://schemas.microsoft.com/office/drawing/2014/main" id="{29068355-8D7A-4295-8D78-4DDDBFD83E3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48487" y="469124"/>
                      <a:ext cx="2539294" cy="45275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noAutofit/>
                    </a:bodyPr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200"/>
                        </a:spcAft>
                        <a:defRPr/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fr-FR" sz="1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sz="1200" b="1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𝑲</m:t>
                                </m:r>
                              </m:e>
                              <m:sub>
                                <m:r>
                                  <a:rPr lang="fr-FR" sz="1200" b="1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𝒆</m:t>
                                </m:r>
                                <m:r>
                                  <a:rPr lang="fr-FR" sz="1200" b="1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fr-FR" sz="1200" b="1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𝒑𝒉</m:t>
                                </m:r>
                              </m:sub>
                            </m:sSub>
                            <m:r>
                              <a:rPr lang="fr-FR" sz="12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fr-FR" sz="12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𝟖</m:t>
                            </m:r>
                            <m:r>
                              <a:rPr lang="fr-FR" sz="12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×</m:t>
                            </m:r>
                            <m:r>
                              <a:rPr lang="fr-FR" sz="12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  <m:sSup>
                              <m:sSupPr>
                                <m:ctrlPr>
                                  <a:rPr lang="fr-FR" sz="1200" b="1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fr-FR" sz="1200" b="1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e>
                              <m:sup>
                                <m:r>
                                  <a:rPr lang="fr-FR" sz="1200" b="1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fr-FR" sz="1200" b="1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𝟏𝟏</m:t>
                                </m:r>
                              </m:sup>
                            </m:sSup>
                            <m:r>
                              <m:rPr>
                                <m:nor/>
                              </m:rPr>
                              <a:rPr lang="en-US" sz="1200" b="1" dirty="0">
                                <a:solidFill>
                                  <a:srgbClr val="FF0000"/>
                                </a:solidFill>
                              </a:rPr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sz="1200" b="1" dirty="0">
                                <a:solidFill>
                                  <a:srgbClr val="FF0000"/>
                                </a:solidFill>
                              </a:rPr>
                              <m:t>W</m:t>
                            </m:r>
                            <m:r>
                              <m:rPr>
                                <m:nor/>
                              </m:rPr>
                              <a:rPr lang="en-US" sz="1200" b="1" dirty="0">
                                <a:solidFill>
                                  <a:srgbClr val="FF0000"/>
                                </a:solidFill>
                              </a:rPr>
                              <m:t>/</m:t>
                            </m:r>
                            <m:r>
                              <m:rPr>
                                <m:nor/>
                              </m:rPr>
                              <a:rPr lang="en-US" sz="1200" b="1" dirty="0">
                                <a:solidFill>
                                  <a:srgbClr val="FF0000"/>
                                </a:solidFill>
                              </a:rPr>
                              <m:t>K</m:t>
                            </m:r>
                          </m:oMath>
                        </m:oMathPara>
                      </a14:m>
                      <a:endParaRPr lang="en-US" sz="1200" b="1" dirty="0">
                        <a:solidFill>
                          <a:srgbClr val="FF0000"/>
                        </a:solidFill>
                      </a:endParaRPr>
                    </a:p>
                    <a:p>
                      <a:pPr marL="0" marR="0" lvl="0" indent="0" algn="just" defTabSz="91440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sk-SK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21" name="ZoneTexte 38">
                      <a:extLst>
                        <a:ext uri="{FF2B5EF4-FFF2-40B4-BE49-F238E27FC236}">
                          <a16:creationId xmlns:a16="http://schemas.microsoft.com/office/drawing/2014/main" id="{29068355-8D7A-4295-8D78-4DDDBFD83E34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748487" y="469124"/>
                      <a:ext cx="2539294" cy="452755"/>
                    </a:xfrm>
                    <a:prstGeom prst="rect">
                      <a:avLst/>
                    </a:prstGeom>
                    <a:blipFill>
                      <a:blip r:embed="rId6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22" name="ZoneTexte 39">
                  <a:extLst>
                    <a:ext uri="{FF2B5EF4-FFF2-40B4-BE49-F238E27FC236}">
                      <a16:creationId xmlns:a16="http://schemas.microsoft.com/office/drawing/2014/main" id="{BDF75CD0-8716-46A6-9C5A-6A4AD3CF7EE0}"/>
                    </a:ext>
                  </a:extLst>
                </p:cNvPr>
                <p:cNvSpPr txBox="1"/>
                <p:nvPr/>
              </p:nvSpPr>
              <p:spPr>
                <a:xfrm>
                  <a:off x="304627" y="-141310"/>
                  <a:ext cx="1883885" cy="3479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pPr marL="0" marR="0" lvl="0" indent="0" algn="just" defTabSz="914400" eaLnBrk="1" fontAlgn="auto" latinLnBrk="0" hangingPunct="1">
                    <a:lnSpc>
                      <a:spcPct val="150000"/>
                    </a:lnSpc>
                    <a:spcBef>
                      <a:spcPts val="0"/>
                    </a:spcBef>
                    <a:spcAft>
                      <a:spcPts val="2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NbN thin film thermometer</a:t>
                  </a:r>
                  <a:endParaRPr kumimoji="0" lang="sk-SK" sz="12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</p:grpSp>
          <p:cxnSp>
            <p:nvCxnSpPr>
              <p:cNvPr id="11" name="Connecteur droit 44">
                <a:extLst>
                  <a:ext uri="{FF2B5EF4-FFF2-40B4-BE49-F238E27FC236}">
                    <a16:creationId xmlns:a16="http://schemas.microsoft.com/office/drawing/2014/main" id="{0F2E7BD3-3ED7-4E33-94ED-F95EAEF72F18}"/>
                  </a:ext>
                </a:extLst>
              </p:cNvPr>
              <p:cNvCxnSpPr/>
              <p:nvPr/>
            </p:nvCxnSpPr>
            <p:spPr>
              <a:xfrm>
                <a:off x="4753795" y="4804096"/>
                <a:ext cx="0" cy="360000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12" name="Connecteur droit 43">
                <a:extLst>
                  <a:ext uri="{FF2B5EF4-FFF2-40B4-BE49-F238E27FC236}">
                    <a16:creationId xmlns:a16="http://schemas.microsoft.com/office/drawing/2014/main" id="{97A322DE-653E-439B-9494-62180B97CE0A}"/>
                  </a:ext>
                </a:extLst>
              </p:cNvPr>
              <p:cNvCxnSpPr/>
              <p:nvPr/>
            </p:nvCxnSpPr>
            <p:spPr>
              <a:xfrm>
                <a:off x="4679770" y="4804096"/>
                <a:ext cx="0" cy="360000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" name="Rectangle 12">
                    <a:extLst>
                      <a:ext uri="{FF2B5EF4-FFF2-40B4-BE49-F238E27FC236}">
                        <a16:creationId xmlns:a16="http://schemas.microsoft.com/office/drawing/2014/main" id="{C2B84235-A7DE-4DFB-8385-297E8424E161}"/>
                      </a:ext>
                    </a:extLst>
                  </p:cNvPr>
                  <p:cNvSpPr/>
                  <p:nvPr/>
                </p:nvSpPr>
                <p:spPr>
                  <a:xfrm>
                    <a:off x="3101147" y="5141629"/>
                    <a:ext cx="3240000" cy="351619"/>
                  </a:xfrm>
                  <a:prstGeom prst="rect">
                    <a:avLst/>
                  </a:prstGeom>
                  <a:solidFill>
                    <a:srgbClr val="ED7D31">
                      <a:lumMod val="20000"/>
                      <a:lumOff val="80000"/>
                    </a:srgbClr>
                  </a:solidFill>
                  <a:ln w="12700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50000"/>
                      </a:lnSpc>
                      <a:spcBef>
                        <a:spcPts val="0"/>
                      </a:spcBef>
                      <a:spcAft>
                        <a:spcPts val="20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1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Surrounding heat bath, </a:t>
                    </a:r>
                    <a14:m>
                      <m:oMath xmlns:m="http://schemas.openxmlformats.org/officeDocument/2006/math">
                        <m:sSubSup>
                          <m:sSubSupPr>
                            <m:ctrlPr>
                              <a:rPr kumimoji="0" lang="fr-FR" sz="1100" b="1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bSupPr>
                          <m:e>
                            <m:r>
                              <a:rPr kumimoji="0" lang="fr-FR" sz="1100" b="1" i="1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𝐓</m:t>
                            </m:r>
                          </m:e>
                          <m:sub>
                            <m:r>
                              <a:rPr kumimoji="0" lang="fr-FR" sz="1100" b="1" i="1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𝐩</m:t>
                            </m:r>
                          </m:sub>
                          <m:sup>
                            <m:r>
                              <a:rPr kumimoji="0" lang="fr-FR" sz="1100" b="1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𝑺𝒊𝑵</m:t>
                            </m:r>
                          </m:sup>
                        </m:sSubSup>
                      </m:oMath>
                    </a14:m>
                    <a:endParaRPr kumimoji="0" lang="sk-SK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13" name="Rectangle 12">
                    <a:extLst>
                      <a:ext uri="{FF2B5EF4-FFF2-40B4-BE49-F238E27FC236}">
                        <a16:creationId xmlns:a16="http://schemas.microsoft.com/office/drawing/2014/main" id="{C2B84235-A7DE-4DFB-8385-297E8424E161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101147" y="5141629"/>
                    <a:ext cx="3240000" cy="351619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b="-5000"/>
                    </a:stretch>
                  </a:blipFill>
                  <a:ln w="12700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ZoneTexte 37">
                  <a:extLst>
                    <a:ext uri="{FF2B5EF4-FFF2-40B4-BE49-F238E27FC236}">
                      <a16:creationId xmlns:a16="http://schemas.microsoft.com/office/drawing/2014/main" id="{6AE2681B-F7AF-4C72-914D-612DF0245C4D}"/>
                    </a:ext>
                  </a:extLst>
                </p:cNvPr>
                <p:cNvSpPr txBox="1"/>
                <p:nvPr/>
              </p:nvSpPr>
              <p:spPr>
                <a:xfrm>
                  <a:off x="10033684" y="5576309"/>
                  <a:ext cx="2911262" cy="62605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fr-FR" sz="12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12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𝑲</m:t>
                            </m:r>
                          </m:e>
                          <m:sub>
                            <m:r>
                              <a:rPr lang="fr-FR" sz="12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𝒃𝒆𝒂𝒎𝒔</m:t>
                            </m:r>
                          </m:sub>
                        </m:sSub>
                        <m:r>
                          <a:rPr lang="fr-FR" sz="12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fr-FR" sz="1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fr-FR" sz="12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×</m:t>
                        </m:r>
                        <m:sSup>
                          <m:sSupPr>
                            <m:ctrlPr>
                              <a:rPr lang="fr-FR" sz="12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fr-FR" sz="12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𝟏𝟎</m:t>
                            </m:r>
                          </m:e>
                          <m:sup>
                            <m:r>
                              <a:rPr lang="fr-FR" sz="12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fr-FR" sz="12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𝟏𝟐</m:t>
                            </m:r>
                          </m:sup>
                        </m:sSup>
                        <m:r>
                          <m:rPr>
                            <m:nor/>
                          </m:rPr>
                          <a:rPr lang="fr-FR" sz="12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1200" b="1" dirty="0">
                            <a:solidFill>
                              <a:srgbClr val="FF0000"/>
                            </a:solidFill>
                          </a:rPr>
                          <m:t>W</m:t>
                        </m:r>
                        <m:r>
                          <m:rPr>
                            <m:nor/>
                          </m:rPr>
                          <a:rPr lang="en-US" sz="1200" b="1" dirty="0">
                            <a:solidFill>
                              <a:srgbClr val="FF0000"/>
                            </a:solidFill>
                          </a:rPr>
                          <m:t>/</m:t>
                        </m:r>
                        <m:r>
                          <m:rPr>
                            <m:nor/>
                          </m:rPr>
                          <a:rPr lang="en-US" sz="1200" b="1" dirty="0">
                            <a:solidFill>
                              <a:srgbClr val="FF0000"/>
                            </a:solidFill>
                          </a:rPr>
                          <m:t>K</m:t>
                        </m:r>
                      </m:oMath>
                    </m:oMathPara>
                  </a14:m>
                  <a:endParaRPr lang="en-US" sz="1200" b="1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8" name="ZoneTexte 37">
                  <a:extLst>
                    <a:ext uri="{FF2B5EF4-FFF2-40B4-BE49-F238E27FC236}">
                      <a16:creationId xmlns:a16="http://schemas.microsoft.com/office/drawing/2014/main" id="{6AE2681B-F7AF-4C72-914D-612DF0245C4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033684" y="5576309"/>
                  <a:ext cx="2911262" cy="626057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ZoneTexte 37">
                  <a:extLst>
                    <a:ext uri="{FF2B5EF4-FFF2-40B4-BE49-F238E27FC236}">
                      <a16:creationId xmlns:a16="http://schemas.microsoft.com/office/drawing/2014/main" id="{C07C6109-9861-408B-BB8A-E919B7A9EB6B}"/>
                    </a:ext>
                  </a:extLst>
                </p:cNvPr>
                <p:cNvSpPr txBox="1"/>
                <p:nvPr/>
              </p:nvSpPr>
              <p:spPr>
                <a:xfrm>
                  <a:off x="10245519" y="3791932"/>
                  <a:ext cx="2911262" cy="30374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fr-FR" sz="1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@ </m:t>
                        </m:r>
                        <m:r>
                          <a:rPr lang="fr-FR" sz="1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fr-FR" sz="1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fr-FR" sz="12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𝐊</m:t>
                        </m:r>
                      </m:oMath>
                    </m:oMathPara>
                  </a14:m>
                  <a:endParaRPr lang="en-US" sz="1200" b="1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9" name="ZoneTexte 37">
                  <a:extLst>
                    <a:ext uri="{FF2B5EF4-FFF2-40B4-BE49-F238E27FC236}">
                      <a16:creationId xmlns:a16="http://schemas.microsoft.com/office/drawing/2014/main" id="{C07C6109-9861-408B-BB8A-E919B7A9EB6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245519" y="3791932"/>
                  <a:ext cx="2911262" cy="303741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27" name="Content Placeholder 9">
            <a:extLst>
              <a:ext uri="{FF2B5EF4-FFF2-40B4-BE49-F238E27FC236}">
                <a16:creationId xmlns:a16="http://schemas.microsoft.com/office/drawing/2014/main" id="{5EA20BEC-A337-4ED2-B3A0-D65A0AB1FEA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5358" y="1845734"/>
            <a:ext cx="5364481" cy="4023360"/>
          </a:xfrm>
          <a:prstGeom prst="rect">
            <a:avLst/>
          </a:prstGeom>
        </p:spPr>
      </p:pic>
      <p:pic>
        <p:nvPicPr>
          <p:cNvPr id="28" name="Graphic 27" descr="Close with solid fill">
            <a:extLst>
              <a:ext uri="{FF2B5EF4-FFF2-40B4-BE49-F238E27FC236}">
                <a16:creationId xmlns:a16="http://schemas.microsoft.com/office/drawing/2014/main" id="{291C899F-5315-4662-A6E0-E2E260B7EAE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148944" y="2819669"/>
            <a:ext cx="770564" cy="2075489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9CCAC512-1E9D-489A-97A7-3561F41180A2}"/>
              </a:ext>
            </a:extLst>
          </p:cNvPr>
          <p:cNvSpPr/>
          <p:nvPr/>
        </p:nvSpPr>
        <p:spPr>
          <a:xfrm>
            <a:off x="7850279" y="2914650"/>
            <a:ext cx="658710" cy="1919568"/>
          </a:xfrm>
          <a:prstGeom prst="rect">
            <a:avLst/>
          </a:prstGeom>
          <a:solidFill>
            <a:srgbClr val="FF0000">
              <a:alpha val="42000"/>
            </a:srgb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ECD7DF6-399B-4D4E-8F98-A0F367F647DD}"/>
              </a:ext>
            </a:extLst>
          </p:cNvPr>
          <p:cNvSpPr txBox="1"/>
          <p:nvPr/>
        </p:nvSpPr>
        <p:spPr>
          <a:xfrm>
            <a:off x="8666816" y="3400425"/>
            <a:ext cx="375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T</a:t>
            </a:r>
            <a:r>
              <a:rPr lang="en-US" b="1" baseline="-25000" dirty="0">
                <a:solidFill>
                  <a:schemeClr val="bg1"/>
                </a:solidFill>
              </a:rPr>
              <a:t>1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7C17405-7C8E-49B1-9FE5-E186F374D1FD}"/>
              </a:ext>
            </a:extLst>
          </p:cNvPr>
          <p:cNvSpPr txBox="1"/>
          <p:nvPr/>
        </p:nvSpPr>
        <p:spPr>
          <a:xfrm>
            <a:off x="8695391" y="5391150"/>
            <a:ext cx="375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</a:t>
            </a:r>
            <a:r>
              <a:rPr lang="en-US" b="1" baseline="-25000" dirty="0"/>
              <a:t>0</a:t>
            </a:r>
            <a:endParaRPr lang="en-US" b="1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EE7966A-D36A-489F-A06D-8559CDD62AA7}"/>
              </a:ext>
            </a:extLst>
          </p:cNvPr>
          <p:cNvSpPr txBox="1"/>
          <p:nvPr/>
        </p:nvSpPr>
        <p:spPr>
          <a:xfrm>
            <a:off x="8676341" y="1752178"/>
            <a:ext cx="375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T</a:t>
            </a:r>
            <a:r>
              <a:rPr lang="en-US" b="1" baseline="-25000" dirty="0">
                <a:solidFill>
                  <a:schemeClr val="bg1"/>
                </a:solidFill>
              </a:rPr>
              <a:t>0</a:t>
            </a:r>
            <a:endParaRPr lang="en-US" b="1" dirty="0">
              <a:solidFill>
                <a:schemeClr val="bg1"/>
              </a:solidFill>
            </a:endParaRP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958F9DC8-E616-4E52-8518-39B0ED982C37}"/>
              </a:ext>
            </a:extLst>
          </p:cNvPr>
          <p:cNvCxnSpPr>
            <a:cxnSpLocks/>
          </p:cNvCxnSpPr>
          <p:nvPr/>
        </p:nvCxnSpPr>
        <p:spPr>
          <a:xfrm flipV="1">
            <a:off x="8607965" y="2857183"/>
            <a:ext cx="420819" cy="51435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C3443656-2A03-4B8C-A270-48EE5C0AF114}"/>
              </a:ext>
            </a:extLst>
          </p:cNvPr>
          <p:cNvCxnSpPr>
            <a:cxnSpLocks/>
          </p:cNvCxnSpPr>
          <p:nvPr/>
        </p:nvCxnSpPr>
        <p:spPr>
          <a:xfrm>
            <a:off x="8560112" y="4198494"/>
            <a:ext cx="397486" cy="50706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7AC7B6BF-7D2B-4EEB-A9C8-6000BF896631}"/>
              </a:ext>
            </a:extLst>
          </p:cNvPr>
          <p:cNvCxnSpPr>
            <a:cxnSpLocks/>
          </p:cNvCxnSpPr>
          <p:nvPr/>
        </p:nvCxnSpPr>
        <p:spPr>
          <a:xfrm>
            <a:off x="8265696" y="4526733"/>
            <a:ext cx="0" cy="63572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AD2B7BAB-D62C-448A-B176-11A38663483D}"/>
              </a:ext>
            </a:extLst>
          </p:cNvPr>
          <p:cNvCxnSpPr>
            <a:cxnSpLocks/>
          </p:cNvCxnSpPr>
          <p:nvPr/>
        </p:nvCxnSpPr>
        <p:spPr>
          <a:xfrm flipV="1">
            <a:off x="8265696" y="2470827"/>
            <a:ext cx="0" cy="69768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Arrow: Right 36">
                <a:extLst>
                  <a:ext uri="{FF2B5EF4-FFF2-40B4-BE49-F238E27FC236}">
                    <a16:creationId xmlns:a16="http://schemas.microsoft.com/office/drawing/2014/main" id="{74F97134-1C7F-402A-A1B4-531D0CD2B594}"/>
                  </a:ext>
                </a:extLst>
              </p:cNvPr>
              <p:cNvSpPr/>
              <p:nvPr/>
            </p:nvSpPr>
            <p:spPr>
              <a:xfrm>
                <a:off x="7022283" y="3642260"/>
                <a:ext cx="812660" cy="430306"/>
              </a:xfrm>
              <a:prstGeom prst="rightArrow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𝐷𝐶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7" name="Arrow: Right 36">
                <a:extLst>
                  <a:ext uri="{FF2B5EF4-FFF2-40B4-BE49-F238E27FC236}">
                    <a16:creationId xmlns:a16="http://schemas.microsoft.com/office/drawing/2014/main" id="{74F97134-1C7F-402A-A1B4-531D0CD2B59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2283" y="3642260"/>
                <a:ext cx="812660" cy="430306"/>
              </a:xfrm>
              <a:prstGeom prst="rightArrow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8" name="Content Placeholder 11">
            <a:extLst>
              <a:ext uri="{FF2B5EF4-FFF2-40B4-BE49-F238E27FC236}">
                <a16:creationId xmlns:a16="http://schemas.microsoft.com/office/drawing/2014/main" id="{2633A84E-C9D7-4EF4-906E-21640738857B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1201"/>
          <a:stretch/>
        </p:blipFill>
        <p:spPr>
          <a:xfrm>
            <a:off x="2304496" y="1875043"/>
            <a:ext cx="4213836" cy="2806403"/>
          </a:xfrm>
          <a:prstGeom prst="rect">
            <a:avLst/>
          </a:prstGeom>
        </p:spPr>
      </p:pic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8D07CBF8-D076-4B55-A719-537E7EE830EB}"/>
              </a:ext>
            </a:extLst>
          </p:cNvPr>
          <p:cNvSpPr/>
          <p:nvPr/>
        </p:nvSpPr>
        <p:spPr>
          <a:xfrm>
            <a:off x="3531865" y="2815698"/>
            <a:ext cx="526256" cy="629445"/>
          </a:xfrm>
          <a:custGeom>
            <a:avLst/>
            <a:gdLst>
              <a:gd name="connsiteX0" fmla="*/ 127000 w 530225"/>
              <a:gd name="connsiteY0" fmla="*/ 0 h 606425"/>
              <a:gd name="connsiteX1" fmla="*/ 0 w 530225"/>
              <a:gd name="connsiteY1" fmla="*/ 571500 h 606425"/>
              <a:gd name="connsiteX2" fmla="*/ 403225 w 530225"/>
              <a:gd name="connsiteY2" fmla="*/ 606425 h 606425"/>
              <a:gd name="connsiteX3" fmla="*/ 530225 w 530225"/>
              <a:gd name="connsiteY3" fmla="*/ 25400 h 606425"/>
              <a:gd name="connsiteX4" fmla="*/ 127000 w 530225"/>
              <a:gd name="connsiteY4" fmla="*/ 0 h 606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0225" h="606425">
                <a:moveTo>
                  <a:pt x="127000" y="0"/>
                </a:moveTo>
                <a:lnTo>
                  <a:pt x="0" y="571500"/>
                </a:lnTo>
                <a:lnTo>
                  <a:pt x="403225" y="606425"/>
                </a:lnTo>
                <a:lnTo>
                  <a:pt x="530225" y="25400"/>
                </a:lnTo>
                <a:lnTo>
                  <a:pt x="127000" y="0"/>
                </a:lnTo>
                <a:close/>
              </a:path>
            </a:pathLst>
          </a:custGeom>
          <a:solidFill>
            <a:srgbClr val="FF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34611E37-4A8C-4166-AA5F-AC92CF0A5EF2}"/>
              </a:ext>
            </a:extLst>
          </p:cNvPr>
          <p:cNvSpPr/>
          <p:nvPr/>
        </p:nvSpPr>
        <p:spPr>
          <a:xfrm>
            <a:off x="5039196" y="2815699"/>
            <a:ext cx="526256" cy="621507"/>
          </a:xfrm>
          <a:custGeom>
            <a:avLst/>
            <a:gdLst>
              <a:gd name="connsiteX0" fmla="*/ 138112 w 526256"/>
              <a:gd name="connsiteY0" fmla="*/ 38100 h 621507"/>
              <a:gd name="connsiteX1" fmla="*/ 0 w 526256"/>
              <a:gd name="connsiteY1" fmla="*/ 621507 h 621507"/>
              <a:gd name="connsiteX2" fmla="*/ 78581 w 526256"/>
              <a:gd name="connsiteY2" fmla="*/ 604838 h 621507"/>
              <a:gd name="connsiteX3" fmla="*/ 409575 w 526256"/>
              <a:gd name="connsiteY3" fmla="*/ 585788 h 621507"/>
              <a:gd name="connsiteX4" fmla="*/ 526256 w 526256"/>
              <a:gd name="connsiteY4" fmla="*/ 0 h 621507"/>
              <a:gd name="connsiteX5" fmla="*/ 238125 w 526256"/>
              <a:gd name="connsiteY5" fmla="*/ 7144 h 621507"/>
              <a:gd name="connsiteX6" fmla="*/ 138112 w 526256"/>
              <a:gd name="connsiteY6" fmla="*/ 38100 h 621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6256" h="621507">
                <a:moveTo>
                  <a:pt x="138112" y="38100"/>
                </a:moveTo>
                <a:lnTo>
                  <a:pt x="0" y="621507"/>
                </a:lnTo>
                <a:lnTo>
                  <a:pt x="78581" y="604838"/>
                </a:lnTo>
                <a:lnTo>
                  <a:pt x="409575" y="585788"/>
                </a:lnTo>
                <a:lnTo>
                  <a:pt x="526256" y="0"/>
                </a:lnTo>
                <a:lnTo>
                  <a:pt x="238125" y="7144"/>
                </a:lnTo>
                <a:lnTo>
                  <a:pt x="138112" y="38100"/>
                </a:lnTo>
                <a:close/>
              </a:path>
            </a:pathLst>
          </a:custGeom>
          <a:solidFill>
            <a:srgbClr val="FF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4F8BFE4D-DDC0-4928-B62E-52D0A6E70FC0}"/>
              </a:ext>
            </a:extLst>
          </p:cNvPr>
          <p:cNvCxnSpPr>
            <a:cxnSpLocks/>
          </p:cNvCxnSpPr>
          <p:nvPr/>
        </p:nvCxnSpPr>
        <p:spPr>
          <a:xfrm rot="10800000">
            <a:off x="3101138" y="2858562"/>
            <a:ext cx="321670" cy="14722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7EE16767-671E-4E07-932B-00EF099CC2A2}"/>
              </a:ext>
            </a:extLst>
          </p:cNvPr>
          <p:cNvCxnSpPr>
            <a:cxnSpLocks/>
          </p:cNvCxnSpPr>
          <p:nvPr/>
        </p:nvCxnSpPr>
        <p:spPr>
          <a:xfrm flipH="1">
            <a:off x="3101138" y="3133017"/>
            <a:ext cx="321670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2668C95C-F930-4D19-8187-08D3666E11FE}"/>
              </a:ext>
            </a:extLst>
          </p:cNvPr>
          <p:cNvCxnSpPr>
            <a:cxnSpLocks/>
          </p:cNvCxnSpPr>
          <p:nvPr/>
        </p:nvCxnSpPr>
        <p:spPr>
          <a:xfrm rot="10800000" flipV="1">
            <a:off x="3063027" y="3235083"/>
            <a:ext cx="278840" cy="17831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11F189BB-7A05-421C-B55B-BDFB1F9CF75B}"/>
                  </a:ext>
                </a:extLst>
              </p:cNvPr>
              <p:cNvSpPr txBox="1"/>
              <p:nvPr/>
            </p:nvSpPr>
            <p:spPr>
              <a:xfrm>
                <a:off x="3316610" y="2900437"/>
                <a:ext cx="104772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ＭＳ Ｐゴシック" charset="0"/>
                              <a:cs typeface="Verdana"/>
                            </a:rPr>
                          </m:ctrlPr>
                        </m:sSubPr>
                        <m:e>
                          <m:r>
                            <a:rPr lang="fr-FR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ＭＳ Ｐゴシック" charset="0"/>
                              <a:cs typeface="Verdana"/>
                            </a:rPr>
                            <m:t>𝚽</m:t>
                          </m:r>
                        </m:e>
                        <m:sub>
                          <m:r>
                            <a:rPr lang="fr-FR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ＭＳ Ｐゴシック" charset="0"/>
                              <a:cs typeface="Verdana"/>
                            </a:rPr>
                            <m:t>𝒕𝒉𝒆𝒓𝒎𝒐</m:t>
                          </m:r>
                        </m:sub>
                      </m:sSub>
                    </m:oMath>
                  </m:oMathPara>
                </a14:m>
                <a:endParaRPr lang="en-US" sz="1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11F189BB-7A05-421C-B55B-BDFB1F9CF7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6610" y="2900437"/>
                <a:ext cx="1047723" cy="369332"/>
              </a:xfrm>
              <a:prstGeom prst="rect">
                <a:avLst/>
              </a:prstGeom>
              <a:blipFill>
                <a:blip r:embed="rId16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0AD30F88-486C-44CE-8A6A-E48E743B6CA1}"/>
              </a:ext>
            </a:extLst>
          </p:cNvPr>
          <p:cNvCxnSpPr>
            <a:cxnSpLocks/>
          </p:cNvCxnSpPr>
          <p:nvPr/>
        </p:nvCxnSpPr>
        <p:spPr>
          <a:xfrm flipH="1">
            <a:off x="2838839" y="3594976"/>
            <a:ext cx="106502" cy="608935"/>
          </a:xfrm>
          <a:prstGeom prst="straightConnector1">
            <a:avLst/>
          </a:prstGeom>
          <a:ln w="31750">
            <a:gradFill>
              <a:gsLst>
                <a:gs pos="0">
                  <a:srgbClr val="FF0000"/>
                </a:gs>
                <a:gs pos="49000">
                  <a:srgbClr val="FF6600"/>
                </a:gs>
                <a:gs pos="79000">
                  <a:srgbClr val="0070C0"/>
                </a:gs>
                <a:gs pos="100000">
                  <a:srgbClr val="00B0F0"/>
                </a:gs>
              </a:gsLst>
              <a:lin ang="5400000" scaled="1"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C65AB185-EB7B-4902-998C-F0B08A544E72}"/>
              </a:ext>
            </a:extLst>
          </p:cNvPr>
          <p:cNvCxnSpPr>
            <a:cxnSpLocks/>
          </p:cNvCxnSpPr>
          <p:nvPr/>
        </p:nvCxnSpPr>
        <p:spPr>
          <a:xfrm flipV="1">
            <a:off x="3175920" y="2015483"/>
            <a:ext cx="135584" cy="623893"/>
          </a:xfrm>
          <a:prstGeom prst="straightConnector1">
            <a:avLst/>
          </a:prstGeom>
          <a:ln w="31750">
            <a:gradFill>
              <a:gsLst>
                <a:gs pos="0">
                  <a:srgbClr val="FF0000"/>
                </a:gs>
                <a:gs pos="49000">
                  <a:srgbClr val="FF6600"/>
                </a:gs>
                <a:gs pos="79000">
                  <a:srgbClr val="0070C0"/>
                </a:gs>
                <a:gs pos="100000">
                  <a:srgbClr val="00B0F0"/>
                </a:gs>
              </a:gsLst>
              <a:lin ang="5400000" scaled="1"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B418DEBD-36C1-4AC7-A7B2-9E136A32A362}"/>
              </a:ext>
            </a:extLst>
          </p:cNvPr>
          <p:cNvCxnSpPr>
            <a:cxnSpLocks/>
          </p:cNvCxnSpPr>
          <p:nvPr/>
        </p:nvCxnSpPr>
        <p:spPr>
          <a:xfrm flipH="1">
            <a:off x="3478614" y="3599919"/>
            <a:ext cx="106502" cy="608935"/>
          </a:xfrm>
          <a:prstGeom prst="straightConnector1">
            <a:avLst/>
          </a:prstGeom>
          <a:ln w="31750">
            <a:gradFill>
              <a:gsLst>
                <a:gs pos="0">
                  <a:srgbClr val="FF0000"/>
                </a:gs>
                <a:gs pos="49000">
                  <a:srgbClr val="FF6600"/>
                </a:gs>
                <a:gs pos="79000">
                  <a:srgbClr val="0070C0"/>
                </a:gs>
                <a:gs pos="100000">
                  <a:srgbClr val="00B0F0"/>
                </a:gs>
              </a:gsLst>
              <a:lin ang="5400000" scaled="1"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55A29794-92EF-4EE4-AAFF-2817444D1FD4}"/>
              </a:ext>
            </a:extLst>
          </p:cNvPr>
          <p:cNvCxnSpPr>
            <a:cxnSpLocks/>
          </p:cNvCxnSpPr>
          <p:nvPr/>
        </p:nvCxnSpPr>
        <p:spPr>
          <a:xfrm flipV="1">
            <a:off x="3801289" y="2055547"/>
            <a:ext cx="135584" cy="623893"/>
          </a:xfrm>
          <a:prstGeom prst="straightConnector1">
            <a:avLst/>
          </a:prstGeom>
          <a:ln w="31750">
            <a:gradFill>
              <a:gsLst>
                <a:gs pos="0">
                  <a:srgbClr val="FF0000"/>
                </a:gs>
                <a:gs pos="49000">
                  <a:srgbClr val="FF6600"/>
                </a:gs>
                <a:gs pos="79000">
                  <a:srgbClr val="0070C0"/>
                </a:gs>
                <a:gs pos="100000">
                  <a:srgbClr val="00B0F0"/>
                </a:gs>
              </a:gsLst>
              <a:lin ang="5400000" scaled="1"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F319347A-AF90-43C3-9B14-88F2842A7B4A}"/>
                  </a:ext>
                </a:extLst>
              </p:cNvPr>
              <p:cNvSpPr txBox="1"/>
              <p:nvPr/>
            </p:nvSpPr>
            <p:spPr>
              <a:xfrm>
                <a:off x="2296201" y="3630008"/>
                <a:ext cx="536364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k-SK" sz="1800" b="1" i="1" smtClean="0">
                              <a:gradFill flip="none" rotWithShape="1">
                                <a:gsLst>
                                  <a:gs pos="0">
                                    <a:srgbClr val="FF0000"/>
                                  </a:gs>
                                  <a:gs pos="47000">
                                    <a:srgbClr val="EA8908"/>
                                  </a:gs>
                                  <a:gs pos="83000">
                                    <a:srgbClr val="0070C0"/>
                                  </a:gs>
                                  <a:gs pos="100000">
                                    <a:srgbClr val="00B0F0"/>
                                  </a:gs>
                                </a:gsLst>
                                <a:lin ang="10800000" scaled="1"/>
                                <a:tileRect/>
                              </a:gradFill>
                              <a:latin typeface="Cambria Math" panose="02040503050406030204" pitchFamily="18" charset="0"/>
                              <a:ea typeface="ＭＳ Ｐゴシック" charset="0"/>
                              <a:cs typeface="Verdana"/>
                            </a:rPr>
                          </m:ctrlPr>
                        </m:sSubPr>
                        <m:e>
                          <m:r>
                            <a:rPr lang="fr-FR" sz="1800" b="1" i="0" smtClean="0">
                              <a:gradFill flip="none" rotWithShape="1">
                                <a:gsLst>
                                  <a:gs pos="0">
                                    <a:srgbClr val="FF0000"/>
                                  </a:gs>
                                  <a:gs pos="47000">
                                    <a:srgbClr val="EA8908"/>
                                  </a:gs>
                                  <a:gs pos="83000">
                                    <a:srgbClr val="0070C0"/>
                                  </a:gs>
                                  <a:gs pos="100000">
                                    <a:srgbClr val="00B0F0"/>
                                  </a:gs>
                                </a:gsLst>
                                <a:lin ang="10800000" scaled="1"/>
                                <a:tileRect/>
                              </a:gradFill>
                              <a:latin typeface="Cambria Math" panose="02040503050406030204" pitchFamily="18" charset="0"/>
                              <a:ea typeface="ＭＳ Ｐゴシック" charset="0"/>
                              <a:cs typeface="Verdana"/>
                            </a:rPr>
                            <m:t>𝚽</m:t>
                          </m:r>
                        </m:e>
                        <m:sub>
                          <m:r>
                            <a:rPr lang="fr-FR" sz="1800" b="1" i="1" smtClean="0">
                              <a:gradFill flip="none" rotWithShape="1">
                                <a:gsLst>
                                  <a:gs pos="0">
                                    <a:srgbClr val="FF0000"/>
                                  </a:gs>
                                  <a:gs pos="47000">
                                    <a:srgbClr val="EA8908"/>
                                  </a:gs>
                                  <a:gs pos="83000">
                                    <a:srgbClr val="0070C0"/>
                                  </a:gs>
                                  <a:gs pos="100000">
                                    <a:srgbClr val="00B0F0"/>
                                  </a:gs>
                                </a:gsLst>
                                <a:lin ang="10800000" scaled="1"/>
                                <a:tileRect/>
                              </a:gradFill>
                              <a:latin typeface="Cambria Math" panose="02040503050406030204" pitchFamily="18" charset="0"/>
                              <a:ea typeface="ＭＳ Ｐゴシック" charset="0"/>
                              <a:cs typeface="Verdana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en-US" b="1" dirty="0">
                  <a:gradFill flip="none" rotWithShape="1">
                    <a:gsLst>
                      <a:gs pos="0">
                        <a:srgbClr val="FF0000"/>
                      </a:gs>
                      <a:gs pos="47000">
                        <a:srgbClr val="EA8908"/>
                      </a:gs>
                      <a:gs pos="83000">
                        <a:srgbClr val="0070C0"/>
                      </a:gs>
                      <a:gs pos="100000">
                        <a:srgbClr val="00B0F0"/>
                      </a:gs>
                    </a:gsLst>
                    <a:lin ang="10800000" scaled="1"/>
                    <a:tileRect/>
                  </a:gradFill>
                </a:endParaRPr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F319347A-AF90-43C3-9B14-88F2842A7B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6201" y="3630008"/>
                <a:ext cx="536364" cy="369332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0A93F571-A298-4594-9C1B-78581A3DE4DB}"/>
              </a:ext>
            </a:extLst>
          </p:cNvPr>
          <p:cNvCxnSpPr>
            <a:cxnSpLocks/>
          </p:cNvCxnSpPr>
          <p:nvPr/>
        </p:nvCxnSpPr>
        <p:spPr>
          <a:xfrm flipV="1">
            <a:off x="4273641" y="3126452"/>
            <a:ext cx="605992" cy="9151"/>
          </a:xfrm>
          <a:prstGeom prst="straightConnector1">
            <a:avLst/>
          </a:prstGeom>
          <a:ln w="31750">
            <a:gradFill flip="none" rotWithShape="1">
              <a:gsLst>
                <a:gs pos="0">
                  <a:srgbClr val="FF0000"/>
                </a:gs>
                <a:gs pos="49000">
                  <a:srgbClr val="FF6600"/>
                </a:gs>
                <a:gs pos="79000">
                  <a:srgbClr val="0070C0"/>
                </a:gs>
                <a:gs pos="100000">
                  <a:srgbClr val="00B0F0"/>
                </a:gs>
              </a:gsLst>
              <a:lin ang="0" scaled="1"/>
              <a:tileRect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A391B19C-2FF6-458C-B1BE-84F623BFD0E8}"/>
                  </a:ext>
                </a:extLst>
              </p:cNvPr>
              <p:cNvSpPr txBox="1"/>
              <p:nvPr/>
            </p:nvSpPr>
            <p:spPr>
              <a:xfrm>
                <a:off x="4162934" y="2712849"/>
                <a:ext cx="1039708" cy="3942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k-SK" sz="1800" b="1" i="1" smtClean="0">
                              <a:ln>
                                <a:noFill/>
                              </a:ln>
                              <a:gradFill flip="none" rotWithShape="1">
                                <a:gsLst>
                                  <a:gs pos="0">
                                    <a:srgbClr val="FF0000"/>
                                  </a:gs>
                                  <a:gs pos="59000">
                                    <a:srgbClr val="FFC000"/>
                                  </a:gs>
                                  <a:gs pos="79000">
                                    <a:srgbClr val="0070C0"/>
                                  </a:gs>
                                  <a:gs pos="100000">
                                    <a:srgbClr val="00B0F0"/>
                                  </a:gs>
                                </a:gsLst>
                                <a:lin ang="0" scaled="1"/>
                                <a:tileRect/>
                              </a:gradFill>
                              <a:latin typeface="Cambria Math" panose="02040503050406030204" pitchFamily="18" charset="0"/>
                              <a:ea typeface="ＭＳ Ｐゴシック" charset="0"/>
                              <a:cs typeface="Verdana"/>
                            </a:rPr>
                          </m:ctrlPr>
                        </m:sSubPr>
                        <m:e>
                          <m:r>
                            <a:rPr lang="fr-FR" sz="1800" b="1" i="0" smtClean="0">
                              <a:ln>
                                <a:noFill/>
                              </a:ln>
                              <a:gradFill flip="none" rotWithShape="1">
                                <a:gsLst>
                                  <a:gs pos="0">
                                    <a:srgbClr val="FF0000"/>
                                  </a:gs>
                                  <a:gs pos="59000">
                                    <a:srgbClr val="FFC000"/>
                                  </a:gs>
                                  <a:gs pos="79000">
                                    <a:srgbClr val="0070C0"/>
                                  </a:gs>
                                  <a:gs pos="100000">
                                    <a:srgbClr val="00B0F0"/>
                                  </a:gs>
                                </a:gsLst>
                                <a:lin ang="0" scaled="1"/>
                                <a:tileRect/>
                              </a:gradFill>
                              <a:latin typeface="Cambria Math" panose="02040503050406030204" pitchFamily="18" charset="0"/>
                              <a:ea typeface="ＭＳ Ｐゴシック" charset="0"/>
                              <a:cs typeface="Verdana"/>
                            </a:rPr>
                            <m:t>𝚽</m:t>
                          </m:r>
                        </m:e>
                        <m:sub>
                          <m:r>
                            <a:rPr lang="sk-SK" sz="1800" b="1" i="1" smtClean="0">
                              <a:ln>
                                <a:noFill/>
                              </a:ln>
                              <a:gradFill flip="none" rotWithShape="1">
                                <a:gsLst>
                                  <a:gs pos="0">
                                    <a:srgbClr val="FF0000"/>
                                  </a:gs>
                                  <a:gs pos="59000">
                                    <a:srgbClr val="FFC000"/>
                                  </a:gs>
                                  <a:gs pos="79000">
                                    <a:srgbClr val="0070C0"/>
                                  </a:gs>
                                  <a:gs pos="100000">
                                    <a:srgbClr val="00B0F0"/>
                                  </a:gs>
                                </a:gsLst>
                                <a:lin ang="0" scaled="1"/>
                                <a:tileRect/>
                              </a:gradFill>
                              <a:latin typeface="Cambria Math" panose="02040503050406030204" pitchFamily="18" charset="0"/>
                              <a:ea typeface="ＭＳ Ｐゴシック" charset="0"/>
                              <a:cs typeface="Verdana"/>
                            </a:rPr>
                            <m:t>𝒔𝒂𝒎𝒑𝒍𝒆</m:t>
                          </m:r>
                        </m:sub>
                      </m:sSub>
                    </m:oMath>
                  </m:oMathPara>
                </a14:m>
                <a:endParaRPr lang="en-US" b="1" dirty="0">
                  <a:ln>
                    <a:noFill/>
                  </a:ln>
                  <a:gradFill flip="none" rotWithShape="1">
                    <a:gsLst>
                      <a:gs pos="0">
                        <a:srgbClr val="FF0000"/>
                      </a:gs>
                      <a:gs pos="59000">
                        <a:srgbClr val="FFC000"/>
                      </a:gs>
                      <a:gs pos="79000">
                        <a:srgbClr val="0070C0"/>
                      </a:gs>
                      <a:gs pos="100000">
                        <a:srgbClr val="00B0F0"/>
                      </a:gs>
                    </a:gsLst>
                    <a:lin ang="0" scaled="1"/>
                    <a:tileRect/>
                  </a:gradFill>
                </a:endParaRPr>
              </a:p>
            </p:txBody>
          </p:sp>
        </mc:Choice>
        <mc:Fallback xmlns="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A391B19C-2FF6-458C-B1BE-84F623BFD0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2934" y="2712849"/>
                <a:ext cx="1039708" cy="394210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5C4C4831-6DF5-4264-9881-7748EA156199}"/>
              </a:ext>
            </a:extLst>
          </p:cNvPr>
          <p:cNvCxnSpPr>
            <a:cxnSpLocks/>
          </p:cNvCxnSpPr>
          <p:nvPr/>
        </p:nvCxnSpPr>
        <p:spPr>
          <a:xfrm flipH="1">
            <a:off x="5185495" y="3577558"/>
            <a:ext cx="109404" cy="617644"/>
          </a:xfrm>
          <a:prstGeom prst="straightConnector1">
            <a:avLst/>
          </a:prstGeom>
          <a:ln w="31750">
            <a:gradFill>
              <a:gsLst>
                <a:gs pos="28000">
                  <a:srgbClr val="FFC000"/>
                </a:gs>
                <a:gs pos="0">
                  <a:srgbClr val="FF6600"/>
                </a:gs>
                <a:gs pos="61000">
                  <a:srgbClr val="0070C0"/>
                </a:gs>
                <a:gs pos="100000">
                  <a:srgbClr val="00B0F0"/>
                </a:gs>
              </a:gsLst>
              <a:lin ang="5400000" scaled="1"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62D5F70B-FCD0-48E9-BB4B-C4C2E99CEAC8}"/>
              </a:ext>
            </a:extLst>
          </p:cNvPr>
          <p:cNvCxnSpPr>
            <a:cxnSpLocks/>
          </p:cNvCxnSpPr>
          <p:nvPr/>
        </p:nvCxnSpPr>
        <p:spPr>
          <a:xfrm flipV="1">
            <a:off x="5513170" y="2060757"/>
            <a:ext cx="135584" cy="623893"/>
          </a:xfrm>
          <a:prstGeom prst="straightConnector1">
            <a:avLst/>
          </a:prstGeom>
          <a:ln w="31750">
            <a:gradFill>
              <a:gsLst>
                <a:gs pos="34000">
                  <a:srgbClr val="FFC000"/>
                </a:gs>
                <a:gs pos="0">
                  <a:srgbClr val="FF6600"/>
                </a:gs>
                <a:gs pos="69000">
                  <a:srgbClr val="0070C0"/>
                </a:gs>
                <a:gs pos="100000">
                  <a:srgbClr val="00B0F0"/>
                </a:gs>
              </a:gsLst>
              <a:lin ang="5400000" scaled="1"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20CC1528-3E08-4FB8-B805-734514385598}"/>
                  </a:ext>
                </a:extLst>
              </p:cNvPr>
              <p:cNvSpPr txBox="1"/>
              <p:nvPr/>
            </p:nvSpPr>
            <p:spPr>
              <a:xfrm>
                <a:off x="5937914" y="3861217"/>
                <a:ext cx="536364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k-SK" sz="1800" b="1" i="1" smtClean="0">
                              <a:gradFill flip="none" rotWithShape="1">
                                <a:gsLst>
                                  <a:gs pos="35000">
                                    <a:srgbClr val="FFC000"/>
                                  </a:gs>
                                  <a:gs pos="0">
                                    <a:srgbClr val="EA8908"/>
                                  </a:gs>
                                  <a:gs pos="61000">
                                    <a:srgbClr val="0070C0"/>
                                  </a:gs>
                                  <a:gs pos="100000">
                                    <a:srgbClr val="00B0F0"/>
                                  </a:gs>
                                </a:gsLst>
                                <a:lin ang="10800000" scaled="1"/>
                                <a:tileRect/>
                              </a:gradFill>
                              <a:latin typeface="Cambria Math" panose="02040503050406030204" pitchFamily="18" charset="0"/>
                              <a:ea typeface="ＭＳ Ｐゴシック" charset="0"/>
                              <a:cs typeface="Verdana"/>
                            </a:rPr>
                          </m:ctrlPr>
                        </m:sSubPr>
                        <m:e>
                          <m:r>
                            <a:rPr lang="fr-FR" sz="1800" b="1" i="0" smtClean="0">
                              <a:gradFill flip="none" rotWithShape="1">
                                <a:gsLst>
                                  <a:gs pos="35000">
                                    <a:srgbClr val="FFC000"/>
                                  </a:gs>
                                  <a:gs pos="0">
                                    <a:srgbClr val="EA8908"/>
                                  </a:gs>
                                  <a:gs pos="61000">
                                    <a:srgbClr val="0070C0"/>
                                  </a:gs>
                                  <a:gs pos="100000">
                                    <a:srgbClr val="00B0F0"/>
                                  </a:gs>
                                </a:gsLst>
                                <a:lin ang="10800000" scaled="1"/>
                                <a:tileRect/>
                              </a:gradFill>
                              <a:latin typeface="Cambria Math" panose="02040503050406030204" pitchFamily="18" charset="0"/>
                              <a:ea typeface="ＭＳ Ｐゴシック" charset="0"/>
                              <a:cs typeface="Verdana"/>
                            </a:rPr>
                            <m:t>𝚽</m:t>
                          </m:r>
                        </m:e>
                        <m:sub>
                          <m:r>
                            <a:rPr lang="fr-FR" sz="1800" b="1" i="1" smtClean="0">
                              <a:gradFill flip="none" rotWithShape="1">
                                <a:gsLst>
                                  <a:gs pos="35000">
                                    <a:srgbClr val="FFC000"/>
                                  </a:gs>
                                  <a:gs pos="0">
                                    <a:srgbClr val="EA8908"/>
                                  </a:gs>
                                  <a:gs pos="61000">
                                    <a:srgbClr val="0070C0"/>
                                  </a:gs>
                                  <a:gs pos="100000">
                                    <a:srgbClr val="00B0F0"/>
                                  </a:gs>
                                </a:gsLst>
                                <a:lin ang="10800000" scaled="1"/>
                                <a:tileRect/>
                              </a:gradFill>
                              <a:latin typeface="Cambria Math" panose="02040503050406030204" pitchFamily="18" charset="0"/>
                              <a:ea typeface="ＭＳ Ｐゴシック" charset="0"/>
                              <a:cs typeface="Verdana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en-US" b="1" dirty="0">
                  <a:gradFill flip="none" rotWithShape="1">
                    <a:gsLst>
                      <a:gs pos="35000">
                        <a:srgbClr val="FFC000"/>
                      </a:gs>
                      <a:gs pos="0">
                        <a:srgbClr val="EA8908"/>
                      </a:gs>
                      <a:gs pos="61000">
                        <a:srgbClr val="0070C0"/>
                      </a:gs>
                      <a:gs pos="100000">
                        <a:srgbClr val="00B0F0"/>
                      </a:gs>
                    </a:gsLst>
                    <a:lin ang="10800000" scaled="1"/>
                    <a:tileRect/>
                  </a:gradFill>
                </a:endParaRPr>
              </a:p>
            </p:txBody>
          </p:sp>
        </mc:Choice>
        <mc:Fallback xmlns="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20CC1528-3E08-4FB8-B805-7345143855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37914" y="3861217"/>
                <a:ext cx="536364" cy="369332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4C5EAD24-C202-4D56-9314-5BCF50825E36}"/>
              </a:ext>
            </a:extLst>
          </p:cNvPr>
          <p:cNvCxnSpPr>
            <a:cxnSpLocks/>
          </p:cNvCxnSpPr>
          <p:nvPr/>
        </p:nvCxnSpPr>
        <p:spPr>
          <a:xfrm flipH="1">
            <a:off x="5814562" y="3594976"/>
            <a:ext cx="109404" cy="617644"/>
          </a:xfrm>
          <a:prstGeom prst="straightConnector1">
            <a:avLst/>
          </a:prstGeom>
          <a:ln w="31750">
            <a:gradFill>
              <a:gsLst>
                <a:gs pos="28000">
                  <a:srgbClr val="FFC000"/>
                </a:gs>
                <a:gs pos="0">
                  <a:srgbClr val="FF6600"/>
                </a:gs>
                <a:gs pos="61000">
                  <a:srgbClr val="0070C0"/>
                </a:gs>
                <a:gs pos="100000">
                  <a:srgbClr val="00B0F0"/>
                </a:gs>
              </a:gsLst>
              <a:lin ang="5400000" scaled="1"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2D22917B-BB06-4F13-A432-99F3BABD3D6E}"/>
              </a:ext>
            </a:extLst>
          </p:cNvPr>
          <p:cNvCxnSpPr>
            <a:cxnSpLocks/>
          </p:cNvCxnSpPr>
          <p:nvPr/>
        </p:nvCxnSpPr>
        <p:spPr>
          <a:xfrm flipV="1">
            <a:off x="6137941" y="2100715"/>
            <a:ext cx="135584" cy="623893"/>
          </a:xfrm>
          <a:prstGeom prst="straightConnector1">
            <a:avLst/>
          </a:prstGeom>
          <a:ln w="31750">
            <a:gradFill>
              <a:gsLst>
                <a:gs pos="34000">
                  <a:srgbClr val="FFC000"/>
                </a:gs>
                <a:gs pos="0">
                  <a:srgbClr val="FF6600"/>
                </a:gs>
                <a:gs pos="69000">
                  <a:srgbClr val="0070C0"/>
                </a:gs>
                <a:gs pos="100000">
                  <a:srgbClr val="00B0F0"/>
                </a:gs>
              </a:gsLst>
              <a:lin ang="5400000" scaled="1"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9220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  <p:bldP spid="31" grpId="0"/>
      <p:bldP spid="32" grpId="0"/>
      <p:bldP spid="37" grpId="0" animBg="1"/>
      <p:bldP spid="44" grpId="0"/>
      <p:bldP spid="49" grpId="0"/>
      <p:bldP spid="51" grpId="0"/>
      <p:bldP spid="54" grpId="0"/>
    </p:bld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41246</TotalTime>
  <Words>1997</Words>
  <Application>Microsoft Office PowerPoint</Application>
  <PresentationFormat>Widescreen</PresentationFormat>
  <Paragraphs>401</Paragraphs>
  <Slides>31</Slides>
  <Notes>2</Notes>
  <HiddenSlides>2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8" baseType="lpstr">
      <vt:lpstr>Arial</vt:lpstr>
      <vt:lpstr>Calibri</vt:lpstr>
      <vt:lpstr>Calibri Light</vt:lpstr>
      <vt:lpstr>Cambria Math</vt:lpstr>
      <vt:lpstr>Tahoma</vt:lpstr>
      <vt:lpstr>Wingdings</vt:lpstr>
      <vt:lpstr>Retrospect</vt:lpstr>
      <vt:lpstr>PHONON TRANSPORT IN ASYMMETRIC NANOSTRUCTURES IN THE QUASI-BALLISTIC REGIME</vt:lpstr>
      <vt:lpstr>Phonon physics at low temperatures</vt:lpstr>
      <vt:lpstr>Phonon characteristic lengths at low temperatures</vt:lpstr>
      <vt:lpstr>Suspended SiN thermal bridge  sensor</vt:lpstr>
      <vt:lpstr>Measurement setup</vt:lpstr>
      <vt:lpstr>Measurement of BB38</vt:lpstr>
      <vt:lpstr>Single membrane setup</vt:lpstr>
      <vt:lpstr>Single membrane setup</vt:lpstr>
      <vt:lpstr>Single membrane setup</vt:lpstr>
      <vt:lpstr>Single membrane results</vt:lpstr>
      <vt:lpstr>Thermal bridge setup</vt:lpstr>
      <vt:lpstr>Thermal bridge results</vt:lpstr>
      <vt:lpstr>Thermal rectification</vt:lpstr>
      <vt:lpstr>Thermal rectification factor</vt:lpstr>
      <vt:lpstr>Conclusion</vt:lpstr>
      <vt:lpstr>Acknowledgments</vt:lpstr>
      <vt:lpstr>Thank you for your attention !</vt:lpstr>
      <vt:lpstr>Preliminary results</vt:lpstr>
      <vt:lpstr>Preliminary results</vt:lpstr>
      <vt:lpstr>Non-Fourier transport regimes</vt:lpstr>
      <vt:lpstr>Radiation vs Joule heating</vt:lpstr>
      <vt:lpstr>Noise estimation</vt:lpstr>
      <vt:lpstr>Kapitza and electron phonon coupling</vt:lpstr>
      <vt:lpstr>Electron-phonon coupling constant</vt:lpstr>
      <vt:lpstr>Setup issues</vt:lpstr>
      <vt:lpstr>Beams SiN</vt:lpstr>
      <vt:lpstr>PowerPoint Presentation</vt:lpstr>
      <vt:lpstr>Strip</vt:lpstr>
      <vt:lpstr>Beams NbTi</vt:lpstr>
      <vt:lpstr>Overetching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Boris Brisuda</dc:creator>
  <cp:lastModifiedBy>Boris Brisuda</cp:lastModifiedBy>
  <cp:revision>307</cp:revision>
  <dcterms:created xsi:type="dcterms:W3CDTF">2021-06-08T14:53:55Z</dcterms:created>
  <dcterms:modified xsi:type="dcterms:W3CDTF">2023-11-08T09:37:10Z</dcterms:modified>
</cp:coreProperties>
</file>