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10" r:id="rId2"/>
    <p:sldId id="456" r:id="rId3"/>
    <p:sldId id="504" r:id="rId4"/>
    <p:sldId id="505" r:id="rId5"/>
    <p:sldId id="506" r:id="rId6"/>
    <p:sldId id="507" r:id="rId7"/>
    <p:sldId id="508" r:id="rId8"/>
    <p:sldId id="509" r:id="rId9"/>
    <p:sldId id="820" r:id="rId10"/>
    <p:sldId id="510" r:id="rId11"/>
    <p:sldId id="821" r:id="rId12"/>
    <p:sldId id="824" r:id="rId13"/>
    <p:sldId id="825" r:id="rId14"/>
    <p:sldId id="822" r:id="rId15"/>
    <p:sldId id="823" r:id="rId16"/>
    <p:sldId id="258" r:id="rId17"/>
    <p:sldId id="803" r:id="rId18"/>
    <p:sldId id="794" r:id="rId19"/>
    <p:sldId id="643" r:id="rId20"/>
    <p:sldId id="644" r:id="rId21"/>
    <p:sldId id="801" r:id="rId22"/>
  </p:sldIdLst>
  <p:sldSz cx="12192000" cy="6858000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lena sjakste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  <a:srgbClr val="C0504D"/>
    <a:srgbClr val="00FC00"/>
    <a:srgbClr val="833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7" autoAdjust="0"/>
    <p:restoredTop sz="86655" autoAdjust="0"/>
  </p:normalViewPr>
  <p:slideViewPr>
    <p:cSldViewPr>
      <p:cViewPr>
        <p:scale>
          <a:sx n="84" d="100"/>
          <a:sy n="84" d="100"/>
        </p:scale>
        <p:origin x="-192" y="2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5D5CE-8E00-344D-92FF-7D2813DA4991}" type="datetimeFigureOut">
              <a:rPr lang="fr-FR" smtClean="0"/>
              <a:pPr/>
              <a:t>03/10/2023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031DC-738C-2D40-A495-855B3ABFB9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Calibri" charset="0"/>
              </a:defRPr>
            </a:lvl1pPr>
          </a:lstStyle>
          <a:p>
            <a:pPr>
              <a:defRPr/>
            </a:pPr>
            <a:fld id="{5F7F7A8A-20B7-D343-9C83-8D021228DADE}" type="datetime1">
              <a:rPr lang="fr-FR"/>
              <a:pPr>
                <a:defRPr/>
              </a:pPr>
              <a:t>03/10/2023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Calibri" charset="0"/>
              </a:defRPr>
            </a:lvl1pPr>
          </a:lstStyle>
          <a:p>
            <a:pPr>
              <a:defRPr/>
            </a:pPr>
            <a:fld id="{23D392EE-A730-7140-997A-70D176F8BA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D392EE-A730-7140-997A-70D176F8BA8C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D392EE-A730-7140-997A-70D176F8BA8C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831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D392EE-A730-7140-997A-70D176F8BA8C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782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D392EE-A730-7140-997A-70D176F8BA8C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254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D392EE-A730-7140-997A-70D176F8BA8C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34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1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3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09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33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 vert="horz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/>
              <a:t>Cliquez et modifiez le titre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539" y="-3810"/>
            <a:ext cx="12194540" cy="517525"/>
          </a:xfrm>
          <a:prstGeom prst="rect">
            <a:avLst/>
          </a:prstGeom>
          <a:solidFill>
            <a:schemeClr val="bg1">
              <a:lumMod val="65000"/>
            </a:schemeClr>
          </a:solidFill>
          <a:ln cap="flat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2539" y="6551930"/>
            <a:ext cx="12194540" cy="3060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IMPMC Group Meeting,                 Raja SEN, LSI, École Polytechnique, France </a:t>
            </a:r>
          </a:p>
        </p:txBody>
      </p:sp>
      <p:sp>
        <p:nvSpPr>
          <p:cNvPr id="5" name="Date Placeholder 1"/>
          <p:cNvSpPr txBox="1"/>
          <p:nvPr userDrawn="1"/>
        </p:nvSpPr>
        <p:spPr>
          <a:xfrm>
            <a:off x="7990840" y="6551296"/>
            <a:ext cx="3794760" cy="306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 </a:t>
            </a:r>
            <a:fld id="{23D7EF26-5AFD-47FF-9CDE-9EA19D180921}" type="datetime3">
              <a:rPr lang="en-US" sz="1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October 2023</a:t>
            </a:fld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3"/>
          <p:cNvSpPr txBox="1"/>
          <p:nvPr userDrawn="1"/>
        </p:nvSpPr>
        <p:spPr>
          <a:xfrm>
            <a:off x="10260754" y="6554470"/>
            <a:ext cx="1931247" cy="303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C06CB4F1-E69D-4458-B775-B121381A0F56}" type="slidenum">
              <a:rPr lang="en-US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‹N°›</a:t>
            </a:fld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1</a:t>
            </a:r>
            <a:r>
              <a:rPr lang="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22131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oleObject" Target="???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32.png"/><Relationship Id="rId7" Type="http://schemas.openxmlformats.org/officeDocument/2006/relationships/image" Target="../media/image2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4.png"/><Relationship Id="rId7" Type="http://schemas.openxmlformats.org/officeDocument/2006/relationships/image" Target="../media/image2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bg1"/>
            </a:gs>
            <a:gs pos="80000">
              <a:schemeClr val="accent1">
                <a:lumMod val="40000"/>
                <a:lumOff val="60000"/>
              </a:schemeClr>
            </a:gs>
            <a:gs pos="41000">
              <a:schemeClr val="accent1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-24733" y="906538"/>
            <a:ext cx="1219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200" b="1" i="1" dirty="0"/>
              <a:t>Role of dimensionality and size in controlling the drag </a:t>
            </a:r>
            <a:r>
              <a:rPr lang="en-GB" sz="3200" b="1" i="1" dirty="0" err="1"/>
              <a:t>Seebeck</a:t>
            </a:r>
            <a:r>
              <a:rPr lang="en-GB" sz="3200" b="1" i="1" dirty="0"/>
              <a:t> coefficient of doped silicon nanostructures.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916857" y="2967335"/>
            <a:ext cx="588077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400" b="1" dirty="0">
                <a:solidFill>
                  <a:srgbClr val="912F46"/>
                </a:solidFill>
              </a:rPr>
              <a:t>Raja Sen, Nathalie </a:t>
            </a:r>
            <a:r>
              <a:rPr lang="fr-FR" sz="2400" b="1" dirty="0" err="1">
                <a:solidFill>
                  <a:srgbClr val="912F46"/>
                </a:solidFill>
              </a:rPr>
              <a:t>Vast</a:t>
            </a:r>
            <a:r>
              <a:rPr lang="fr-FR" sz="2400" b="1" dirty="0">
                <a:solidFill>
                  <a:srgbClr val="912F46"/>
                </a:solidFill>
              </a:rPr>
              <a:t>, </a:t>
            </a:r>
            <a:r>
              <a:rPr lang="fr-FR" sz="2400" b="1" u="sng" dirty="0">
                <a:solidFill>
                  <a:srgbClr val="912F46"/>
                </a:solidFill>
              </a:rPr>
              <a:t>Jelena </a:t>
            </a:r>
            <a:r>
              <a:rPr lang="fr-FR" sz="2400" b="1" u="sng" dirty="0" err="1">
                <a:solidFill>
                  <a:srgbClr val="912F46"/>
                </a:solidFill>
              </a:rPr>
              <a:t>Sjakste</a:t>
            </a:r>
            <a:endParaRPr lang="fr-FR" sz="2400" b="1" u="sng" dirty="0">
              <a:solidFill>
                <a:srgbClr val="912F46"/>
              </a:solidFill>
            </a:endParaRPr>
          </a:p>
          <a:p>
            <a:pPr algn="ctr"/>
            <a:endParaRPr lang="fr-FR" sz="2400" b="1" dirty="0">
              <a:solidFill>
                <a:srgbClr val="912F46"/>
              </a:solidFill>
            </a:endParaRPr>
          </a:p>
          <a:p>
            <a:pPr algn="ctr"/>
            <a:endParaRPr lang="fr-FR" sz="2400" b="1" baseline="30000" dirty="0">
              <a:solidFill>
                <a:srgbClr val="912F46"/>
              </a:solidFill>
            </a:endParaRPr>
          </a:p>
        </p:txBody>
      </p:sp>
      <p:graphicFrame>
        <p:nvGraphicFramePr>
          <p:cNvPr id="10" name="Object 8">
            <a:extLst>
              <a:ext uri="{FF2B5EF4-FFF2-40B4-BE49-F238E27FC236}">
                <a16:creationId xmlns:a16="http://schemas.microsoft.com/office/drawing/2014/main" id="{0D11BA81-397F-294C-9FBF-3CB7724B5F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779989"/>
              </p:ext>
            </p:extLst>
          </p:nvPr>
        </p:nvGraphicFramePr>
        <p:xfrm>
          <a:off x="6567168" y="5536772"/>
          <a:ext cx="902131" cy="902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31" name="Image" r:id="rId4" imgW="800100" imgH="800100" progId="Word.Picture.8">
                  <p:link updateAutomatic="1"/>
                </p:oleObj>
              </mc:Choice>
              <mc:Fallback>
                <p:oleObj name="Image" r:id="rId4" imgW="800100" imgH="800100" progId="Word.Picture.8">
                  <p:link updateAutomatic="1"/>
                  <p:pic>
                    <p:nvPicPr>
                      <p:cNvPr id="286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7168" y="5536772"/>
                        <a:ext cx="902131" cy="9021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BB93A80-B3DC-C848-99D4-25176F6093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769041"/>
              </p:ext>
            </p:extLst>
          </p:nvPr>
        </p:nvGraphicFramePr>
        <p:xfrm>
          <a:off x="5221396" y="5562600"/>
          <a:ext cx="9271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32" name="Image" r:id="rId4" imgW="927100" imgH="876300" progId="Word.Picture.8">
                  <p:link updateAutomatic="1"/>
                </p:oleObj>
              </mc:Choice>
              <mc:Fallback>
                <p:oleObj name="Image" r:id="rId4" imgW="927100" imgH="876300" progId="Word.Picture.8">
                  <p:link updateAutomatic="1"/>
                  <p:pic>
                    <p:nvPicPr>
                      <p:cNvPr id="286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1396" y="5562600"/>
                        <a:ext cx="9271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44E5171-5F01-DF40-8862-F0C8A0D0C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688" y="4722124"/>
            <a:ext cx="1101858" cy="20410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9C87EE-BCD1-7F46-80F4-E3037C5EE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2207" y="5485110"/>
            <a:ext cx="943299" cy="953146"/>
          </a:xfrm>
          <a:prstGeom prst="rect">
            <a:avLst/>
          </a:prstGeom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69FD668F-CFF8-7146-A89A-9C600438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9" y="4000500"/>
            <a:ext cx="90741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i="1" dirty="0"/>
              <a:t>Laboratoire des Solides Irradiés, CNRS, Ecole Polytechnique, CEA/DRF/IRAMIS Institut Polytechnique de Paris, France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1"/>
          <p:cNvSpPr txBox="1">
            <a:spLocks noChangeArrowheads="1"/>
          </p:cNvSpPr>
          <p:nvPr/>
        </p:nvSpPr>
        <p:spPr bwMode="auto">
          <a:xfrm>
            <a:off x="1415480" y="908720"/>
            <a:ext cx="9839365" cy="797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endParaRPr lang="fr-FR" sz="2400" b="1" i="1" dirty="0"/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b="1" i="1" dirty="0"/>
              <a:t>Thermoelectric phonon drag effect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400" b="1" i="1" dirty="0"/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 marL="257175" indent="-257175">
              <a:lnSpc>
                <a:spcPct val="150000"/>
              </a:lnSpc>
              <a:buFontTx/>
              <a:buChar char="-"/>
            </a:pPr>
            <a:r>
              <a:rPr lang="en-US" sz="2400" b="1" i="1" dirty="0"/>
              <a:t>Theoretical framework  and implementation</a:t>
            </a:r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ct val="150000"/>
              </a:lnSpc>
            </a:pPr>
            <a:r>
              <a:rPr lang="en-US" sz="2400" b="1" i="1" dirty="0"/>
              <a:t>-  Effect of SOC and </a:t>
            </a:r>
            <a:r>
              <a:rPr lang="en-US" sz="2400" b="1" i="1" dirty="0" err="1"/>
              <a:t>nanostructuring</a:t>
            </a:r>
            <a:r>
              <a:rPr lang="en-US" sz="2400" b="1" i="1" dirty="0"/>
              <a:t> on phonon drag in Si</a:t>
            </a:r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>
              <a:latin typeface="Calibri" charset="0"/>
            </a:endParaRPr>
          </a:p>
          <a:p>
            <a:pPr>
              <a:lnSpc>
                <a:spcPts val="1500"/>
              </a:lnSpc>
            </a:pPr>
            <a:r>
              <a:rPr lang="en-US" b="1" i="1" dirty="0">
                <a:latin typeface="Calibri" charset="0"/>
              </a:rPr>
              <a:t> 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2531604" y="2203140"/>
            <a:ext cx="685800" cy="68580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gradFill flip="none" rotWithShape="1">
            <a:gsLst>
              <a:gs pos="13000">
                <a:srgbClr val="B00000"/>
              </a:gs>
              <a:gs pos="80000">
                <a:srgbClr val="FFFFFF"/>
              </a:gs>
              <a:gs pos="41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871867" y="116635"/>
            <a:ext cx="1595309" cy="584775"/>
          </a:xfrm>
          <a:prstGeom prst="rect">
            <a:avLst/>
          </a:prstGeom>
          <a:gradFill flip="none" rotWithShape="1">
            <a:gsLst>
              <a:gs pos="51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3200" b="1" i="1" dirty="0" err="1">
                <a:solidFill>
                  <a:srgbClr val="B00000"/>
                </a:solidFill>
                <a:latin typeface="Helvetica"/>
              </a:rPr>
              <a:t>Outline</a:t>
            </a:r>
            <a:endParaRPr lang="fr-FR" sz="3200" b="1" i="1" dirty="0">
              <a:solidFill>
                <a:srgbClr val="B00000"/>
              </a:solidFill>
              <a:latin typeface="Helvetica"/>
            </a:endParaRPr>
          </a:p>
        </p:txBody>
      </p:sp>
      <p:sp>
        <p:nvSpPr>
          <p:cNvPr id="9" name="Espace réservé du numéro de diapositive 4"/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Étoile à 5 branches 7">
            <a:extLst>
              <a:ext uri="{FF2B5EF4-FFF2-40B4-BE49-F238E27FC236}">
                <a16:creationId xmlns:a16="http://schemas.microsoft.com/office/drawing/2014/main" id="{F0448148-6CDA-BC4C-BE06-52DD1FFF0AFC}"/>
              </a:ext>
            </a:extLst>
          </p:cNvPr>
          <p:cNvSpPr/>
          <p:nvPr/>
        </p:nvSpPr>
        <p:spPr>
          <a:xfrm>
            <a:off x="886851" y="1556792"/>
            <a:ext cx="528629" cy="504056"/>
          </a:xfrm>
          <a:prstGeom prst="star5">
            <a:avLst/>
          </a:prstGeom>
          <a:gradFill flip="none" rotWithShape="1">
            <a:gsLst>
              <a:gs pos="13000">
                <a:srgbClr val="B00000"/>
              </a:gs>
              <a:gs pos="80000">
                <a:srgbClr val="FFFFFF"/>
              </a:gs>
              <a:gs pos="41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33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3">
            <a:extLst>
              <a:ext uri="{FF2B5EF4-FFF2-40B4-BE49-F238E27FC236}">
                <a16:creationId xmlns:a16="http://schemas.microsoft.com/office/drawing/2014/main" id="{F795E5B9-597D-FE42-9D54-679B66BA44FE}"/>
              </a:ext>
            </a:extLst>
          </p:cNvPr>
          <p:cNvGrpSpPr/>
          <p:nvPr/>
        </p:nvGrpSpPr>
        <p:grpSpPr>
          <a:xfrm>
            <a:off x="852170" y="1175648"/>
            <a:ext cx="4168140" cy="1605280"/>
            <a:chOff x="848" y="7339"/>
            <a:chExt cx="6564" cy="2528"/>
          </a:xfrm>
        </p:grpSpPr>
        <p:grpSp>
          <p:nvGrpSpPr>
            <p:cNvPr id="5" name="Group 45">
              <a:extLst>
                <a:ext uri="{FF2B5EF4-FFF2-40B4-BE49-F238E27FC236}">
                  <a16:creationId xmlns:a16="http://schemas.microsoft.com/office/drawing/2014/main" id="{9D03B063-713F-4044-8345-4432C082FF49}"/>
                </a:ext>
              </a:extLst>
            </p:cNvPr>
            <p:cNvGrpSpPr/>
            <p:nvPr/>
          </p:nvGrpSpPr>
          <p:grpSpPr>
            <a:xfrm>
              <a:off x="848" y="7339"/>
              <a:ext cx="6564" cy="2528"/>
              <a:chOff x="2505" y="2453"/>
              <a:chExt cx="6564" cy="2528"/>
            </a:xfrm>
          </p:grpSpPr>
          <p:pic>
            <p:nvPicPr>
              <p:cNvPr id="7" name="Picture 46" descr="Picture1">
                <a:extLst>
                  <a:ext uri="{FF2B5EF4-FFF2-40B4-BE49-F238E27FC236}">
                    <a16:creationId xmlns:a16="http://schemas.microsoft.com/office/drawing/2014/main" id="{D226B5D6-8EBE-034E-B870-516E5FD078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11" y="3346"/>
                <a:ext cx="4833" cy="1635"/>
              </a:xfrm>
              <a:prstGeom prst="rect">
                <a:avLst/>
              </a:prstGeom>
            </p:spPr>
          </p:pic>
          <p:cxnSp>
            <p:nvCxnSpPr>
              <p:cNvPr id="8" name="Straight Arrow Connector 47">
                <a:extLst>
                  <a:ext uri="{FF2B5EF4-FFF2-40B4-BE49-F238E27FC236}">
                    <a16:creationId xmlns:a16="http://schemas.microsoft.com/office/drawing/2014/main" id="{98310A6A-5FE1-EA4C-891B-EFE752C1EAD9}"/>
                  </a:ext>
                </a:extLst>
              </p:cNvPr>
              <p:cNvCxnSpPr/>
              <p:nvPr/>
            </p:nvCxnSpPr>
            <p:spPr>
              <a:xfrm>
                <a:off x="3074" y="2969"/>
                <a:ext cx="4838" cy="0"/>
              </a:xfrm>
              <a:prstGeom prst="straightConnector1">
                <a:avLst/>
              </a:prstGeom>
              <a:ln w="28575" cmpd="sng">
                <a:gradFill>
                  <a:gsLst>
                    <a:gs pos="0">
                      <a:srgbClr val="FF0000"/>
                    </a:gs>
                    <a:gs pos="91000">
                      <a:srgbClr val="0000CC"/>
                    </a:gs>
                    <a:gs pos="75000">
                      <a:srgbClr val="3333B2"/>
                    </a:gs>
                    <a:gs pos="83000">
                      <a:srgbClr val="0000CC"/>
                    </a:gs>
                    <a:gs pos="100000">
                      <a:srgbClr val="0000CC"/>
                    </a:gs>
                  </a:gsLst>
                  <a:lin ang="0" scaled="1"/>
                </a:gra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 Box 48">
                <a:extLst>
                  <a:ext uri="{FF2B5EF4-FFF2-40B4-BE49-F238E27FC236}">
                    <a16:creationId xmlns:a16="http://schemas.microsoft.com/office/drawing/2014/main" id="{785CB9D9-7EC7-8A4B-8D23-FD912C1D6BEB}"/>
                  </a:ext>
                </a:extLst>
              </p:cNvPr>
              <p:cNvSpPr txBox="1"/>
              <p:nvPr/>
            </p:nvSpPr>
            <p:spPr>
              <a:xfrm>
                <a:off x="3195" y="2453"/>
                <a:ext cx="4427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1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Flow of charge carriers (</a:t>
                </a: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</p:txBody>
          </p:sp>
          <p:sp>
            <p:nvSpPr>
              <p:cNvPr id="10" name="Text Box 49">
                <a:extLst>
                  <a:ext uri="{FF2B5EF4-FFF2-40B4-BE49-F238E27FC236}">
                    <a16:creationId xmlns:a16="http://schemas.microsoft.com/office/drawing/2014/main" id="{A0E7E484-8C3F-6945-A75F-5E396E701B5C}"/>
                  </a:ext>
                </a:extLst>
              </p:cNvPr>
              <p:cNvSpPr txBox="1"/>
              <p:nvPr/>
            </p:nvSpPr>
            <p:spPr>
              <a:xfrm>
                <a:off x="2505" y="3753"/>
                <a:ext cx="713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hot</a:t>
                </a:r>
              </a:p>
            </p:txBody>
          </p:sp>
          <p:sp>
            <p:nvSpPr>
              <p:cNvPr id="11" name="Text Box 50">
                <a:extLst>
                  <a:ext uri="{FF2B5EF4-FFF2-40B4-BE49-F238E27FC236}">
                    <a16:creationId xmlns:a16="http://schemas.microsoft.com/office/drawing/2014/main" id="{E72F6DC4-A889-3542-A7D5-9B348CC59985}"/>
                  </a:ext>
                </a:extLst>
              </p:cNvPr>
              <p:cNvSpPr txBox="1"/>
              <p:nvPr/>
            </p:nvSpPr>
            <p:spPr>
              <a:xfrm>
                <a:off x="7899" y="3753"/>
                <a:ext cx="1170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cold</a:t>
                </a:r>
              </a:p>
            </p:txBody>
          </p:sp>
        </p:grpSp>
        <p:sp>
          <p:nvSpPr>
            <p:cNvPr id="6" name="Text Box 52">
              <a:extLst>
                <a:ext uri="{FF2B5EF4-FFF2-40B4-BE49-F238E27FC236}">
                  <a16:creationId xmlns:a16="http://schemas.microsoft.com/office/drawing/2014/main" id="{1B04F7E7-6A91-B244-9F38-AA81224E95C2}"/>
                </a:ext>
              </a:extLst>
            </p:cNvPr>
            <p:cNvSpPr txBox="1"/>
            <p:nvPr/>
          </p:nvSpPr>
          <p:spPr>
            <a:xfrm>
              <a:off x="1538" y="7821"/>
              <a:ext cx="424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Flow of heat (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hot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&gt; 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cold</a:t>
              </a:r>
              <a:r>
                <a:rPr lang="en-US" altLang="en-US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</p:txBody>
        </p:sp>
      </p:grpSp>
      <p:grpSp>
        <p:nvGrpSpPr>
          <p:cNvPr id="12" name="Group 66">
            <a:extLst>
              <a:ext uri="{FF2B5EF4-FFF2-40B4-BE49-F238E27FC236}">
                <a16:creationId xmlns:a16="http://schemas.microsoft.com/office/drawing/2014/main" id="{EFEACDCF-E353-9940-A722-5CE6CB03DBAB}"/>
              </a:ext>
            </a:extLst>
          </p:cNvPr>
          <p:cNvGrpSpPr/>
          <p:nvPr/>
        </p:nvGrpSpPr>
        <p:grpSpPr>
          <a:xfrm>
            <a:off x="767408" y="3157205"/>
            <a:ext cx="4042410" cy="1351915"/>
            <a:chOff x="8175" y="4744"/>
            <a:chExt cx="6366" cy="2129"/>
          </a:xfrm>
        </p:grpSpPr>
        <p:sp>
          <p:nvSpPr>
            <p:cNvPr id="13" name="Text Box 7">
              <a:extLst>
                <a:ext uri="{FF2B5EF4-FFF2-40B4-BE49-F238E27FC236}">
                  <a16:creationId xmlns:a16="http://schemas.microsoft.com/office/drawing/2014/main" id="{8DF29CC3-A388-F141-BE97-4187443DB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34" y="4744"/>
              <a:ext cx="3247" cy="5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61234" tIns="30617" rIns="61234" bIns="30617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altLang="fr-FR" sz="1600" b="1" u="sng">
                  <a:latin typeface="Times New Roman" panose="02020603050405020304" pitchFamily="18" charset="0"/>
                  <a:cs typeface="Times New Roman" panose="02020603050405020304" pitchFamily="18" charset="0"/>
                </a:rPr>
                <a:t>External perturbation</a:t>
              </a:r>
            </a:p>
          </p:txBody>
        </p:sp>
        <p:sp>
          <p:nvSpPr>
            <p:cNvPr id="14" name="Text Box 8">
              <a:extLst>
                <a:ext uri="{FF2B5EF4-FFF2-40B4-BE49-F238E27FC236}">
                  <a16:creationId xmlns:a16="http://schemas.microsoft.com/office/drawing/2014/main" id="{372987B9-4CDE-E04A-B472-FF3AB220C8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4" y="5170"/>
              <a:ext cx="4464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61234" tIns="30617" rIns="61234" bIns="30617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9pPr>
            </a:lstStyle>
            <a:p>
              <a:pPr algn="l">
                <a:buClrTx/>
                <a:buFontTx/>
                <a:buNone/>
              </a:pPr>
              <a:r>
                <a:rPr lang="en-US" altLang="en-US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fr-FR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radient of temperature</a:t>
              </a:r>
              <a:r>
                <a:rPr lang="en-US" altLang="en-US" sz="1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/voltage difference</a:t>
              </a:r>
            </a:p>
          </p:txBody>
        </p:sp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809A82E8-9163-BE40-948A-C9D75B0EA5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" y="5564"/>
              <a:ext cx="391" cy="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5B311150-2D81-8A4C-859C-510325EE9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" y="6054"/>
              <a:ext cx="5948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61234" tIns="30617" rIns="61234" bIns="30617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9pPr>
            </a:lstStyle>
            <a:p>
              <a:pPr algn="l">
                <a:buClrTx/>
                <a:buFontTx/>
                <a:buNone/>
              </a:pPr>
              <a:r>
                <a:rPr lang="en-US" altLang="en-US" sz="1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Seebeck coefficient - diffusion &amp; drag</a:t>
              </a:r>
            </a:p>
          </p:txBody>
        </p:sp>
        <p:sp>
          <p:nvSpPr>
            <p:cNvPr id="17" name="Text Box 10">
              <a:extLst>
                <a:ext uri="{FF2B5EF4-FFF2-40B4-BE49-F238E27FC236}">
                  <a16:creationId xmlns:a16="http://schemas.microsoft.com/office/drawing/2014/main" id="{3C9D9B01-89D9-B043-8DF4-FEB4A7609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5" y="6482"/>
              <a:ext cx="6366" cy="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61234" tIns="30617" rIns="61234" bIns="30617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 PL UMing HK" charset="0"/>
                  <a:cs typeface="AR PL UMing HK" charset="0"/>
                </a:defRPr>
              </a:lvl9pPr>
            </a:lstStyle>
            <a:p>
              <a:pPr algn="l">
                <a:buClrTx/>
                <a:buFontTx/>
                <a:buNone/>
              </a:pPr>
              <a:r>
                <a:rPr lang="en-US" altLang="en-US" sz="14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effect of non-equilibrium phonons and electrons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E89921CD-C924-4046-BBA0-C7A7146926EA}"/>
              </a:ext>
            </a:extLst>
          </p:cNvPr>
          <p:cNvSpPr txBox="1"/>
          <p:nvPr/>
        </p:nvSpPr>
        <p:spPr>
          <a:xfrm>
            <a:off x="3914860" y="169588"/>
            <a:ext cx="4413388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EFFECT</a:t>
            </a: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86BFA4CF-9BE1-8540-9105-3648D36DBBE0}"/>
              </a:ext>
            </a:extLst>
          </p:cNvPr>
          <p:cNvSpPr txBox="1"/>
          <p:nvPr/>
        </p:nvSpPr>
        <p:spPr>
          <a:xfrm>
            <a:off x="7869752" y="1043641"/>
            <a:ext cx="2978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Si: Seebeck vs. Temperature </a:t>
            </a:r>
          </a:p>
        </p:txBody>
      </p:sp>
      <p:sp>
        <p:nvSpPr>
          <p:cNvPr id="21" name="Flèche vers la droite 20">
            <a:extLst>
              <a:ext uri="{FF2B5EF4-FFF2-40B4-BE49-F238E27FC236}">
                <a16:creationId xmlns:a16="http://schemas.microsoft.com/office/drawing/2014/main" id="{698A1F2A-F4DE-0B49-A5A0-BED0CB3EDAE6}"/>
              </a:ext>
            </a:extLst>
          </p:cNvPr>
          <p:cNvSpPr/>
          <p:nvPr/>
        </p:nvSpPr>
        <p:spPr>
          <a:xfrm>
            <a:off x="47328" y="5420072"/>
            <a:ext cx="457200" cy="457200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10">
            <a:extLst>
              <a:ext uri="{FF2B5EF4-FFF2-40B4-BE49-F238E27FC236}">
                <a16:creationId xmlns:a16="http://schemas.microsoft.com/office/drawing/2014/main" id="{61E74543-433C-9842-9ADA-F29085A4E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00" y="1530331"/>
            <a:ext cx="4585858" cy="4370832"/>
          </a:xfrm>
          <a:prstGeom prst="rect">
            <a:avLst/>
          </a:prstGeom>
        </p:spPr>
      </p:pic>
      <p:sp>
        <p:nvSpPr>
          <p:cNvPr id="23" name="TextBox 8">
            <a:extLst>
              <a:ext uri="{FF2B5EF4-FFF2-40B4-BE49-F238E27FC236}">
                <a16:creationId xmlns:a16="http://schemas.microsoft.com/office/drawing/2014/main" id="{81D3E63D-DC76-B542-A220-0A3137F37876}"/>
              </a:ext>
            </a:extLst>
          </p:cNvPr>
          <p:cNvSpPr txBox="1"/>
          <p:nvPr/>
        </p:nvSpPr>
        <p:spPr>
          <a:xfrm>
            <a:off x="47328" y="6453336"/>
            <a:ext cx="396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4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Geballe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G. Hull, Phys. Rev. 98, 940 (1955).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5F09D72-E677-124C-888F-50D553B0F6B7}"/>
              </a:ext>
            </a:extLst>
          </p:cNvPr>
          <p:cNvSpPr txBox="1"/>
          <p:nvPr/>
        </p:nvSpPr>
        <p:spPr>
          <a:xfrm>
            <a:off x="579331" y="5445224"/>
            <a:ext cx="6732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Phonon drag is  important even at room temperature  </a:t>
            </a:r>
          </a:p>
        </p:txBody>
      </p:sp>
      <p:sp>
        <p:nvSpPr>
          <p:cNvPr id="25" name="Espace réservé du numéro de diapositive 4">
            <a:extLst>
              <a:ext uri="{FF2B5EF4-FFF2-40B4-BE49-F238E27FC236}">
                <a16:creationId xmlns:a16="http://schemas.microsoft.com/office/drawing/2014/main" id="{0DA1D35A-1219-A041-A550-5D2B2224D019}"/>
              </a:ext>
            </a:extLst>
          </p:cNvPr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30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4893940-D9C9-8A4D-8800-2A9E6FC517BA}"/>
              </a:ext>
            </a:extLst>
          </p:cNvPr>
          <p:cNvSpPr txBox="1"/>
          <p:nvPr/>
        </p:nvSpPr>
        <p:spPr>
          <a:xfrm>
            <a:off x="2063552" y="169588"/>
            <a:ext cx="8802410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EFFECT IN NANOSTRUCTURES ?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EC70CBE0-2B79-6C43-8188-0E0841EF2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222" y="803096"/>
            <a:ext cx="3034527" cy="31362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6BE7313-754E-E24F-A252-01A6DFE8F465}"/>
              </a:ext>
            </a:extLst>
          </p:cNvPr>
          <p:cNvSpPr txBox="1"/>
          <p:nvPr/>
        </p:nvSpPr>
        <p:spPr>
          <a:xfrm>
            <a:off x="1819692" y="1340768"/>
            <a:ext cx="320792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000" dirty="0"/>
              <a:t>Phonon mean free path</a:t>
            </a:r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marL="342900" indent="-342900">
              <a:buFontTx/>
              <a:buChar char="-"/>
            </a:pPr>
            <a:r>
              <a:rPr lang="en-GB" sz="2000" dirty="0"/>
              <a:t>Thermal conductivity</a:t>
            </a:r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marL="342900" indent="-342900">
              <a:buFontTx/>
              <a:buChar char="-"/>
            </a:pPr>
            <a:r>
              <a:rPr lang="en-GB" sz="2000" dirty="0"/>
              <a:t>Phonon drag effect  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9957B31-54DD-DC4A-BAB1-8723F706FE52}"/>
              </a:ext>
            </a:extLst>
          </p:cNvPr>
          <p:cNvSpPr txBox="1"/>
          <p:nvPr/>
        </p:nvSpPr>
        <p:spPr>
          <a:xfrm>
            <a:off x="203409" y="6021288"/>
            <a:ext cx="365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en-US" sz="14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Fauziah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AIP Adv. 10, 075015 (2020).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00AB8D46-2924-3D4A-8F22-028B19D5C15A}"/>
              </a:ext>
            </a:extLst>
          </p:cNvPr>
          <p:cNvSpPr txBox="1"/>
          <p:nvPr/>
        </p:nvSpPr>
        <p:spPr>
          <a:xfrm>
            <a:off x="191344" y="6453336"/>
            <a:ext cx="441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N. Bennett et al., Appl. Phys. Lett. 107, 013903 (2015).</a:t>
            </a:r>
          </a:p>
          <a:p>
            <a:endParaRPr lang="en-US" sz="1400" b="1" dirty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09D74123-1682-9844-93B6-3E0D8096FD77}"/>
              </a:ext>
            </a:extLst>
          </p:cNvPr>
          <p:cNvSpPr/>
          <p:nvPr/>
        </p:nvSpPr>
        <p:spPr>
          <a:xfrm>
            <a:off x="700471" y="4313910"/>
            <a:ext cx="457200" cy="457200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8E83D98-58FD-BF48-8042-C2AEEFA0D118}"/>
              </a:ext>
            </a:extLst>
          </p:cNvPr>
          <p:cNvCxnSpPr>
            <a:cxnSpLocks/>
          </p:cNvCxnSpPr>
          <p:nvPr/>
        </p:nvCxnSpPr>
        <p:spPr>
          <a:xfrm>
            <a:off x="5176232" y="1365920"/>
            <a:ext cx="387876" cy="514866"/>
          </a:xfrm>
          <a:prstGeom prst="line">
            <a:avLst/>
          </a:prstGeom>
          <a:ln w="38100">
            <a:solidFill>
              <a:srgbClr val="B00000"/>
            </a:solidFill>
            <a:headEnd type="none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4221FB6-0B99-C04F-9D2D-B002CFB49C79}"/>
              </a:ext>
            </a:extLst>
          </p:cNvPr>
          <p:cNvCxnSpPr>
            <a:cxnSpLocks/>
          </p:cNvCxnSpPr>
          <p:nvPr/>
        </p:nvCxnSpPr>
        <p:spPr>
          <a:xfrm>
            <a:off x="5176232" y="2158008"/>
            <a:ext cx="387876" cy="514866"/>
          </a:xfrm>
          <a:prstGeom prst="line">
            <a:avLst/>
          </a:prstGeom>
          <a:ln w="38100">
            <a:solidFill>
              <a:srgbClr val="B00000"/>
            </a:solidFill>
            <a:headEnd type="none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5573F43-23C1-F849-9465-99DFEB8500AD}"/>
              </a:ext>
            </a:extLst>
          </p:cNvPr>
          <p:cNvCxnSpPr>
            <a:cxnSpLocks/>
          </p:cNvCxnSpPr>
          <p:nvPr/>
        </p:nvCxnSpPr>
        <p:spPr>
          <a:xfrm>
            <a:off x="5204068" y="3022104"/>
            <a:ext cx="387876" cy="514866"/>
          </a:xfrm>
          <a:prstGeom prst="line">
            <a:avLst/>
          </a:prstGeom>
          <a:ln w="38100">
            <a:solidFill>
              <a:srgbClr val="B00000"/>
            </a:solidFill>
            <a:headEnd type="none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D03F8DBE-9221-454B-B59A-C75E6B5B7948}"/>
              </a:ext>
            </a:extLst>
          </p:cNvPr>
          <p:cNvSpPr txBox="1"/>
          <p:nvPr/>
        </p:nvSpPr>
        <p:spPr>
          <a:xfrm>
            <a:off x="1487488" y="4293096"/>
            <a:ext cx="6058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Is phonon drag effect completely killed at nanoscale?</a:t>
            </a:r>
          </a:p>
        </p:txBody>
      </p:sp>
      <p:sp>
        <p:nvSpPr>
          <p:cNvPr id="23" name="Flèche vers la droite 22">
            <a:extLst>
              <a:ext uri="{FF2B5EF4-FFF2-40B4-BE49-F238E27FC236}">
                <a16:creationId xmlns:a16="http://schemas.microsoft.com/office/drawing/2014/main" id="{E2AF7A8A-CE1C-AB46-A89A-4AF9FE796F2B}"/>
              </a:ext>
            </a:extLst>
          </p:cNvPr>
          <p:cNvSpPr/>
          <p:nvPr/>
        </p:nvSpPr>
        <p:spPr>
          <a:xfrm>
            <a:off x="695400" y="5060032"/>
            <a:ext cx="457200" cy="457200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CBA4E2-9598-5347-BB91-0CDE95A3D380}"/>
              </a:ext>
            </a:extLst>
          </p:cNvPr>
          <p:cNvSpPr txBox="1"/>
          <p:nvPr/>
        </p:nvSpPr>
        <p:spPr>
          <a:xfrm>
            <a:off x="1487488" y="5085184"/>
            <a:ext cx="6032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Only theory can separate drift and drag contributions</a:t>
            </a:r>
          </a:p>
        </p:txBody>
      </p:sp>
      <p:pic>
        <p:nvPicPr>
          <p:cNvPr id="25" name="Picture 10">
            <a:extLst>
              <a:ext uri="{FF2B5EF4-FFF2-40B4-BE49-F238E27FC236}">
                <a16:creationId xmlns:a16="http://schemas.microsoft.com/office/drawing/2014/main" id="{3BC7E641-9CCB-2B45-BF8B-D3015ACF8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4210839"/>
            <a:ext cx="2609722" cy="2487354"/>
          </a:xfrm>
          <a:prstGeom prst="rect">
            <a:avLst/>
          </a:prstGeom>
        </p:spPr>
      </p:pic>
      <p:sp>
        <p:nvSpPr>
          <p:cNvPr id="26" name="Espace réservé du numéro de diapositive 4">
            <a:extLst>
              <a:ext uri="{FF2B5EF4-FFF2-40B4-BE49-F238E27FC236}">
                <a16:creationId xmlns:a16="http://schemas.microsoft.com/office/drawing/2014/main" id="{0771DABA-EAE0-3E4F-BFB9-61718FFEE3C5}"/>
              </a:ext>
            </a:extLst>
          </p:cNvPr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958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1"/>
          <p:cNvSpPr txBox="1">
            <a:spLocks noChangeArrowheads="1"/>
          </p:cNvSpPr>
          <p:nvPr/>
        </p:nvSpPr>
        <p:spPr bwMode="auto">
          <a:xfrm>
            <a:off x="1415480" y="908720"/>
            <a:ext cx="9839365" cy="797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endParaRPr lang="fr-FR" sz="2400" b="1" i="1" dirty="0"/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b="1" i="1" dirty="0"/>
              <a:t>Thermoelectric phonon drag effect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400" b="1" i="1" dirty="0"/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 marL="257175" indent="-257175">
              <a:lnSpc>
                <a:spcPct val="150000"/>
              </a:lnSpc>
              <a:buFontTx/>
              <a:buChar char="-"/>
            </a:pPr>
            <a:r>
              <a:rPr lang="en-US" sz="2400" b="1" i="1" dirty="0"/>
              <a:t>Theoretical framework  and implementation</a:t>
            </a:r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ct val="150000"/>
              </a:lnSpc>
            </a:pPr>
            <a:r>
              <a:rPr lang="en-US" sz="2400" b="1" i="1" dirty="0"/>
              <a:t>-  Effect of SOC and </a:t>
            </a:r>
            <a:r>
              <a:rPr lang="en-US" sz="2400" b="1" i="1" dirty="0" err="1"/>
              <a:t>nanostructuring</a:t>
            </a:r>
            <a:r>
              <a:rPr lang="en-US" sz="2400" b="1" i="1" dirty="0"/>
              <a:t> on phonon drag in Si</a:t>
            </a:r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>
              <a:latin typeface="Calibri" charset="0"/>
            </a:endParaRPr>
          </a:p>
          <a:p>
            <a:pPr>
              <a:lnSpc>
                <a:spcPts val="1500"/>
              </a:lnSpc>
            </a:pPr>
            <a:r>
              <a:rPr lang="en-US" b="1" i="1" dirty="0">
                <a:latin typeface="Calibri" charset="0"/>
              </a:rPr>
              <a:t> 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2531604" y="2203140"/>
            <a:ext cx="685800" cy="68580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gradFill flip="none" rotWithShape="1">
            <a:gsLst>
              <a:gs pos="13000">
                <a:srgbClr val="B00000"/>
              </a:gs>
              <a:gs pos="80000">
                <a:srgbClr val="FFFFFF"/>
              </a:gs>
              <a:gs pos="41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871867" y="116635"/>
            <a:ext cx="1595309" cy="584775"/>
          </a:xfrm>
          <a:prstGeom prst="rect">
            <a:avLst/>
          </a:prstGeom>
          <a:gradFill flip="none" rotWithShape="1">
            <a:gsLst>
              <a:gs pos="51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3200" b="1" i="1" dirty="0" err="1">
                <a:solidFill>
                  <a:srgbClr val="B00000"/>
                </a:solidFill>
                <a:latin typeface="Helvetica"/>
              </a:rPr>
              <a:t>Outline</a:t>
            </a:r>
            <a:endParaRPr lang="fr-FR" sz="3200" b="1" i="1" dirty="0">
              <a:solidFill>
                <a:srgbClr val="B00000"/>
              </a:solidFill>
              <a:latin typeface="Helvetica"/>
            </a:endParaRPr>
          </a:p>
        </p:txBody>
      </p:sp>
      <p:sp>
        <p:nvSpPr>
          <p:cNvPr id="9" name="Espace réservé du numéro de diapositive 4"/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Étoile à 5 branches 7">
            <a:extLst>
              <a:ext uri="{FF2B5EF4-FFF2-40B4-BE49-F238E27FC236}">
                <a16:creationId xmlns:a16="http://schemas.microsoft.com/office/drawing/2014/main" id="{F0448148-6CDA-BC4C-BE06-52DD1FFF0AFC}"/>
              </a:ext>
            </a:extLst>
          </p:cNvPr>
          <p:cNvSpPr/>
          <p:nvPr/>
        </p:nvSpPr>
        <p:spPr>
          <a:xfrm>
            <a:off x="767408" y="3140968"/>
            <a:ext cx="528629" cy="504056"/>
          </a:xfrm>
          <a:prstGeom prst="star5">
            <a:avLst/>
          </a:prstGeom>
          <a:gradFill flip="none" rotWithShape="1">
            <a:gsLst>
              <a:gs pos="13000">
                <a:srgbClr val="B00000"/>
              </a:gs>
              <a:gs pos="80000">
                <a:srgbClr val="FFFFFF"/>
              </a:gs>
              <a:gs pos="41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60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9287EB7-04C1-5648-BB6A-2BA0F9445DDF}"/>
              </a:ext>
            </a:extLst>
          </p:cNvPr>
          <p:cNvSpPr txBox="1"/>
          <p:nvPr/>
        </p:nvSpPr>
        <p:spPr>
          <a:xfrm>
            <a:off x="3780593" y="169588"/>
            <a:ext cx="4619663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DRAG: THEORY</a:t>
            </a:r>
          </a:p>
        </p:txBody>
      </p:sp>
      <p:grpSp>
        <p:nvGrpSpPr>
          <p:cNvPr id="5" name="Group 53">
            <a:extLst>
              <a:ext uri="{FF2B5EF4-FFF2-40B4-BE49-F238E27FC236}">
                <a16:creationId xmlns:a16="http://schemas.microsoft.com/office/drawing/2014/main" id="{09A24B54-6182-5745-BB91-E2C54B1F18D0}"/>
              </a:ext>
            </a:extLst>
          </p:cNvPr>
          <p:cNvGrpSpPr/>
          <p:nvPr/>
        </p:nvGrpSpPr>
        <p:grpSpPr>
          <a:xfrm>
            <a:off x="7176120" y="1124744"/>
            <a:ext cx="4744204" cy="1944216"/>
            <a:chOff x="848" y="7339"/>
            <a:chExt cx="6564" cy="2528"/>
          </a:xfrm>
        </p:grpSpPr>
        <p:grpSp>
          <p:nvGrpSpPr>
            <p:cNvPr id="6" name="Group 45">
              <a:extLst>
                <a:ext uri="{FF2B5EF4-FFF2-40B4-BE49-F238E27FC236}">
                  <a16:creationId xmlns:a16="http://schemas.microsoft.com/office/drawing/2014/main" id="{2DB99CF2-B376-9944-BCC6-B769A88ADE29}"/>
                </a:ext>
              </a:extLst>
            </p:cNvPr>
            <p:cNvGrpSpPr/>
            <p:nvPr/>
          </p:nvGrpSpPr>
          <p:grpSpPr>
            <a:xfrm>
              <a:off x="848" y="7339"/>
              <a:ext cx="6564" cy="2528"/>
              <a:chOff x="2505" y="2453"/>
              <a:chExt cx="6564" cy="2528"/>
            </a:xfrm>
          </p:grpSpPr>
          <p:pic>
            <p:nvPicPr>
              <p:cNvPr id="8" name="Picture 46" descr="Picture1">
                <a:extLst>
                  <a:ext uri="{FF2B5EF4-FFF2-40B4-BE49-F238E27FC236}">
                    <a16:creationId xmlns:a16="http://schemas.microsoft.com/office/drawing/2014/main" id="{A58B265F-E5D0-634B-A6E3-0CB6E8DE5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11" y="3346"/>
                <a:ext cx="4833" cy="1635"/>
              </a:xfrm>
              <a:prstGeom prst="rect">
                <a:avLst/>
              </a:prstGeom>
            </p:spPr>
          </p:pic>
          <p:cxnSp>
            <p:nvCxnSpPr>
              <p:cNvPr id="9" name="Straight Arrow Connector 47">
                <a:extLst>
                  <a:ext uri="{FF2B5EF4-FFF2-40B4-BE49-F238E27FC236}">
                    <a16:creationId xmlns:a16="http://schemas.microsoft.com/office/drawing/2014/main" id="{7313C912-60A9-CD41-A28B-B4669523F000}"/>
                  </a:ext>
                </a:extLst>
              </p:cNvPr>
              <p:cNvCxnSpPr/>
              <p:nvPr/>
            </p:nvCxnSpPr>
            <p:spPr>
              <a:xfrm>
                <a:off x="3074" y="2969"/>
                <a:ext cx="4838" cy="0"/>
              </a:xfrm>
              <a:prstGeom prst="straightConnector1">
                <a:avLst/>
              </a:prstGeom>
              <a:ln w="28575" cmpd="sng">
                <a:gradFill>
                  <a:gsLst>
                    <a:gs pos="0">
                      <a:srgbClr val="FF0000"/>
                    </a:gs>
                    <a:gs pos="91000">
                      <a:srgbClr val="0000CC"/>
                    </a:gs>
                    <a:gs pos="75000">
                      <a:srgbClr val="3333B2"/>
                    </a:gs>
                    <a:gs pos="83000">
                      <a:srgbClr val="0000CC"/>
                    </a:gs>
                    <a:gs pos="100000">
                      <a:srgbClr val="0000CC"/>
                    </a:gs>
                  </a:gsLst>
                  <a:lin ang="0" scaled="1"/>
                </a:gra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 Box 48">
                <a:extLst>
                  <a:ext uri="{FF2B5EF4-FFF2-40B4-BE49-F238E27FC236}">
                    <a16:creationId xmlns:a16="http://schemas.microsoft.com/office/drawing/2014/main" id="{F1C592C1-FA09-FC4B-A971-705EB4673601}"/>
                  </a:ext>
                </a:extLst>
              </p:cNvPr>
              <p:cNvSpPr txBox="1"/>
              <p:nvPr/>
            </p:nvSpPr>
            <p:spPr>
              <a:xfrm>
                <a:off x="3195" y="2453"/>
                <a:ext cx="4427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1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Flow of charge carriers (</a:t>
                </a: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sz="1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</p:txBody>
          </p:sp>
          <p:sp>
            <p:nvSpPr>
              <p:cNvPr id="11" name="Text Box 49">
                <a:extLst>
                  <a:ext uri="{FF2B5EF4-FFF2-40B4-BE49-F238E27FC236}">
                    <a16:creationId xmlns:a16="http://schemas.microsoft.com/office/drawing/2014/main" id="{D9BCBC5C-99FE-D547-8838-48790EC62857}"/>
                  </a:ext>
                </a:extLst>
              </p:cNvPr>
              <p:cNvSpPr txBox="1"/>
              <p:nvPr/>
            </p:nvSpPr>
            <p:spPr>
              <a:xfrm>
                <a:off x="2505" y="3753"/>
                <a:ext cx="713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hot</a:t>
                </a:r>
              </a:p>
            </p:txBody>
          </p:sp>
          <p:sp>
            <p:nvSpPr>
              <p:cNvPr id="12" name="Text Box 50">
                <a:extLst>
                  <a:ext uri="{FF2B5EF4-FFF2-40B4-BE49-F238E27FC236}">
                    <a16:creationId xmlns:a16="http://schemas.microsoft.com/office/drawing/2014/main" id="{8335CAB9-21E1-C844-9B28-666AFC992ABB}"/>
                  </a:ext>
                </a:extLst>
              </p:cNvPr>
              <p:cNvSpPr txBox="1"/>
              <p:nvPr/>
            </p:nvSpPr>
            <p:spPr>
              <a:xfrm>
                <a:off x="7899" y="3753"/>
                <a:ext cx="1170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  <a:p>
                <a:r>
                  <a:rPr lang="en-US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en-US" sz="14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cold</a:t>
                </a:r>
              </a:p>
            </p:txBody>
          </p:sp>
        </p:grpSp>
        <p:sp>
          <p:nvSpPr>
            <p:cNvPr id="7" name="Text Box 52">
              <a:extLst>
                <a:ext uri="{FF2B5EF4-FFF2-40B4-BE49-F238E27FC236}">
                  <a16:creationId xmlns:a16="http://schemas.microsoft.com/office/drawing/2014/main" id="{7B79672B-6FB7-3046-BD4A-F14E36F8F75C}"/>
                </a:ext>
              </a:extLst>
            </p:cNvPr>
            <p:cNvSpPr txBox="1"/>
            <p:nvPr/>
          </p:nvSpPr>
          <p:spPr>
            <a:xfrm>
              <a:off x="1538" y="7821"/>
              <a:ext cx="424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Flow of heat (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hot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&gt; T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cold</a:t>
              </a:r>
              <a:r>
                <a:rPr lang="en-US" altLang="en-US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</p:txBody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570F761B-E514-FA4F-AE42-F41AE6A84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7" y="3429000"/>
            <a:ext cx="9331819" cy="122413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DE26D67-E228-154E-AC03-4EE9C8E5E440}"/>
              </a:ext>
            </a:extLst>
          </p:cNvPr>
          <p:cNvSpPr txBox="1"/>
          <p:nvPr/>
        </p:nvSpPr>
        <p:spPr>
          <a:xfrm>
            <a:off x="424587" y="2483604"/>
            <a:ext cx="639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Coupled transport equations for electrons and phonons:</a:t>
            </a:r>
          </a:p>
        </p:txBody>
      </p:sp>
      <p:sp>
        <p:nvSpPr>
          <p:cNvPr id="18" name="Espace réservé du numéro de diapositive 4">
            <a:extLst>
              <a:ext uri="{FF2B5EF4-FFF2-40B4-BE49-F238E27FC236}">
                <a16:creationId xmlns:a16="http://schemas.microsoft.com/office/drawing/2014/main" id="{60B404D9-EA91-A041-A0B4-C99AB135161B}"/>
              </a:ext>
            </a:extLst>
          </p:cNvPr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45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9287EB7-04C1-5648-BB6A-2BA0F9445DDF}"/>
              </a:ext>
            </a:extLst>
          </p:cNvPr>
          <p:cNvSpPr txBox="1"/>
          <p:nvPr/>
        </p:nvSpPr>
        <p:spPr>
          <a:xfrm>
            <a:off x="3636577" y="116632"/>
            <a:ext cx="4619663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DRAG: THEORY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570F761B-E514-FA4F-AE42-F41AE6A84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88" y="2552557"/>
            <a:ext cx="8877012" cy="11644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DE26D67-E228-154E-AC03-4EE9C8E5E440}"/>
              </a:ext>
            </a:extLst>
          </p:cNvPr>
          <p:cNvSpPr txBox="1"/>
          <p:nvPr/>
        </p:nvSpPr>
        <p:spPr>
          <a:xfrm>
            <a:off x="119336" y="1973133"/>
            <a:ext cx="639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Coupled transport equations for electrons and phonons: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71BA15-1AC5-6A4F-882A-CA47415DE23D}"/>
              </a:ext>
            </a:extLst>
          </p:cNvPr>
          <p:cNvSpPr txBox="1"/>
          <p:nvPr/>
        </p:nvSpPr>
        <p:spPr>
          <a:xfrm>
            <a:off x="7427222" y="821127"/>
            <a:ext cx="442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Out-of-equilibrium phonon population:</a:t>
            </a: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185A3CE2-8C9F-C443-A515-9D911635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640" y="1274940"/>
            <a:ext cx="4320000" cy="85150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8" name="Flèche courbée vers le haut 17">
            <a:extLst>
              <a:ext uri="{FF2B5EF4-FFF2-40B4-BE49-F238E27FC236}">
                <a16:creationId xmlns:a16="http://schemas.microsoft.com/office/drawing/2014/main" id="{CF144DEF-E099-B34D-B2AA-66F5AAC8FBA9}"/>
              </a:ext>
            </a:extLst>
          </p:cNvPr>
          <p:cNvSpPr/>
          <p:nvPr/>
        </p:nvSpPr>
        <p:spPr>
          <a:xfrm rot="16200000">
            <a:off x="9837556" y="2483621"/>
            <a:ext cx="936104" cy="1229856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B9FAF4DF-FF5D-EB4B-BCF1-46A361A15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440" y="2990537"/>
            <a:ext cx="1893224" cy="327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</p:pic>
      <p:sp>
        <p:nvSpPr>
          <p:cNvPr id="19" name="Flèche vers le bas 18">
            <a:extLst>
              <a:ext uri="{FF2B5EF4-FFF2-40B4-BE49-F238E27FC236}">
                <a16:creationId xmlns:a16="http://schemas.microsoft.com/office/drawing/2014/main" id="{04D6014A-B06F-F84A-8A6B-60655563BD28}"/>
              </a:ext>
            </a:extLst>
          </p:cNvPr>
          <p:cNvSpPr/>
          <p:nvPr/>
        </p:nvSpPr>
        <p:spPr>
          <a:xfrm rot="8404158">
            <a:off x="11546345" y="2139846"/>
            <a:ext cx="115082" cy="87445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8">
            <a:extLst>
              <a:ext uri="{FF2B5EF4-FFF2-40B4-BE49-F238E27FC236}">
                <a16:creationId xmlns:a16="http://schemas.microsoft.com/office/drawing/2014/main" id="{6E503ED3-AD11-254D-85D0-1D22094B1C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4653136"/>
            <a:ext cx="7772400" cy="147650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43EBBB3C-A188-8846-89AD-8F9D6BF2724A}"/>
              </a:ext>
            </a:extLst>
          </p:cNvPr>
          <p:cNvSpPr/>
          <p:nvPr/>
        </p:nvSpPr>
        <p:spPr>
          <a:xfrm>
            <a:off x="5011416" y="4689482"/>
            <a:ext cx="1584176" cy="72008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4DFB59B-6CCE-2640-B39F-96B31301B1A3}"/>
              </a:ext>
            </a:extLst>
          </p:cNvPr>
          <p:cNvSpPr txBox="1"/>
          <p:nvPr/>
        </p:nvSpPr>
        <p:spPr>
          <a:xfrm>
            <a:off x="4567218" y="6264366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Phonon drag term</a:t>
            </a:r>
          </a:p>
        </p:txBody>
      </p:sp>
      <p:sp>
        <p:nvSpPr>
          <p:cNvPr id="23" name="Flèche vers le bas 22">
            <a:extLst>
              <a:ext uri="{FF2B5EF4-FFF2-40B4-BE49-F238E27FC236}">
                <a16:creationId xmlns:a16="http://schemas.microsoft.com/office/drawing/2014/main" id="{AEB42103-FEE8-964A-8987-37BFF303EA3F}"/>
              </a:ext>
            </a:extLst>
          </p:cNvPr>
          <p:cNvSpPr/>
          <p:nvPr/>
        </p:nvSpPr>
        <p:spPr>
          <a:xfrm rot="12373751">
            <a:off x="5486761" y="5490803"/>
            <a:ext cx="115082" cy="87445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lèche courbée vers le haut 23">
            <a:extLst>
              <a:ext uri="{FF2B5EF4-FFF2-40B4-BE49-F238E27FC236}">
                <a16:creationId xmlns:a16="http://schemas.microsoft.com/office/drawing/2014/main" id="{800157CC-BF30-EB4F-9F70-F9BCAD34F0D6}"/>
              </a:ext>
            </a:extLst>
          </p:cNvPr>
          <p:cNvSpPr/>
          <p:nvPr/>
        </p:nvSpPr>
        <p:spPr>
          <a:xfrm rot="5400000">
            <a:off x="-846950" y="3686850"/>
            <a:ext cx="2520280" cy="708436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Espace réservé du numéro de diapositive 4">
            <a:extLst>
              <a:ext uri="{FF2B5EF4-FFF2-40B4-BE49-F238E27FC236}">
                <a16:creationId xmlns:a16="http://schemas.microsoft.com/office/drawing/2014/main" id="{7478A386-D5EA-1545-A6A6-10D7FECDF303}"/>
              </a:ext>
            </a:extLst>
          </p:cNvPr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839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BF0632B-B1A1-1544-9D33-6DB49662614C}"/>
              </a:ext>
            </a:extLst>
          </p:cNvPr>
          <p:cNvSpPr txBox="1"/>
          <p:nvPr/>
        </p:nvSpPr>
        <p:spPr>
          <a:xfrm>
            <a:off x="3861121" y="116632"/>
            <a:ext cx="4035079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TERM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F13C66C5-CAFB-1843-8500-F74791607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5" y="1484784"/>
            <a:ext cx="10173705" cy="136815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Picture 17">
            <a:extLst>
              <a:ext uri="{FF2B5EF4-FFF2-40B4-BE49-F238E27FC236}">
                <a16:creationId xmlns:a16="http://schemas.microsoft.com/office/drawing/2014/main" id="{779B5794-7DD6-7846-8027-39565EE7A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585611"/>
            <a:ext cx="4320000" cy="85150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7" name="Flèche vers le bas 6">
            <a:extLst>
              <a:ext uri="{FF2B5EF4-FFF2-40B4-BE49-F238E27FC236}">
                <a16:creationId xmlns:a16="http://schemas.microsoft.com/office/drawing/2014/main" id="{9FFC5232-66C0-6844-A721-77551B826C8B}"/>
              </a:ext>
            </a:extLst>
          </p:cNvPr>
          <p:cNvSpPr/>
          <p:nvPr/>
        </p:nvSpPr>
        <p:spPr>
          <a:xfrm rot="2503469" flipH="1">
            <a:off x="2214892" y="2582661"/>
            <a:ext cx="140970" cy="11159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6" descr="download">
            <a:extLst>
              <a:ext uri="{FF2B5EF4-FFF2-40B4-BE49-F238E27FC236}">
                <a16:creationId xmlns:a16="http://schemas.microsoft.com/office/drawing/2014/main" id="{47BFB206-B4F4-BA46-A149-BAD3D4ABD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573" y="5061991"/>
            <a:ext cx="1274382" cy="774476"/>
          </a:xfrm>
          <a:prstGeom prst="rect">
            <a:avLst/>
          </a:prstGeom>
        </p:spPr>
      </p:pic>
      <p:pic>
        <p:nvPicPr>
          <p:cNvPr id="9" name="Picture 7" descr="logo_header">
            <a:extLst>
              <a:ext uri="{FF2B5EF4-FFF2-40B4-BE49-F238E27FC236}">
                <a16:creationId xmlns:a16="http://schemas.microsoft.com/office/drawing/2014/main" id="{6C36440B-D2F0-C34C-B501-1EEE93AC2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52" y="5061991"/>
            <a:ext cx="1956167" cy="841152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B45E569A-A1EE-3145-B066-636AB7573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67" y="5482568"/>
            <a:ext cx="1281467" cy="663084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01FEA4CB-D108-6B4A-B324-82D1E1BC5273}"/>
              </a:ext>
            </a:extLst>
          </p:cNvPr>
          <p:cNvSpPr txBox="1"/>
          <p:nvPr/>
        </p:nvSpPr>
        <p:spPr>
          <a:xfrm>
            <a:off x="5375920" y="6425534"/>
            <a:ext cx="36300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Paulatto</a:t>
            </a:r>
            <a:r>
              <a:rPr lang="en-US" sz="1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 al. Phys. Rev. B 87, 214303 (2013)</a:t>
            </a:r>
            <a:endParaRPr lang="en-FR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ECBFF44C-128E-0B47-B5E6-6E5139913C4F}"/>
              </a:ext>
            </a:extLst>
          </p:cNvPr>
          <p:cNvSpPr txBox="1"/>
          <p:nvPr/>
        </p:nvSpPr>
        <p:spPr>
          <a:xfrm>
            <a:off x="364952" y="6433591"/>
            <a:ext cx="4960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sz="1400" b="1" i="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Giannozzi</a:t>
            </a:r>
            <a:r>
              <a:rPr lang="en-US" sz="1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et al., J. Phys. </a:t>
            </a:r>
            <a:r>
              <a:rPr lang="en-US" sz="1400" b="1" i="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Condens</a:t>
            </a:r>
            <a:r>
              <a:rPr lang="en-US" sz="1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Matter 21, 395502 (2009)</a:t>
            </a:r>
            <a:endParaRPr lang="en-FR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90065D-17D4-4541-B2DF-74921617753E}"/>
              </a:ext>
            </a:extLst>
          </p:cNvPr>
          <p:cNvSpPr txBox="1"/>
          <p:nvPr/>
        </p:nvSpPr>
        <p:spPr>
          <a:xfrm>
            <a:off x="316183" y="6128791"/>
            <a:ext cx="42397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 latinLnBrk="0"/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Poncè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4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Comput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Phys. </a:t>
            </a:r>
            <a:r>
              <a:rPr lang="en-US" sz="14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Commun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209, 116 (2016)</a:t>
            </a:r>
            <a:endParaRPr lang="en-FR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554C67-43A8-AB43-B261-73E714A50AC1}"/>
              </a:ext>
            </a:extLst>
          </p:cNvPr>
          <p:cNvSpPr txBox="1"/>
          <p:nvPr/>
        </p:nvSpPr>
        <p:spPr>
          <a:xfrm>
            <a:off x="6889835" y="1084674"/>
            <a:ext cx="5182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>
                <a:solidFill>
                  <a:srgbClr val="B00000"/>
                </a:solidFill>
              </a:rPr>
              <a:t>Implementation into EPW code: Raja Sen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D7485B0-984C-394D-B1D5-4255B604BAA2}"/>
              </a:ext>
            </a:extLst>
          </p:cNvPr>
          <p:cNvPicPr/>
          <p:nvPr/>
        </p:nvPicPr>
        <p:blipFill rotWithShape="1">
          <a:blip r:embed="rId7"/>
          <a:srcRect l="15410" r="25468" b="28705"/>
          <a:stretch/>
        </p:blipFill>
        <p:spPr bwMode="auto">
          <a:xfrm>
            <a:off x="11149503" y="114649"/>
            <a:ext cx="779145" cy="941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Espace réservé du numéro de diapositive 4">
            <a:extLst>
              <a:ext uri="{FF2B5EF4-FFF2-40B4-BE49-F238E27FC236}">
                <a16:creationId xmlns:a16="http://schemas.microsoft.com/office/drawing/2014/main" id="{80FFAD84-CA94-8F44-9183-53EBD2378838}"/>
              </a:ext>
            </a:extLst>
          </p:cNvPr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9DAA55E4-F4A0-8B45-B2E2-F3C9B1A695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552" y="3253046"/>
            <a:ext cx="2950096" cy="2947090"/>
          </a:xfrm>
          <a:prstGeom prst="rect">
            <a:avLst/>
          </a:prstGeom>
        </p:spPr>
      </p:pic>
      <p:sp>
        <p:nvSpPr>
          <p:cNvPr id="23" name="Flèche vers le bas 22">
            <a:extLst>
              <a:ext uri="{FF2B5EF4-FFF2-40B4-BE49-F238E27FC236}">
                <a16:creationId xmlns:a16="http://schemas.microsoft.com/office/drawing/2014/main" id="{1A8F484A-C2C7-7A40-8F4D-B4FAE4C01E57}"/>
              </a:ext>
            </a:extLst>
          </p:cNvPr>
          <p:cNvSpPr/>
          <p:nvPr/>
        </p:nvSpPr>
        <p:spPr>
          <a:xfrm rot="18620526">
            <a:off x="8084706" y="2316987"/>
            <a:ext cx="112251" cy="22859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014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>
            <a:extLst>
              <a:ext uri="{FF2B5EF4-FFF2-40B4-BE49-F238E27FC236}">
                <a16:creationId xmlns:a16="http://schemas.microsoft.com/office/drawing/2014/main" id="{F36D503C-10D5-8046-9422-E7D1F603C2D4}"/>
              </a:ext>
            </a:extLst>
          </p:cNvPr>
          <p:cNvSpPr txBox="1"/>
          <p:nvPr/>
        </p:nvSpPr>
        <p:spPr>
          <a:xfrm>
            <a:off x="2209800" y="1633237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Seebeck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coeff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vs. Temp.</a:t>
            </a: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80A0ADAA-8DB7-974D-A7BE-BB0705328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98" y="2248842"/>
            <a:ext cx="3956730" cy="3771203"/>
          </a:xfrm>
          <a:prstGeom prst="rect">
            <a:avLst/>
          </a:prstGeom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B29DD375-2658-2440-995A-615DAC6895C3}"/>
              </a:ext>
            </a:extLst>
          </p:cNvPr>
          <p:cNvSpPr txBox="1"/>
          <p:nvPr/>
        </p:nvSpPr>
        <p:spPr>
          <a:xfrm>
            <a:off x="6892134" y="6505599"/>
            <a:ext cx="3836276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Fiorentini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Phys. Rev. B 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085204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(2016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8D6A8D51-E252-894A-A02E-B9782D2DFBD5}"/>
              </a:ext>
            </a:extLst>
          </p:cNvPr>
          <p:cNvSpPr txBox="1"/>
          <p:nvPr/>
        </p:nvSpPr>
        <p:spPr>
          <a:xfrm>
            <a:off x="6248400" y="6212971"/>
            <a:ext cx="446259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Zhou et al. Proc. Natl. Acad. Sci. USA 112, 14777 (2015)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5FA3B707-A22F-F640-ABCB-E053FD1F154A}"/>
              </a:ext>
            </a:extLst>
          </p:cNvPr>
          <p:cNvSpPr txBox="1"/>
          <p:nvPr/>
        </p:nvSpPr>
        <p:spPr>
          <a:xfrm>
            <a:off x="5943600" y="1633237"/>
            <a:ext cx="462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Seebeck </a:t>
            </a:r>
            <a:r>
              <a:rPr lang="en-US" alt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coeff</a:t>
            </a:r>
            <a:r>
              <a:rPr lang="en-US" alt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vs. Carrier concentration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5BC0DD2C-5A16-7949-8EBE-0F83B2B88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76" y="2309395"/>
            <a:ext cx="4362052" cy="3783901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2A345ACB-B86D-C240-B29C-1E71CBEE9022}"/>
              </a:ext>
            </a:extLst>
          </p:cNvPr>
          <p:cNvSpPr txBox="1"/>
          <p:nvPr/>
        </p:nvSpPr>
        <p:spPr>
          <a:xfrm>
            <a:off x="1572216" y="6505598"/>
            <a:ext cx="396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Geballe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G. Hull, Phys. Rev. 98, 940 (1955).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F5533F-3186-0747-8E70-0EAF0F7C5306}"/>
              </a:ext>
            </a:extLst>
          </p:cNvPr>
          <p:cNvSpPr txBox="1"/>
          <p:nvPr/>
        </p:nvSpPr>
        <p:spPr>
          <a:xfrm>
            <a:off x="3636577" y="116632"/>
            <a:ext cx="4911922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IN BULK Si</a:t>
            </a:r>
          </a:p>
        </p:txBody>
      </p:sp>
      <p:sp>
        <p:nvSpPr>
          <p:cNvPr id="13" name="Espace réservé du numéro de diapositive 4">
            <a:extLst>
              <a:ext uri="{FF2B5EF4-FFF2-40B4-BE49-F238E27FC236}">
                <a16:creationId xmlns:a16="http://schemas.microsoft.com/office/drawing/2014/main" id="{4D5621A1-1F95-D14E-B83B-A306D0F8A92F}"/>
              </a:ext>
            </a:extLst>
          </p:cNvPr>
          <p:cNvSpPr txBox="1">
            <a:spLocks/>
          </p:cNvSpPr>
          <p:nvPr/>
        </p:nvSpPr>
        <p:spPr>
          <a:xfrm flipH="1">
            <a:off x="11930930" y="6525344"/>
            <a:ext cx="285750" cy="2286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EA9F2C7-B2D9-2448-AB58-8DE6996E51F7}"/>
              </a:ext>
            </a:extLst>
          </p:cNvPr>
          <p:cNvPicPr/>
          <p:nvPr/>
        </p:nvPicPr>
        <p:blipFill rotWithShape="1">
          <a:blip r:embed="rId4"/>
          <a:srcRect l="15410" r="25468" b="28705"/>
          <a:stretch/>
        </p:blipFill>
        <p:spPr bwMode="auto">
          <a:xfrm>
            <a:off x="11149503" y="114649"/>
            <a:ext cx="779145" cy="941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AAE9975-A872-C145-ABB7-F5651A1903DF}"/>
              </a:ext>
            </a:extLst>
          </p:cNvPr>
          <p:cNvSpPr txBox="1"/>
          <p:nvPr/>
        </p:nvSpPr>
        <p:spPr>
          <a:xfrm>
            <a:off x="6817827" y="1156682"/>
            <a:ext cx="5182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>
                <a:solidFill>
                  <a:srgbClr val="B00000"/>
                </a:solidFill>
              </a:rPr>
              <a:t>Implementation into EPW code: Raja Sen</a:t>
            </a:r>
          </a:p>
        </p:txBody>
      </p:sp>
    </p:spTree>
    <p:extLst>
      <p:ext uri="{BB962C8B-B14F-4D97-AF65-F5344CB8AC3E}">
        <p14:creationId xmlns:p14="http://schemas.microsoft.com/office/powerpoint/2010/main" val="297864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1"/>
          <p:cNvSpPr txBox="1">
            <a:spLocks noChangeArrowheads="1"/>
          </p:cNvSpPr>
          <p:nvPr/>
        </p:nvSpPr>
        <p:spPr bwMode="auto">
          <a:xfrm>
            <a:off x="1415480" y="908720"/>
            <a:ext cx="9839365" cy="797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endParaRPr lang="fr-FR" sz="2400" b="1" i="1" dirty="0"/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400" b="1" i="1" dirty="0"/>
              <a:t>Thermoelectric phonon drag effect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400" b="1" i="1" dirty="0"/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 marL="257175" indent="-257175">
              <a:lnSpc>
                <a:spcPct val="150000"/>
              </a:lnSpc>
              <a:buFontTx/>
              <a:buChar char="-"/>
            </a:pPr>
            <a:r>
              <a:rPr lang="en-US" sz="2400" b="1" i="1" dirty="0"/>
              <a:t>Theoretical framework  and implementation</a:t>
            </a:r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ct val="150000"/>
              </a:lnSpc>
            </a:pPr>
            <a:r>
              <a:rPr lang="en-US" sz="2400" b="1" i="1" dirty="0"/>
              <a:t>-  Effect of  SOC and </a:t>
            </a:r>
            <a:r>
              <a:rPr lang="en-US" sz="2400" b="1" i="1" dirty="0" err="1"/>
              <a:t>nanostructuring</a:t>
            </a:r>
            <a:r>
              <a:rPr lang="en-US" sz="2400" b="1" i="1" dirty="0"/>
              <a:t> on phonon drag in Si</a:t>
            </a:r>
          </a:p>
          <a:p>
            <a:pPr>
              <a:lnSpc>
                <a:spcPct val="150000"/>
              </a:lnSpc>
            </a:pPr>
            <a:endParaRPr lang="en-US" sz="2400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  <a:buFontTx/>
              <a:buChar char="-"/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/>
          </a:p>
          <a:p>
            <a:pPr>
              <a:lnSpc>
                <a:spcPts val="1500"/>
              </a:lnSpc>
            </a:pPr>
            <a:endParaRPr lang="en-US" b="1" i="1" dirty="0">
              <a:latin typeface="Calibri" charset="0"/>
            </a:endParaRPr>
          </a:p>
          <a:p>
            <a:pPr>
              <a:lnSpc>
                <a:spcPts val="1500"/>
              </a:lnSpc>
            </a:pPr>
            <a:r>
              <a:rPr lang="en-US" b="1" i="1" dirty="0">
                <a:latin typeface="Calibri" charset="0"/>
              </a:rPr>
              <a:t> 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2531604" y="2203140"/>
            <a:ext cx="685800" cy="68580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gradFill flip="none" rotWithShape="1">
            <a:gsLst>
              <a:gs pos="13000">
                <a:srgbClr val="B00000"/>
              </a:gs>
              <a:gs pos="80000">
                <a:srgbClr val="FFFFFF"/>
              </a:gs>
              <a:gs pos="41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871867" y="116635"/>
            <a:ext cx="1595309" cy="584775"/>
          </a:xfrm>
          <a:prstGeom prst="rect">
            <a:avLst/>
          </a:prstGeom>
          <a:gradFill flip="none" rotWithShape="1">
            <a:gsLst>
              <a:gs pos="51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3200" b="1" i="1" dirty="0" err="1">
                <a:solidFill>
                  <a:srgbClr val="B00000"/>
                </a:solidFill>
                <a:latin typeface="Helvetica"/>
              </a:rPr>
              <a:t>Outline</a:t>
            </a:r>
            <a:endParaRPr lang="fr-FR" sz="3200" b="1" i="1" dirty="0">
              <a:solidFill>
                <a:srgbClr val="B00000"/>
              </a:solidFill>
              <a:latin typeface="Helvetica"/>
            </a:endParaRPr>
          </a:p>
        </p:txBody>
      </p:sp>
      <p:sp>
        <p:nvSpPr>
          <p:cNvPr id="9" name="Espace réservé du numéro de diapositive 4"/>
          <p:cNvSpPr txBox="1">
            <a:spLocks/>
          </p:cNvSpPr>
          <p:nvPr/>
        </p:nvSpPr>
        <p:spPr>
          <a:xfrm flipH="1">
            <a:off x="11784632" y="6480720"/>
            <a:ext cx="432048" cy="260648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Étoile à 5 branches 9">
            <a:extLst>
              <a:ext uri="{FF2B5EF4-FFF2-40B4-BE49-F238E27FC236}">
                <a16:creationId xmlns:a16="http://schemas.microsoft.com/office/drawing/2014/main" id="{3E3DD177-25AA-C54D-8FC9-10818A2F0F8F}"/>
              </a:ext>
            </a:extLst>
          </p:cNvPr>
          <p:cNvSpPr/>
          <p:nvPr/>
        </p:nvSpPr>
        <p:spPr>
          <a:xfrm>
            <a:off x="767408" y="4797152"/>
            <a:ext cx="528629" cy="504056"/>
          </a:xfrm>
          <a:prstGeom prst="star5">
            <a:avLst/>
          </a:prstGeom>
          <a:gradFill flip="none" rotWithShape="1">
            <a:gsLst>
              <a:gs pos="13000">
                <a:srgbClr val="B00000"/>
              </a:gs>
              <a:gs pos="80000">
                <a:srgbClr val="FFFFFF"/>
              </a:gs>
              <a:gs pos="41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673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E0489CB-9928-8749-B6A3-40324F9D4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764704"/>
            <a:ext cx="4608512" cy="56559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C09AC7-FA13-C94E-8EAB-74FADF7BC732}"/>
              </a:ext>
            </a:extLst>
          </p:cNvPr>
          <p:cNvSpPr txBox="1"/>
          <p:nvPr/>
        </p:nvSpPr>
        <p:spPr>
          <a:xfrm>
            <a:off x="3071664" y="116632"/>
            <a:ext cx="6963766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FOR HOLES in Si: SOC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87FC88EE-85CF-0640-B7D7-EADF68041F07}"/>
              </a:ext>
            </a:extLst>
          </p:cNvPr>
          <p:cNvSpPr txBox="1"/>
          <p:nvPr/>
        </p:nvSpPr>
        <p:spPr>
          <a:xfrm>
            <a:off x="7322040" y="6453336"/>
            <a:ext cx="446259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Zhou et al. Proc. Natl. Acad. Sci. USA 112, 14777 (2015)</a:t>
            </a:r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D2215BA6-C900-FC43-BD06-F931B950CE30}"/>
              </a:ext>
            </a:extLst>
          </p:cNvPr>
          <p:cNvSpPr/>
          <p:nvPr/>
        </p:nvSpPr>
        <p:spPr>
          <a:xfrm>
            <a:off x="5999792" y="1491570"/>
            <a:ext cx="457200" cy="457200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EDF913E-9137-4140-B47F-BF367F4B9EC5}"/>
              </a:ext>
            </a:extLst>
          </p:cNvPr>
          <p:cNvSpPr txBox="1"/>
          <p:nvPr/>
        </p:nvSpPr>
        <p:spPr>
          <a:xfrm>
            <a:off x="6522119" y="1491570"/>
            <a:ext cx="5610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SOC improves theory/experiment agreement</a:t>
            </a:r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81128D87-9481-D24D-A946-8C309172232E}"/>
              </a:ext>
            </a:extLst>
          </p:cNvPr>
          <p:cNvSpPr/>
          <p:nvPr/>
        </p:nvSpPr>
        <p:spPr>
          <a:xfrm>
            <a:off x="6023992" y="2276872"/>
            <a:ext cx="457200" cy="457200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6C3B15-CCE4-0A4C-BC27-17B41600B318}"/>
              </a:ext>
            </a:extLst>
          </p:cNvPr>
          <p:cNvSpPr txBox="1"/>
          <p:nvPr/>
        </p:nvSpPr>
        <p:spPr>
          <a:xfrm>
            <a:off x="6585900" y="2276872"/>
            <a:ext cx="5126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Band structure changes (effective mass)</a:t>
            </a:r>
          </a:p>
        </p:txBody>
      </p:sp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FD318389-B79C-B94B-8AC8-21693553138E}"/>
              </a:ext>
            </a:extLst>
          </p:cNvPr>
          <p:cNvSpPr txBox="1">
            <a:spLocks/>
          </p:cNvSpPr>
          <p:nvPr/>
        </p:nvSpPr>
        <p:spPr>
          <a:xfrm flipH="1">
            <a:off x="11784632" y="6480720"/>
            <a:ext cx="432048" cy="260648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A83C51A4-8C06-6848-A2DA-30D641227806}"/>
              </a:ext>
            </a:extLst>
          </p:cNvPr>
          <p:cNvSpPr txBox="1"/>
          <p:nvPr/>
        </p:nvSpPr>
        <p:spPr>
          <a:xfrm>
            <a:off x="237442" y="6504021"/>
            <a:ext cx="52104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R. Sen, N. Vast, and J. </a:t>
            </a:r>
            <a:r>
              <a:rPr lang="en-US" sz="1400" b="1" i="1" dirty="0" err="1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Sjakste</a:t>
            </a:r>
            <a:r>
              <a:rPr lang="en-US" sz="1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Phys. </a:t>
            </a:r>
            <a:r>
              <a:rPr lang="fr-FR" sz="1400" b="1" i="1" dirty="0" err="1">
                <a:solidFill>
                  <a:srgbClr val="002060"/>
                </a:solidFill>
                <a:latin typeface="+mn-lt"/>
              </a:rPr>
              <a:t>Rev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. B 108, L060301 (2023)</a:t>
            </a:r>
          </a:p>
        </p:txBody>
      </p:sp>
    </p:spTree>
    <p:extLst>
      <p:ext uri="{BB962C8B-B14F-4D97-AF65-F5344CB8AC3E}">
        <p14:creationId xmlns:p14="http://schemas.microsoft.com/office/powerpoint/2010/main" val="1478810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2C5A65-9871-B240-9951-BB95E1A9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644451"/>
            <a:ext cx="5164687" cy="61912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C4723C-35EC-B045-9136-E6EFC6D52ECE}"/>
              </a:ext>
            </a:extLst>
          </p:cNvPr>
          <p:cNvSpPr txBox="1"/>
          <p:nvPr/>
        </p:nvSpPr>
        <p:spPr>
          <a:xfrm>
            <a:off x="2567608" y="116632"/>
            <a:ext cx="7425431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IN Si NANOSTRUCTURES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D9DF297-782E-C54D-B5C8-A734016D6EF5}"/>
                  </a:ext>
                </a:extLst>
              </p:cNvPr>
              <p:cNvSpPr/>
              <p:nvPr/>
            </p:nvSpPr>
            <p:spPr>
              <a:xfrm>
                <a:off x="119336" y="2522466"/>
                <a:ext cx="3240360" cy="6905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𝑏𝑜𝑢𝑛𝑑𝑎𝑟𝑦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f>
                        <m:fPr>
                          <m:ctrlP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𝑐𝑎𝑠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D9DF297-782E-C54D-B5C8-A734016D6E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2522466"/>
                <a:ext cx="3240360" cy="690510"/>
              </a:xfrm>
              <a:prstGeom prst="rect">
                <a:avLst/>
              </a:prstGeom>
              <a:blipFill>
                <a:blip r:embed="rId3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F6F018CC-CD1F-F44F-A13E-37F24480E1B7}"/>
              </a:ext>
            </a:extLst>
          </p:cNvPr>
          <p:cNvSpPr/>
          <p:nvPr/>
        </p:nvSpPr>
        <p:spPr>
          <a:xfrm>
            <a:off x="47328" y="5276056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CEC7AA-8EA8-E949-9A8C-76AE4EDD823C}"/>
              </a:ext>
            </a:extLst>
          </p:cNvPr>
          <p:cNvSpPr txBox="1"/>
          <p:nvPr/>
        </p:nvSpPr>
        <p:spPr>
          <a:xfrm>
            <a:off x="648544" y="5075892"/>
            <a:ext cx="6135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At 100 nm, phonon drag still not completely quenched</a:t>
            </a:r>
          </a:p>
          <a:p>
            <a:r>
              <a:rPr lang="en-GB" b="1" dirty="0"/>
              <a:t>in thin films and nanowires for in-plane transport</a:t>
            </a:r>
          </a:p>
        </p:txBody>
      </p:sp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5631ED62-9CB8-7744-9286-6DBBA0110C0F}"/>
              </a:ext>
            </a:extLst>
          </p:cNvPr>
          <p:cNvSpPr/>
          <p:nvPr/>
        </p:nvSpPr>
        <p:spPr>
          <a:xfrm>
            <a:off x="144488" y="4509120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C84FD6-262D-8140-99E7-CD90A0A5DB2F}"/>
              </a:ext>
            </a:extLst>
          </p:cNvPr>
          <p:cNvSpPr txBox="1"/>
          <p:nvPr/>
        </p:nvSpPr>
        <p:spPr>
          <a:xfrm>
            <a:off x="648544" y="4509120"/>
            <a:ext cx="424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Geometry and direction dependence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F57D42F-B3C0-4C44-B680-E9E4D3DB1099}"/>
                  </a:ext>
                </a:extLst>
              </p:cNvPr>
              <p:cNvSpPr/>
              <p:nvPr/>
            </p:nvSpPr>
            <p:spPr>
              <a:xfrm>
                <a:off x="159780" y="1047744"/>
                <a:ext cx="4652043" cy="6905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S Mincho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𝑖𝑠𝑜𝑡𝑜𝑝𝑒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S Mincho" charset="0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S Mincho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𝑏𝑜𝑢𝑛𝑑𝑎𝑟𝑦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F57D42F-B3C0-4C44-B680-E9E4D3DB10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80" y="1047744"/>
                <a:ext cx="4652043" cy="690510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F675F75-267B-4E41-80C0-BBAD270C104C}"/>
              </a:ext>
            </a:extLst>
          </p:cNvPr>
          <p:cNvSpPr txBox="1"/>
          <p:nvPr/>
        </p:nvSpPr>
        <p:spPr>
          <a:xfrm>
            <a:off x="279703" y="1983776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Direction-dependent Casimir model: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A33A9D-6D13-FA42-9872-EDABA6787B65}"/>
              </a:ext>
            </a:extLst>
          </p:cNvPr>
          <p:cNvSpPr txBox="1"/>
          <p:nvPr/>
        </p:nvSpPr>
        <p:spPr>
          <a:xfrm>
            <a:off x="11213261" y="39537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300 K</a:t>
            </a:r>
          </a:p>
        </p:txBody>
      </p:sp>
      <p:sp>
        <p:nvSpPr>
          <p:cNvPr id="15" name="Espace réservé du numéro de diapositive 4">
            <a:extLst>
              <a:ext uri="{FF2B5EF4-FFF2-40B4-BE49-F238E27FC236}">
                <a16:creationId xmlns:a16="http://schemas.microsoft.com/office/drawing/2014/main" id="{2A9B2A38-8372-9C4B-852A-FC1B11C04C0C}"/>
              </a:ext>
            </a:extLst>
          </p:cNvPr>
          <p:cNvSpPr txBox="1">
            <a:spLocks/>
          </p:cNvSpPr>
          <p:nvPr/>
        </p:nvSpPr>
        <p:spPr>
          <a:xfrm flipH="1">
            <a:off x="11784632" y="6480720"/>
            <a:ext cx="432048" cy="260648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B7A24CC4-5C82-C541-8CAA-5EFEE60CCEBC}"/>
              </a:ext>
            </a:extLst>
          </p:cNvPr>
          <p:cNvSpPr txBox="1"/>
          <p:nvPr/>
        </p:nvSpPr>
        <p:spPr>
          <a:xfrm>
            <a:off x="237442" y="6504021"/>
            <a:ext cx="52104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R. Sen, N. Vast, and J. </a:t>
            </a:r>
            <a:r>
              <a:rPr lang="en-US" sz="1400" b="1" i="1" dirty="0" err="1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Sjakste</a:t>
            </a:r>
            <a:r>
              <a:rPr lang="en-US" sz="1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Phys. </a:t>
            </a:r>
            <a:r>
              <a:rPr lang="fr-FR" sz="1400" b="1" i="1" dirty="0" err="1">
                <a:solidFill>
                  <a:srgbClr val="002060"/>
                </a:solidFill>
                <a:latin typeface="+mn-lt"/>
              </a:rPr>
              <a:t>Rev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. B 108, L060301 (2023)</a:t>
            </a:r>
          </a:p>
        </p:txBody>
      </p:sp>
    </p:spTree>
    <p:extLst>
      <p:ext uri="{BB962C8B-B14F-4D97-AF65-F5344CB8AC3E}">
        <p14:creationId xmlns:p14="http://schemas.microsoft.com/office/powerpoint/2010/main" val="3071370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2C5A65-9871-B240-9951-BB95E1A9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644451"/>
            <a:ext cx="5164687" cy="61912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C4723C-35EC-B045-9136-E6EFC6D52ECE}"/>
              </a:ext>
            </a:extLst>
          </p:cNvPr>
          <p:cNvSpPr txBox="1"/>
          <p:nvPr/>
        </p:nvSpPr>
        <p:spPr>
          <a:xfrm>
            <a:off x="2567608" y="116632"/>
            <a:ext cx="7425431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IN Si NANOSTRUCTURES</a:t>
            </a:r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F6F018CC-CD1F-F44F-A13E-37F24480E1B7}"/>
              </a:ext>
            </a:extLst>
          </p:cNvPr>
          <p:cNvSpPr/>
          <p:nvPr/>
        </p:nvSpPr>
        <p:spPr>
          <a:xfrm>
            <a:off x="47328" y="5276056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CEC7AA-8EA8-E949-9A8C-76AE4EDD823C}"/>
              </a:ext>
            </a:extLst>
          </p:cNvPr>
          <p:cNvSpPr txBox="1"/>
          <p:nvPr/>
        </p:nvSpPr>
        <p:spPr>
          <a:xfrm>
            <a:off x="648544" y="5075892"/>
            <a:ext cx="6135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At 100 nm, phonon drag still not completely quenched</a:t>
            </a:r>
          </a:p>
          <a:p>
            <a:r>
              <a:rPr lang="en-GB" b="1" dirty="0"/>
              <a:t>in thin films and nanowires for in-plane transport: </a:t>
            </a:r>
          </a:p>
          <a:p>
            <a:r>
              <a:rPr lang="en-GB" b="1" dirty="0">
                <a:solidFill>
                  <a:srgbClr val="C00000"/>
                </a:solidFill>
              </a:rPr>
              <a:t>expected to increase at lower 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A33A9D-6D13-FA42-9872-EDABA6787B65}"/>
              </a:ext>
            </a:extLst>
          </p:cNvPr>
          <p:cNvSpPr txBox="1"/>
          <p:nvPr/>
        </p:nvSpPr>
        <p:spPr>
          <a:xfrm>
            <a:off x="11213261" y="39537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300 K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FD8F13-386A-7E4C-9D08-72132559E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889233"/>
            <a:ext cx="4221212" cy="3907919"/>
          </a:xfrm>
          <a:prstGeom prst="rect">
            <a:avLst/>
          </a:prstGeom>
        </p:spPr>
      </p:pic>
      <p:sp>
        <p:nvSpPr>
          <p:cNvPr id="15" name="Espace réservé du numéro de diapositive 4">
            <a:extLst>
              <a:ext uri="{FF2B5EF4-FFF2-40B4-BE49-F238E27FC236}">
                <a16:creationId xmlns:a16="http://schemas.microsoft.com/office/drawing/2014/main" id="{9ACA6032-3F6B-B746-BED6-814AEB4F614F}"/>
              </a:ext>
            </a:extLst>
          </p:cNvPr>
          <p:cNvSpPr txBox="1">
            <a:spLocks/>
          </p:cNvSpPr>
          <p:nvPr/>
        </p:nvSpPr>
        <p:spPr>
          <a:xfrm flipH="1">
            <a:off x="11784632" y="6480720"/>
            <a:ext cx="432048" cy="260648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871C28BA-0E03-EE43-8E55-7C2507CAD2D8}"/>
              </a:ext>
            </a:extLst>
          </p:cNvPr>
          <p:cNvSpPr txBox="1"/>
          <p:nvPr/>
        </p:nvSpPr>
        <p:spPr>
          <a:xfrm>
            <a:off x="237442" y="6504021"/>
            <a:ext cx="52104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R. Sen, N. Vast, and J. </a:t>
            </a:r>
            <a:r>
              <a:rPr lang="en-US" sz="1400" b="1" i="1" dirty="0" err="1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Sjakste</a:t>
            </a:r>
            <a:r>
              <a:rPr lang="en-US" sz="1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Phys. </a:t>
            </a:r>
            <a:r>
              <a:rPr lang="fr-FR" sz="1400" b="1" i="1" dirty="0" err="1">
                <a:solidFill>
                  <a:srgbClr val="002060"/>
                </a:solidFill>
                <a:latin typeface="+mn-lt"/>
              </a:rPr>
              <a:t>Rev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. B 108, L060301 (2023)</a:t>
            </a:r>
          </a:p>
        </p:txBody>
      </p:sp>
    </p:spTree>
    <p:extLst>
      <p:ext uri="{BB962C8B-B14F-4D97-AF65-F5344CB8AC3E}">
        <p14:creationId xmlns:p14="http://schemas.microsoft.com/office/powerpoint/2010/main" val="3400356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37C5E46-DA75-9744-BF09-9F0684BE6654}"/>
              </a:ext>
            </a:extLst>
          </p:cNvPr>
          <p:cNvSpPr txBox="1"/>
          <p:nvPr/>
        </p:nvSpPr>
        <p:spPr>
          <a:xfrm>
            <a:off x="2567608" y="116632"/>
            <a:ext cx="7425431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B00000"/>
                </a:solidFill>
              </a:rPr>
              <a:t>PHONON DRAG IN Si NANOSTRUCTURES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86F6E11-3995-DC41-A2FC-A1E4C7FE8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428" y="797562"/>
            <a:ext cx="4444380" cy="53684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AD79C4-772A-0444-8440-9B92DDA269F6}"/>
              </a:ext>
            </a:extLst>
          </p:cNvPr>
          <p:cNvSpPr txBox="1"/>
          <p:nvPr/>
        </p:nvSpPr>
        <p:spPr>
          <a:xfrm>
            <a:off x="237442" y="6504021"/>
            <a:ext cx="52104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R. Sen, N. Vast, and J. </a:t>
            </a:r>
            <a:r>
              <a:rPr lang="en-US" sz="1400" b="1" i="1" dirty="0" err="1">
                <a:solidFill>
                  <a:srgbClr val="002060"/>
                </a:solidFill>
                <a:effectLst/>
                <a:latin typeface="+mn-lt"/>
                <a:cs typeface="Times New Roman" panose="02020603050405020304" pitchFamily="18" charset="0"/>
              </a:rPr>
              <a:t>Sjakste</a:t>
            </a:r>
            <a:r>
              <a:rPr lang="en-US" sz="1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Phys. </a:t>
            </a:r>
            <a:r>
              <a:rPr lang="fr-FR" sz="1400" b="1" i="1" dirty="0" err="1">
                <a:solidFill>
                  <a:srgbClr val="002060"/>
                </a:solidFill>
                <a:latin typeface="+mn-lt"/>
              </a:rPr>
              <a:t>Rev</a:t>
            </a:r>
            <a:r>
              <a:rPr lang="fr-FR" sz="1400" b="1" i="1" dirty="0">
                <a:solidFill>
                  <a:srgbClr val="002060"/>
                </a:solidFill>
                <a:latin typeface="+mn-lt"/>
              </a:rPr>
              <a:t>. B 108, L060301 (2023)</a:t>
            </a:r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F79976A4-5800-8747-93E9-D9803DA2002B}"/>
              </a:ext>
            </a:extLst>
          </p:cNvPr>
          <p:cNvSpPr/>
          <p:nvPr/>
        </p:nvSpPr>
        <p:spPr>
          <a:xfrm>
            <a:off x="263352" y="4365104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B75CEE-AAE6-1744-9919-A58045CF8CE1}"/>
              </a:ext>
            </a:extLst>
          </p:cNvPr>
          <p:cNvSpPr txBox="1"/>
          <p:nvPr/>
        </p:nvSpPr>
        <p:spPr>
          <a:xfrm>
            <a:off x="792560" y="4355812"/>
            <a:ext cx="619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At 100 nm, phonon drag still not completely quenched </a:t>
            </a:r>
          </a:p>
        </p:txBody>
      </p:sp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5133FD28-FC3D-AD4D-8349-12F00C2E8490}"/>
              </a:ext>
            </a:extLst>
          </p:cNvPr>
          <p:cNvSpPr/>
          <p:nvPr/>
        </p:nvSpPr>
        <p:spPr>
          <a:xfrm>
            <a:off x="288504" y="5013176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4EC03F-9C5D-134D-BC7C-7D785B20749B}"/>
              </a:ext>
            </a:extLst>
          </p:cNvPr>
          <p:cNvSpPr txBox="1"/>
          <p:nvPr/>
        </p:nvSpPr>
        <p:spPr>
          <a:xfrm>
            <a:off x="792560" y="5003884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Agreement with experiment. But caution!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D596E9E9-1DF8-1E40-81C7-07A5A27DD343}"/>
              </a:ext>
            </a:extLst>
          </p:cNvPr>
          <p:cNvSpPr txBox="1"/>
          <p:nvPr/>
        </p:nvSpPr>
        <p:spPr>
          <a:xfrm>
            <a:off x="7911008" y="6158628"/>
            <a:ext cx="365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en-US" sz="14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Fauziah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AIP Adv. 10, 075015 (2020).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01B6E811-F26E-9D4A-9F3E-EB38673271AC}"/>
              </a:ext>
            </a:extLst>
          </p:cNvPr>
          <p:cNvSpPr txBox="1"/>
          <p:nvPr/>
        </p:nvSpPr>
        <p:spPr>
          <a:xfrm>
            <a:off x="7365032" y="6525344"/>
            <a:ext cx="441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N. Bennett </a:t>
            </a:r>
            <a:r>
              <a:rPr lang="en-US" sz="1400" b="1" i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sz="14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Appl. Phys. Lett. 107, 013903 (2015).</a:t>
            </a:r>
          </a:p>
          <a:p>
            <a:endParaRPr lang="en-US" sz="1400" b="1" dirty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09E086C-C842-124F-97F8-4A3ABF0D03F6}"/>
              </a:ext>
            </a:extLst>
          </p:cNvPr>
          <p:cNvSpPr txBox="1"/>
          <p:nvPr/>
        </p:nvSpPr>
        <p:spPr>
          <a:xfrm>
            <a:off x="11213261" y="39537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300 K</a:t>
            </a:r>
          </a:p>
        </p:txBody>
      </p:sp>
      <p:sp>
        <p:nvSpPr>
          <p:cNvPr id="16" name="Flèche vers la droite 15">
            <a:extLst>
              <a:ext uri="{FF2B5EF4-FFF2-40B4-BE49-F238E27FC236}">
                <a16:creationId xmlns:a16="http://schemas.microsoft.com/office/drawing/2014/main" id="{093AA4EF-A251-CC44-97AC-22C94923E882}"/>
              </a:ext>
            </a:extLst>
          </p:cNvPr>
          <p:cNvSpPr/>
          <p:nvPr/>
        </p:nvSpPr>
        <p:spPr>
          <a:xfrm>
            <a:off x="288504" y="3789040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6B4485-C6C6-7A4F-B7DF-21182CC8F52D}"/>
              </a:ext>
            </a:extLst>
          </p:cNvPr>
          <p:cNvSpPr txBox="1"/>
          <p:nvPr/>
        </p:nvSpPr>
        <p:spPr>
          <a:xfrm>
            <a:off x="792560" y="3789040"/>
            <a:ext cx="424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Geometry and direction dependence </a:t>
            </a:r>
          </a:p>
        </p:txBody>
      </p:sp>
      <p:sp>
        <p:nvSpPr>
          <p:cNvPr id="20" name="Espace réservé du numéro de diapositive 4">
            <a:extLst>
              <a:ext uri="{FF2B5EF4-FFF2-40B4-BE49-F238E27FC236}">
                <a16:creationId xmlns:a16="http://schemas.microsoft.com/office/drawing/2014/main" id="{A760D6AB-2EA8-C44E-82D8-2C3DB164422F}"/>
              </a:ext>
            </a:extLst>
          </p:cNvPr>
          <p:cNvSpPr txBox="1">
            <a:spLocks/>
          </p:cNvSpPr>
          <p:nvPr/>
        </p:nvSpPr>
        <p:spPr>
          <a:xfrm flipH="1">
            <a:off x="11712624" y="6480720"/>
            <a:ext cx="432048" cy="260648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E3E11F-646F-3645-AB7B-C2255602460D}" type="slidenum">
              <a:rPr lang="fr-FR" sz="1600">
                <a:latin typeface="Arial" charset="0"/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fr-FR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059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B6B1A7E-04DD-9344-928C-2DC6A0B10978}"/>
              </a:ext>
            </a:extLst>
          </p:cNvPr>
          <p:cNvSpPr txBox="1"/>
          <p:nvPr/>
        </p:nvSpPr>
        <p:spPr>
          <a:xfrm>
            <a:off x="4890171" y="116632"/>
            <a:ext cx="2141933" cy="52322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96000">
                <a:schemeClr val="accent5">
                  <a:lumMod val="40000"/>
                  <a:lumOff val="60000"/>
                </a:schemeClr>
              </a:gs>
              <a:gs pos="7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fr-FR" sz="2800" b="1" i="1" dirty="0">
                <a:solidFill>
                  <a:srgbClr val="B00000"/>
                </a:solidFill>
              </a:rPr>
              <a:t>Conclusion</a:t>
            </a:r>
          </a:p>
        </p:txBody>
      </p:sp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4593EFBE-728E-0340-A659-5A8C9A662FA8}"/>
              </a:ext>
            </a:extLst>
          </p:cNvPr>
          <p:cNvSpPr/>
          <p:nvPr/>
        </p:nvSpPr>
        <p:spPr>
          <a:xfrm>
            <a:off x="814264" y="1603648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9EAAB9-8597-D548-BCA9-A42272C1549A}"/>
              </a:ext>
            </a:extLst>
          </p:cNvPr>
          <p:cNvSpPr txBox="1"/>
          <p:nvPr/>
        </p:nvSpPr>
        <p:spPr>
          <a:xfrm>
            <a:off x="1559496" y="1556792"/>
            <a:ext cx="8460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Direction-dependent phonon drag term implemented into EPW code</a:t>
            </a:r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6B220F5F-277F-E647-B853-AC7DC62B0D7B}"/>
              </a:ext>
            </a:extLst>
          </p:cNvPr>
          <p:cNvSpPr/>
          <p:nvPr/>
        </p:nvSpPr>
        <p:spPr>
          <a:xfrm>
            <a:off x="767408" y="2467744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9236FF-A165-E442-8BF9-307944A02484}"/>
              </a:ext>
            </a:extLst>
          </p:cNvPr>
          <p:cNvSpPr txBox="1"/>
          <p:nvPr/>
        </p:nvSpPr>
        <p:spPr>
          <a:xfrm>
            <a:off x="1559496" y="2452826"/>
            <a:ext cx="8242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Spin-orbit coupling plays important role for hole phonon drag in Si</a:t>
            </a:r>
          </a:p>
        </p:txBody>
      </p:sp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E6624517-DDA0-6949-A273-3024C9FE69E4}"/>
              </a:ext>
            </a:extLst>
          </p:cNvPr>
          <p:cNvSpPr/>
          <p:nvPr/>
        </p:nvSpPr>
        <p:spPr>
          <a:xfrm>
            <a:off x="767408" y="3259832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A2032C4-B3F6-9247-8123-C948CF321F29}"/>
              </a:ext>
            </a:extLst>
          </p:cNvPr>
          <p:cNvSpPr txBox="1"/>
          <p:nvPr/>
        </p:nvSpPr>
        <p:spPr>
          <a:xfrm>
            <a:off x="1559496" y="3169761"/>
            <a:ext cx="8979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At 100 nm, phonon drag still not completely quenched in thin films and nanowires for in-plane transport direction at 300 K.</a:t>
            </a:r>
          </a:p>
        </p:txBody>
      </p:sp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3FBA79ED-C647-9A4B-B1B9-CC1DD056177A}"/>
              </a:ext>
            </a:extLst>
          </p:cNvPr>
          <p:cNvSpPr/>
          <p:nvPr/>
        </p:nvSpPr>
        <p:spPr>
          <a:xfrm>
            <a:off x="767408" y="4195936"/>
            <a:ext cx="457200" cy="385192"/>
          </a:xfrm>
          <a:prstGeom prst="rightArrow">
            <a:avLst/>
          </a:prstGeom>
          <a:gradFill flip="none" rotWithShape="1">
            <a:gsLst>
              <a:gs pos="0">
                <a:srgbClr val="B00000"/>
              </a:gs>
              <a:gs pos="49000">
                <a:srgbClr val="FF66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38F26F-AAF4-D548-AFE7-E3F7961A7A1D}"/>
              </a:ext>
            </a:extLst>
          </p:cNvPr>
          <p:cNvSpPr txBox="1"/>
          <p:nvPr/>
        </p:nvSpPr>
        <p:spPr>
          <a:xfrm>
            <a:off x="1559496" y="4253026"/>
            <a:ext cx="8459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Calculations help to disentangle phonon drag effect from other ones</a:t>
            </a:r>
          </a:p>
        </p:txBody>
      </p:sp>
    </p:spTree>
    <p:extLst>
      <p:ext uri="{BB962C8B-B14F-4D97-AF65-F5344CB8AC3E}">
        <p14:creationId xmlns:p14="http://schemas.microsoft.com/office/powerpoint/2010/main" val="3409634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3">
              <a:schemeClr val="accent1">
                <a:lumMod val="20000"/>
                <a:lumOff val="80000"/>
              </a:schemeClr>
            </a:gs>
            <a:gs pos="0">
              <a:schemeClr val="bg1"/>
            </a:gs>
            <a:gs pos="49000">
              <a:schemeClr val="accent1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1524000" y="306863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i="1">
                <a:solidFill>
                  <a:srgbClr val="000066"/>
                </a:solidFill>
                <a:latin typeface="Calibri" charset="0"/>
              </a:rPr>
              <a:t>Thank you for your attention!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30" y="1"/>
            <a:ext cx="6236970" cy="407035"/>
          </a:xfrm>
        </p:spPr>
        <p:txBody>
          <a:bodyPr/>
          <a:lstStyle/>
          <a:p>
            <a:pPr algn="l"/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Phonon-drag in Silicon nanostructures: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F5581F-E702-9E9A-17A4-6A741A873F3C}"/>
              </a:ext>
            </a:extLst>
          </p:cNvPr>
          <p:cNvSpPr txBox="1"/>
          <p:nvPr/>
        </p:nvSpPr>
        <p:spPr>
          <a:xfrm>
            <a:off x="1905000" y="5446965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zone centered acoustical phonons are responsible for the phonon-drag Seebeck.</a:t>
            </a:r>
          </a:p>
          <a:p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59C3F2-3403-9DFE-DEA9-1B9BF7D956B5}"/>
              </a:ext>
            </a:extLst>
          </p:cNvPr>
          <p:cNvGrpSpPr/>
          <p:nvPr/>
        </p:nvGrpSpPr>
        <p:grpSpPr>
          <a:xfrm>
            <a:off x="2209800" y="853071"/>
            <a:ext cx="4419600" cy="4082345"/>
            <a:chOff x="685800" y="853070"/>
            <a:chExt cx="4419600" cy="408234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C77D927-68C8-524E-8B08-978B83CCA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53070"/>
              <a:ext cx="4419600" cy="408234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3F6EB4-6E88-3A1D-B193-87C0FF50FF4A}"/>
                </a:ext>
              </a:extLst>
            </p:cNvPr>
            <p:cNvSpPr txBox="1"/>
            <p:nvPr/>
          </p:nvSpPr>
          <p:spPr>
            <a:xfrm>
              <a:off x="2667000" y="3886200"/>
              <a:ext cx="22818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q: </a:t>
              </a:r>
              <a:r>
                <a:rPr lang="en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phonon momentum</a:t>
              </a:r>
            </a:p>
          </p:txBody>
        </p:sp>
      </p:grpSp>
      <p:sp>
        <p:nvSpPr>
          <p:cNvPr id="4" name="Text Box 28">
            <a:extLst>
              <a:ext uri="{FF2B5EF4-FFF2-40B4-BE49-F238E27FC236}">
                <a16:creationId xmlns:a16="http://schemas.microsoft.com/office/drawing/2014/main" id="{2C606AC4-18CD-3AB4-A025-D23C1E869793}"/>
              </a:ext>
            </a:extLst>
          </p:cNvPr>
          <p:cNvSpPr txBox="1"/>
          <p:nvPr/>
        </p:nvSpPr>
        <p:spPr>
          <a:xfrm>
            <a:off x="6988134" y="3505201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Jacoboni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Rev. Mod. Phys. 55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645 (1983)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A7414D-CB39-9083-D7ED-5745A44DDEC5}"/>
                  </a:ext>
                </a:extLst>
              </p:cNvPr>
              <p:cNvSpPr txBox="1"/>
              <p:nvPr/>
            </p:nvSpPr>
            <p:spPr>
              <a:xfrm>
                <a:off x="7227125" y="1052600"/>
                <a:ext cx="2590800" cy="70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FR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A7414D-CB39-9083-D7ED-5745A44DD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125" y="1052600"/>
                <a:ext cx="2590800" cy="700000"/>
              </a:xfrm>
              <a:prstGeom prst="rect">
                <a:avLst/>
              </a:prstGeom>
              <a:blipFill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149621F-056A-EF04-19CA-AB96EE60EB82}"/>
              </a:ext>
            </a:extLst>
          </p:cNvPr>
          <p:cNvSpPr txBox="1"/>
          <p:nvPr/>
        </p:nvSpPr>
        <p:spPr>
          <a:xfrm>
            <a:off x="7455230" y="1902024"/>
            <a:ext cx="3124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Herring. Phys. Rev. 96, 1163 (1954)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9CCE2-EE85-6E7C-DD26-FB7CB9386B16}"/>
                  </a:ext>
                </a:extLst>
              </p:cNvPr>
              <p:cNvSpPr txBox="1"/>
              <p:nvPr/>
            </p:nvSpPr>
            <p:spPr>
              <a:xfrm>
                <a:off x="7717554" y="2590801"/>
                <a:ext cx="2493247" cy="534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=∓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𝑝h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ℏ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F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9CCE2-EE85-6E7C-DD26-FB7CB9386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7554" y="2590801"/>
                <a:ext cx="2493247" cy="534955"/>
              </a:xfrm>
              <a:prstGeom prst="rect">
                <a:avLst/>
              </a:prstGeom>
              <a:blipFill>
                <a:blip r:embed="rId5"/>
                <a:stretch>
                  <a:fillRect l="-1523" t="-2381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565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496" y="1"/>
            <a:ext cx="8739505" cy="407035"/>
          </a:xfrm>
        </p:spPr>
        <p:txBody>
          <a:bodyPr/>
          <a:lstStyle/>
          <a:p>
            <a:pPr algn="l"/>
            <a:r>
              <a:rPr lang="en-US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 initio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of 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ransport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oefficients: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3"/>
              <p:cNvSpPr txBox="1"/>
              <p:nvPr/>
            </p:nvSpPr>
            <p:spPr>
              <a:xfrm>
                <a:off x="1548766" y="609600"/>
                <a:ext cx="9083675" cy="321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en-US" sz="2000" b="1" dirty="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000" b="1" dirty="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inearized Boltzmann transport equation (BTE)</a:t>
                </a:r>
                <a:r>
                  <a:rPr lang="en-US" altLang="en-US" sz="2000" b="1" dirty="0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steady-state:</a:t>
                </a: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l"/>
                <a:r>
                  <a:rPr lang="fr-FR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lectronic</a:t>
                </a: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distribution function in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presence of small electric field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gradient</a:t>
                </a: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329184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−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𝜕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  <m:r>
                            <a:rPr lang="en-US" altLang="en-US" i="1" baseline="30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en-US" altLang="en-US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n</m:t>
                          </m:r>
                          <m:r>
                            <a:rPr lang="en-US" altLang="en-US" b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𝐤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𝜕𝜀</m:t>
                          </m:r>
                          <m:r>
                            <m:rPr>
                              <m:sty m:val="p"/>
                            </m:rPr>
                            <a:rPr lang="en-US" altLang="en-US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n</m:t>
                          </m:r>
                          <m:r>
                            <a:rPr lang="en-US" altLang="en-US" b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𝐤</m:t>
                          </m:r>
                        </m:den>
                      </m:f>
                      <m:r>
                        <a:rPr lang="en-US" altLang="en-US" b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𝐯</m:t>
                      </m:r>
                      <m:r>
                        <m:rPr>
                          <m:sty m:val="p"/>
                        </m:rPr>
                        <a:rPr lang="en-US" altLang="en-US" baseline="-2500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n</m:t>
                      </m:r>
                      <m:r>
                        <a:rPr lang="en-US" altLang="en-US" b="1" baseline="-2500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𝐤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en-US" b="1" i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e</m:t>
                          </m:r>
                          <m:r>
                            <a:rPr lang="en-US" altLang="en-US" b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𝐄</m:t>
                          </m:r>
                          <m:r>
                            <a:rPr lang="en-US" altLang="en-US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+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DejaVu Math TeX Gyre" panose="02000503000000000000" charset="0"/>
                            </a:rPr>
                            <m:t>𝛁</m:t>
                          </m:r>
                          <m:r>
                            <a:rPr lang="en-US" altLang="en-US" b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𝐫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𝑇</m:t>
                          </m:r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𝜀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en-US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n</m:t>
                                  </m:r>
                                  <m:r>
                                    <a:rPr lang="en-US" altLang="en-US" b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𝐤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−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𝜇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n</m:t>
                          </m:r>
                          <m:r>
                            <a:rPr lang="en-US" altLang="en-US" b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𝐤</m:t>
                          </m:r>
                        </m:sub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𝑑𝑟𝑎𝑔</m:t>
                          </m:r>
                        </m:sup>
                      </m:sSubSup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=−</m:t>
                      </m:r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en-US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n</m:t>
                                  </m:r>
                                  <m:r>
                                    <a:rPr lang="en-US" altLang="en-US" b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𝐤</m:t>
                                  </m:r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𝑐𝑜𝑙𝑙</m:t>
                          </m:r>
                        </m:sub>
                      </m:sSub>
                    </m:oMath>
                  </m:oMathPara>
                </a14:m>
                <a:endParaRPr lang="en-US" altLang="en-US" sz="2400" i="1" dirty="0">
                  <a:latin typeface="DejaVu Math TeX Gyre" panose="02000503000000000000" charset="0"/>
                  <a:cs typeface="DejaVu Math TeX Gyre" panose="02000503000000000000" charset="0"/>
                </a:endParaRPr>
              </a:p>
              <a:p>
                <a:pPr algn="just" defTabSz="3291840"/>
                <a:endParaRPr lang="en-US" altLang="en-US" sz="200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MS Mincho" charset="0"/>
                  <a:cs typeface="Times New Roman" panose="02020603050405020304" pitchFamily="18" charset="0"/>
                  <a:sym typeface="+mn-ea"/>
                </a:endParaRPr>
              </a:p>
              <a:p>
                <a:pPr algn="just" defTabSz="3291840"/>
                <a:r>
                  <a:rPr lang="en-US" altLang="en-US" sz="200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MS Mincho" charset="0"/>
                    <a:cs typeface="Times New Roman" panose="02020603050405020304" pitchFamily="18" charset="0"/>
                    <a:sym typeface="+mn-ea"/>
                  </a:rPr>
                  <a:t>where the collision integral reads:</a:t>
                </a:r>
                <a:endParaRPr lang="en-US" altLang="en-US" sz="2000" dirty="0">
                  <a:latin typeface="Times New Roman" panose="02020603050405020304" pitchFamily="18" charset="0"/>
                  <a:ea typeface="MS Mincho" charset="0"/>
                  <a:cs typeface="Times New Roman" panose="02020603050405020304" pitchFamily="18" charset="0"/>
                </a:endParaRPr>
              </a:p>
              <a:p>
                <a:pPr algn="just" defTabSz="3291840"/>
                <a:endParaRPr lang="en-US" altLang="en-US" sz="1000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pPr algn="just" defTabSz="329184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en-US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n</m:t>
                                  </m:r>
                                  <m:r>
                                    <a:rPr lang="en-US" altLang="en-US" b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𝐤</m:t>
                                  </m:r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𝑐𝑜𝑙𝑙</m:t>
                          </m:r>
                        </m:sub>
                      </m:sSub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 </m:t>
                      </m:r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en-US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n</m:t>
                                  </m:r>
                                  <m:r>
                                    <a:rPr lang="en-US" altLang="en-US" b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𝐤</m:t>
                                  </m:r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𝑒𝑙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−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𝑝h</m:t>
                          </m:r>
                        </m:sub>
                      </m:sSub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en-US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n</m:t>
                                  </m:r>
                                  <m:r>
                                    <a:rPr lang="en-US" altLang="en-US" b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𝐤</m:t>
                                  </m:r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𝑒𝑙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−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𝑖𝑚𝑝</m:t>
                          </m:r>
                        </m:sub>
                      </m:sSub>
                    </m:oMath>
                  </m:oMathPara>
                </a14:m>
                <a:endParaRPr lang="en-US" altLang="en-US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766" y="609600"/>
                <a:ext cx="9083675" cy="3213100"/>
              </a:xfrm>
              <a:prstGeom prst="rect">
                <a:avLst/>
              </a:prstGeom>
              <a:blipFill>
                <a:blip r:embed="rId3"/>
                <a:stretch>
                  <a:fillRect l="-559" t="-1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7"/>
          <p:cNvSpPr txBox="1"/>
          <p:nvPr/>
        </p:nvSpPr>
        <p:spPr>
          <a:xfrm>
            <a:off x="1701800" y="3980815"/>
            <a:ext cx="175768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Conductivity</a:t>
            </a:r>
            <a:r>
              <a:rPr lang="en-US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701800" y="4881245"/>
            <a:ext cx="18745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Thermopower: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9"/>
              <p:cNvSpPr txBox="1"/>
              <p:nvPr/>
            </p:nvSpPr>
            <p:spPr>
              <a:xfrm>
                <a:off x="4354195" y="3829050"/>
                <a:ext cx="3539490" cy="81881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𝜎</m:t>
                              </m:r>
                            </m:e>
                          </m:d>
                        </m:e>
                        <m:sub>
                          <m:r>
                            <a:rPr lang="en-US" altLang="en-US" i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𝛼𝛽</m:t>
                          </m:r>
                        </m:sub>
                      </m:sSub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−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𝑒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𝑉</m:t>
                          </m:r>
                          <m:r>
                            <a:rPr lang="en-US" altLang="en-US" i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𝑢𝑐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naryPr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𝑛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𝑑</m:t>
                                  </m:r>
                                  <m:r>
                                    <a:rPr lang="en-US" altLang="en-US" i="1" baseline="30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3</m:t>
                                  </m:r>
                                  <m:r>
                                    <a:rPr lang="en-US" altLang="en-US" b="1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𝛺</m:t>
                                  </m:r>
                                  <m:r>
                                    <a:rPr lang="en-US" altLang="en-US" i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𝐵𝑍</m:t>
                                  </m:r>
                                </m:den>
                              </m:f>
                            </m:e>
                          </m:nary>
                        </m:e>
                      </m:nary>
                      <m:sSubSup>
                        <m:sSubSup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n</m:t>
                          </m:r>
                          <m:r>
                            <a:rPr lang="en-US" altLang="en-US" b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𝐤</m:t>
                          </m:r>
                        </m:sub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𝛼</m:t>
                          </m:r>
                        </m:sup>
                      </m:sSubSup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𝐸</m:t>
                          </m:r>
                          <m:r>
                            <a:rPr lang="en-US" altLang="en-US" i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𝛽</m:t>
                          </m:r>
                        </m:sub>
                      </m:sSub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𝑓</m:t>
                      </m:r>
                      <m:r>
                        <m:rPr>
                          <m:sty m:val="p"/>
                        </m:rPr>
                        <a:rPr lang="en-US" altLang="en-US" baseline="-2500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n</m:t>
                      </m:r>
                      <m:r>
                        <a:rPr lang="en-US" altLang="en-US" b="1" baseline="-2500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𝐤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0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195" y="3829050"/>
                <a:ext cx="3539490" cy="818814"/>
              </a:xfrm>
              <a:prstGeom prst="rect">
                <a:avLst/>
              </a:prstGeom>
              <a:blipFill>
                <a:blip r:embed="rId4"/>
                <a:stretch>
                  <a:fillRect t="-130769" b="-18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10"/>
              <p:cNvSpPr txBox="1"/>
              <p:nvPr/>
            </p:nvSpPr>
            <p:spPr>
              <a:xfrm>
                <a:off x="4226561" y="4806950"/>
                <a:ext cx="3890645" cy="81881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𝜎</m:t>
                              </m:r>
                              <m: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</m:d>
                        </m:e>
                        <m:sub>
                          <m:r>
                            <a:rPr lang="en-US" altLang="en-US" i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𝛼𝛽</m:t>
                          </m:r>
                        </m:sub>
                      </m:sSub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𝑉</m:t>
                          </m:r>
                          <m:r>
                            <a:rPr lang="en-US" altLang="en-US" i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𝑢𝑐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naryPr>
                        <m:sub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𝑛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𝑑</m:t>
                                  </m:r>
                                  <m:r>
                                    <a:rPr lang="en-US" altLang="en-US" i="1" baseline="30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3</m:t>
                                  </m:r>
                                  <m:r>
                                    <a:rPr lang="en-US" altLang="en-US" b="1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</m:num>
                                <m:den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𝛺</m:t>
                                  </m:r>
                                  <m:r>
                                    <a:rPr lang="en-US" altLang="en-US" i="1" baseline="-2500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𝐵𝑍</m:t>
                                  </m:r>
                                </m:den>
                              </m:f>
                            </m:e>
                          </m:nary>
                        </m:e>
                      </m:nary>
                      <m:sSubSup>
                        <m:sSubSup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n</m:t>
                          </m:r>
                          <m:r>
                            <a:rPr lang="en-US" altLang="en-US" b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𝐤</m:t>
                          </m:r>
                        </m:sub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𝛼</m:t>
                          </m:r>
                        </m:sup>
                      </m:sSubSup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en-US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𝛻</m:t>
                          </m:r>
                          <m:r>
                            <a:rPr lang="en-US" altLang="en-US" b="1" baseline="-2500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𝐫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𝑇</m:t>
                          </m:r>
                        </m:sub>
                      </m:sSub>
                      <m:r>
                        <a:rPr lang="en-US" altLang="en-US" i="1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𝑓</m:t>
                      </m:r>
                      <m:r>
                        <m:rPr>
                          <m:sty m:val="p"/>
                        </m:rPr>
                        <a:rPr lang="en-US" altLang="en-US" baseline="-2500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n</m:t>
                      </m:r>
                      <m:r>
                        <a:rPr lang="en-US" altLang="en-US" b="1" baseline="-2500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𝐤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1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561" y="4806950"/>
                <a:ext cx="3890645" cy="818814"/>
              </a:xfrm>
              <a:prstGeom prst="rect">
                <a:avLst/>
              </a:prstGeom>
              <a:blipFill>
                <a:blip r:embed="rId5"/>
                <a:stretch>
                  <a:fillRect t="-132308" b="-18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Picture 41" descr="downlo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8955" y="5952490"/>
            <a:ext cx="854710" cy="519430"/>
          </a:xfrm>
          <a:prstGeom prst="rect">
            <a:avLst/>
          </a:prstGeom>
        </p:spPr>
      </p:pic>
      <p:pic>
        <p:nvPicPr>
          <p:cNvPr id="22" name="Picture 21" descr="logo_header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80" y="5953126"/>
            <a:ext cx="1206500" cy="5187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36"/>
              <p:cNvSpPr txBox="1"/>
              <p:nvPr/>
            </p:nvSpPr>
            <p:spPr>
              <a:xfrm>
                <a:off x="5105401" y="5808410"/>
                <a:ext cx="5468619" cy="706756"/>
              </a:xfrm>
              <a:prstGeom prst="rect">
                <a:avLst/>
              </a:prstGeom>
              <a:solidFill>
                <a:schemeClr val="accent6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implemented the response of the distribution function with respect to </a:t>
                </a:r>
                <a14:m>
                  <m:oMath xmlns:m="http://schemas.openxmlformats.org/officeDocument/2006/math">
                    <m:r>
                      <a:rPr lang="en-US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DejaVu Math TeX Gyre" panose="02000503000000000000" charset="0"/>
                      </a:rPr>
                      <m:t>𝛁</m:t>
                    </m:r>
                    <m:r>
                      <a:rPr lang="en-US" altLang="en-US" sz="2000" b="1" i="1" baseline="-25000">
                        <a:latin typeface="Cambria Math" panose="02040503050406030204" pitchFamily="18" charset="0"/>
                        <a:cs typeface="DejaVu Math TeX Gyre" panose="02000503000000000000" charset="0"/>
                      </a:rPr>
                      <m:t>𝒓</m:t>
                    </m:r>
                    <m:r>
                      <a:rPr lang="en-US" altLang="en-US" sz="2000" i="1">
                        <a:latin typeface="Cambria Math" panose="02040503050406030204" pitchFamily="18" charset="0"/>
                        <a:cs typeface="DejaVu Math TeX Gyre" panose="02000503000000000000" charset="0"/>
                      </a:rPr>
                      <m:t>𝑇</m:t>
                    </m:r>
                    <m:r>
                      <a:rPr lang="en-US" altLang="en-US" sz="2000" i="1">
                        <a:latin typeface="Cambria Math" panose="02040503050406030204" pitchFamily="18" charset="0"/>
                        <a:cs typeface="DejaVu Math TeX Gyre" panose="02000503000000000000" charset="0"/>
                      </a:rPr>
                      <m:t> </m:t>
                    </m:r>
                  </m:oMath>
                </a14:m>
                <a:r>
                  <a:rPr lang="en-US" alt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into the EPW code.</a:t>
                </a:r>
              </a:p>
            </p:txBody>
          </p:sp>
        </mc:Choice>
        <mc:Fallback xmlns="">
          <p:sp>
            <p:nvSpPr>
              <p:cNvPr id="37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1" y="5808410"/>
                <a:ext cx="5468619" cy="706756"/>
              </a:xfrm>
              <a:prstGeom prst="rect">
                <a:avLst/>
              </a:prstGeom>
              <a:blipFill>
                <a:blip r:embed="rId8"/>
                <a:stretch>
                  <a:fillRect l="-1157" t="-3509" r="-1620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751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5430" y="1"/>
            <a:ext cx="6054090" cy="407035"/>
          </a:xfrm>
        </p:spPr>
        <p:txBody>
          <a:bodyPr/>
          <a:lstStyle/>
          <a:p>
            <a:pPr algn="l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Electron-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honon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cattering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17"/>
              <p:cNvSpPr txBox="1"/>
              <p:nvPr/>
            </p:nvSpPr>
            <p:spPr>
              <a:xfrm>
                <a:off x="1600200" y="3487519"/>
                <a:ext cx="8305800" cy="169110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carrier-phonon scattering integral can be expressed as:</a:t>
                </a:r>
                <a:endParaRPr lang="en-US" alt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en-US" sz="1000" i="1" dirty="0">
                  <a:latin typeface="DejaVu Math TeX Gyre" panose="02000503000000000000" charset="0"/>
                  <a:cs typeface="DejaVu Math TeX Gyre" panose="02000503000000000000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 dirty="0" smtClean="0">
                                  <a:effectLst/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i="1" dirty="0" smtClean="0">
                                      <a:effectLst/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 dirty="0" smtClean="0">
                                      <a:effectLst/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 dirty="0" smtClean="0">
                                      <a:effectLst/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𝑓</m:t>
                                  </m:r>
                                  <m:r>
                                    <a:rPr lang="en-US" altLang="en-US" b="1" i="1" baseline="-25000" dirty="0" smtClean="0">
                                      <a:effectLst/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</m:num>
                                <m:den>
                                  <m:r>
                                    <a:rPr lang="en-US" altLang="en-US" i="1" dirty="0" smtClean="0">
                                      <a:effectLst/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 dirty="0" smtClean="0">
                                      <a:effectLst/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𝑒𝑙</m:t>
                          </m:r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−</m:t>
                          </m:r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𝑝h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/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[</m:t>
                          </m:r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altLang="en-US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𝑒𝑚</m:t>
                              </m:r>
                            </m:sup>
                          </m:sSubSup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altLang="en-US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bSup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(1−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  <m:r>
                            <a:rPr lang="en-US" altLang="en-US" b="1" i="1" baseline="-25000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)−</m:t>
                          </m:r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𝑒𝑚</m:t>
                              </m:r>
                            </m:sup>
                          </m:sSubSup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𝒌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bSup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  <m:r>
                            <a:rPr lang="en-US" altLang="en-US" b="1" i="1" baseline="-25000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(1−</m:t>
                          </m:r>
                          <m:sSub>
                            <m:sSub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altLang="en-US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  <a:p>
                <a:endParaRPr lang="en-US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  <a:p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where the scattering rate reads:</a:t>
                </a:r>
              </a:p>
            </p:txBody>
          </p:sp>
        </mc:Choice>
        <mc:Fallback xmlns="">
          <p:sp>
            <p:nvSpPr>
              <p:cNvPr id="18" name="Text 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487519"/>
                <a:ext cx="8305800" cy="1691104"/>
              </a:xfrm>
              <a:prstGeom prst="rect">
                <a:avLst/>
              </a:prstGeom>
              <a:blipFill>
                <a:blip r:embed="rId3"/>
                <a:stretch>
                  <a:fillRect l="-763" t="-28358" b="-49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 Box 62"/>
          <p:cNvSpPr txBox="1"/>
          <p:nvPr/>
        </p:nvSpPr>
        <p:spPr>
          <a:xfrm>
            <a:off x="1536700" y="641562"/>
            <a:ext cx="7759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representation of the four phonon-assisted scattering processes: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BD58D0EA-DAC4-6E7B-5E54-5093FE4CD3EB}"/>
              </a:ext>
            </a:extLst>
          </p:cNvPr>
          <p:cNvSpPr txBox="1"/>
          <p:nvPr/>
        </p:nvSpPr>
        <p:spPr>
          <a:xfrm>
            <a:off x="7010400" y="3212574"/>
            <a:ext cx="37338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Poncé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Rep. Prog. Phys. 83, 036501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020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F05DB30-FE94-A63E-F35A-A1FA2011A888}"/>
                  </a:ext>
                </a:extLst>
              </p:cNvPr>
              <p:cNvSpPr txBox="1"/>
              <p:nvPr/>
            </p:nvSpPr>
            <p:spPr>
              <a:xfrm>
                <a:off x="3429000" y="5181601"/>
                <a:ext cx="5486400" cy="1287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,</m:t>
                          </m:r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𝑒𝑚</m:t>
                          </m:r>
                        </m:sup>
                      </m:sSubSup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2</m:t>
                          </m:r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ℏ</m:t>
                          </m:r>
                        </m:den>
                      </m:f>
                      <m:sSup>
                        <m:sSup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en-US" i="1" dirty="0" smtClean="0">
                                  <a:effectLst/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,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  <m:sup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𝜈</m:t>
                                  </m:r>
                                </m:sup>
                              </m:sSub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(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𝒒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1+</m:t>
                          </m:r>
                          <m:sSubSup>
                            <m:sSubSupPr>
                              <m:ctrlPr>
                                <a:rPr lang="en-US" altLang="en-US" i="1" dirty="0" smtClean="0">
                                  <a:effectLst/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 smtClean="0">
                                  <a:effectLst/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en-US" b="1" i="1" dirty="0" smtClean="0">
                                  <a:effectLst/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𝒒</m:t>
                              </m:r>
                            </m:sub>
                            <m:sup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𝜈</m:t>
                              </m:r>
                            </m:sup>
                          </m:sSubSup>
                        </m:e>
                      </m:d>
                      <m:r>
                        <a:rPr lang="en-US" altLang="en-US" b="0" i="1" baseline="30000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 </m:t>
                      </m:r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𝛿</m:t>
                      </m:r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−</m:t>
                      </m:r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+</m:t>
                          </m:r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𝒒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−ℏ</m:t>
                      </m:r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𝒒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effectLst/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pPr algn="l"/>
                <a:endParaRPr lang="en-US" altLang="en-US" sz="800" i="1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,</m:t>
                          </m:r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𝑎𝑏</m:t>
                          </m:r>
                        </m:sup>
                      </m:sSubSup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2</m:t>
                          </m:r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ℏ</m:t>
                          </m:r>
                        </m:den>
                      </m:f>
                      <m:sSup>
                        <m:sSup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en-US" i="1" dirty="0" smtClean="0">
                                  <a:effectLst/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,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  <m:sup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𝜈</m:t>
                                  </m:r>
                                </m:sup>
                              </m:sSub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(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𝒒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𝒒</m:t>
                          </m:r>
                        </m:sub>
                        <m:sup>
                          <m:r>
                            <a:rPr lang="en-US" altLang="en-US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DejaVu Math TeX Gyre" panose="02000503000000000000" charset="0"/>
                            </a:rPr>
                            <m:t>𝜈</m:t>
                          </m:r>
                        </m:sup>
                      </m:sSubSup>
                      <m:r>
                        <a:rPr lang="en-US" altLang="en-US" b="0" i="1" baseline="30000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 </m:t>
                      </m:r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𝛿</m:t>
                      </m:r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−</m:t>
                      </m:r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+</m:t>
                          </m:r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𝒒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+ℏ</m:t>
                      </m:r>
                      <m:sSub>
                        <m:sSubPr>
                          <m:ctrlP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effectLst/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en-US" b="1" i="1" dirty="0" smtClean="0">
                              <a:effectLst/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𝒒</m:t>
                          </m:r>
                        </m:sub>
                      </m:sSub>
                      <m:r>
                        <a:rPr lang="en-US" altLang="en-US" i="1" dirty="0" smtClean="0">
                          <a:effectLst/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F05DB30-FE94-A63E-F35A-A1FA2011A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181601"/>
                <a:ext cx="5486400" cy="12870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82E2A196-2A12-25F1-9B95-78B7796C13CA}"/>
              </a:ext>
            </a:extLst>
          </p:cNvPr>
          <p:cNvGrpSpPr/>
          <p:nvPr/>
        </p:nvGrpSpPr>
        <p:grpSpPr>
          <a:xfrm>
            <a:off x="1828800" y="1162457"/>
            <a:ext cx="8610600" cy="2014568"/>
            <a:chOff x="457200" y="1162457"/>
            <a:chExt cx="8610600" cy="201456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9AD6C1-B8A8-5357-0D1D-86CCD1D65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162457"/>
              <a:ext cx="4179600" cy="144026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3B8BC6-3999-9F1A-F7D1-C4A208792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600" y="1162800"/>
              <a:ext cx="4240800" cy="1439815"/>
            </a:xfrm>
            <a:prstGeom prst="rect">
              <a:avLst/>
            </a:prstGeom>
          </p:spPr>
        </p:pic>
        <p:sp>
          <p:nvSpPr>
            <p:cNvPr id="14" name="Left Bracket 13">
              <a:extLst>
                <a:ext uri="{FF2B5EF4-FFF2-40B4-BE49-F238E27FC236}">
                  <a16:creationId xmlns:a16="http://schemas.microsoft.com/office/drawing/2014/main" id="{B6C7FBE6-67DD-47ED-8518-CF530C09A138}"/>
                </a:ext>
              </a:extLst>
            </p:cNvPr>
            <p:cNvSpPr/>
            <p:nvPr/>
          </p:nvSpPr>
          <p:spPr>
            <a:xfrm rot="16200000">
              <a:off x="2411890" y="633709"/>
              <a:ext cx="270223" cy="4179600"/>
            </a:xfrm>
            <a:prstGeom prst="leftBracket">
              <a:avLst/>
            </a:prstGeom>
            <a:ln w="50800"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5" name="Left Bracket 14">
              <a:extLst>
                <a:ext uri="{FF2B5EF4-FFF2-40B4-BE49-F238E27FC236}">
                  <a16:creationId xmlns:a16="http://schemas.microsoft.com/office/drawing/2014/main" id="{EA7B3A6F-542E-DE15-EE11-121B46FC8861}"/>
                </a:ext>
              </a:extLst>
            </p:cNvPr>
            <p:cNvSpPr/>
            <p:nvPr/>
          </p:nvSpPr>
          <p:spPr>
            <a:xfrm rot="16200000">
              <a:off x="6842888" y="645704"/>
              <a:ext cx="270223" cy="4179600"/>
            </a:xfrm>
            <a:prstGeom prst="leftBracket">
              <a:avLst/>
            </a:prstGeom>
            <a:ln w="50800"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BCA7A70-A4B3-9437-C18E-DAB2FFB4132D}"/>
                    </a:ext>
                  </a:extLst>
                </p:cNvPr>
                <p:cNvSpPr txBox="1"/>
                <p:nvPr/>
              </p:nvSpPr>
              <p:spPr>
                <a:xfrm>
                  <a:off x="1681699" y="2896238"/>
                  <a:ext cx="173060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"/>
                            <m:endChr m:val="⟩"/>
                            <m:ctrlPr>
                              <a:rPr lang="en-FR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F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</m:d>
                        <m:r>
                          <a:rPr lang="en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</m:oMath>
                    </m:oMathPara>
                  </a14:m>
                  <a:endParaRPr lang="en-FR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BCA7A70-A4B3-9437-C18E-DAB2FFB413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1699" y="2896238"/>
                  <a:ext cx="1730602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21168" t="-156522" r="-16788" b="-234783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1ED7926-80AD-E892-A680-EC262119F945}"/>
                    </a:ext>
                  </a:extLst>
                </p:cNvPr>
                <p:cNvSpPr txBox="1"/>
                <p:nvPr/>
              </p:nvSpPr>
              <p:spPr>
                <a:xfrm>
                  <a:off x="6297499" y="2900026"/>
                  <a:ext cx="173060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"/>
                            <m:endChr m:val="⟩"/>
                            <m:ctrlPr>
                              <a:rPr lang="en-FR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F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  <m:r>
                          <a:rPr lang="en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</m:d>
                      </m:oMath>
                    </m:oMathPara>
                  </a14:m>
                  <a:endParaRPr lang="en-FR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1ED7926-80AD-E892-A680-EC262119F9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7499" y="2900026"/>
                  <a:ext cx="1730602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21014" t="-156522" r="-15942" b="-234783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7939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5431" y="1"/>
            <a:ext cx="6071235" cy="407035"/>
          </a:xfrm>
        </p:spPr>
        <p:txBody>
          <a:bodyPr/>
          <a:lstStyle/>
          <a:p>
            <a:pPr algn="l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Electron-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mpurity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cattering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 Box 44"/>
              <p:cNvSpPr txBox="1"/>
              <p:nvPr/>
            </p:nvSpPr>
            <p:spPr>
              <a:xfrm>
                <a:off x="1612901" y="633096"/>
                <a:ext cx="8945245" cy="476540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/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carrier-impurity scattering integral can be expressed as:</a:t>
                </a:r>
              </a:p>
              <a:p>
                <a:pPr algn="just"/>
                <a:endParaRPr lang="en-US" altLang="en-US" sz="1200" i="1" dirty="0">
                  <a:latin typeface="DejaVu Math TeX Gyre" panose="02000503000000000000" charset="0"/>
                  <a:cs typeface="DejaVu Math TeX Gyre" panose="02000503000000000000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𝑓</m:t>
                                  </m:r>
                                  <m:r>
                                    <a:rPr lang="en-US" altLang="en-US" b="1" i="1" baseline="-25000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</m:num>
                                <m:den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𝜕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𝑒𝑙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−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𝑖𝑚𝑝</m:t>
                          </m:r>
                        </m:sub>
                      </m:sSub>
                      <m:r>
                        <a:rPr lang="en-US" altLang="en-US" i="1" dirty="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/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[</m:t>
                          </m:r>
                          <m:sSubSup>
                            <m:sSub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altLang="en-US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𝑖𝑚𝑝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(1−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  <m:r>
                            <a:rPr lang="en-US" altLang="en-US" b="1" i="1" baseline="-25000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)−</m:t>
                          </m:r>
                          <m:sSubSup>
                            <m:sSub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en-US" b="1" i="1" dirty="0" smtClean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𝒌</m:t>
                              </m:r>
                              <m:r>
                                <a:rPr lang="en-US" altLang="en-US" b="1" i="1" dirty="0" smtClean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𝑖𝑚𝑝</m:t>
                              </m:r>
                            </m:sup>
                          </m:sSubSup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𝑓</m:t>
                          </m:r>
                          <m:r>
                            <a:rPr lang="en-US" altLang="en-US" b="1" i="1" baseline="-25000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(1−</m:t>
                          </m:r>
                          <m:sSub>
                            <m:sSub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  <a:p>
                <a:pPr algn="just"/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with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,</m:t>
                          </m:r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𝑖𝑚𝑝</m:t>
                          </m:r>
                        </m:sup>
                      </m:sSubSup>
                      <m:r>
                        <a:rPr lang="en-US" altLang="en-US" i="1" dirty="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Sup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  <m:r>
                            <a:rPr lang="en-US" altLang="en-US" b="1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</m:sub>
                        <m:sup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𝑖𝑚𝑝</m:t>
                          </m:r>
                        </m:sup>
                      </m:sSubSup>
                      <m:r>
                        <a:rPr lang="en-US" altLang="en-US" i="1" dirty="0"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2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ℏ</m:t>
                          </m:r>
                        </m:den>
                      </m:f>
                      <m:sSup>
                        <m:sSup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𝒢</m:t>
                                  </m:r>
                                </m:e>
                                <m:sub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𝒌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cs typeface="DejaVu Math TeX Gyre" panose="02000503000000000000" charset="0"/>
                                    </a:rPr>
                                    <m:t>,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</m:s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(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𝒒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2</m:t>
                          </m:r>
                        </m:sup>
                      </m:sSup>
                      <m:r>
                        <a:rPr lang="en-US" altLang="en-US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𝛿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</m:sub>
                      </m:sSub>
                      <m:r>
                        <a:rPr lang="en-US" altLang="en-US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−</m:t>
                      </m:r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𝜀</m:t>
                          </m:r>
                        </m:e>
                        <m:sub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</m:sSub>
                      <m:r>
                        <a:rPr lang="en-US" altLang="en-US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)</m:t>
                      </m:r>
                    </m:oMath>
                  </m:oMathPara>
                </a14:m>
                <a:endParaRPr lang="en-US" altLang="en-US" sz="2000" i="1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pPr algn="just"/>
                <a:endParaRPr lang="en-US" altLang="en-US" sz="2000" i="1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pPr algn="just"/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Under the </a:t>
                </a:r>
                <a:r>
                  <a:rPr lang="en-US" altLang="en-US" sz="2000" b="1" u="sng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Brooks and Herring</a:t>
                </a:r>
                <a:r>
                  <a:rPr lang="en-US" alt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i="1" dirty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lang="en-US" altLang="en-US" sz="2000" i="1" dirty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𝒢</m:t>
                        </m:r>
                      </m:e>
                      <m:sub>
                        <m:r>
                          <a:rPr lang="en-US" altLang="en-US" sz="2000" b="1" i="1" dirty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𝒌</m:t>
                        </m:r>
                        <m:r>
                          <a:rPr lang="en-US" altLang="en-US" sz="2000" b="1" i="1" dirty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,</m:t>
                        </m:r>
                        <m:r>
                          <m:rPr>
                            <m:brk m:alnAt="7"/>
                          </m:rP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000" b="1" i="1" dirty="0"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</m:sSub>
                    <m:r>
                      <a:rPr lang="en-US" altLang="en-US" sz="2000" i="1" dirty="0">
                        <a:latin typeface="Cambria Math" panose="02040503050406030204" pitchFamily="18" charset="0"/>
                        <a:ea typeface="MS Mincho" charset="0"/>
                        <a:cs typeface="DejaVu Math TeX Gyre" panose="02000503000000000000" charset="0"/>
                      </a:rPr>
                      <m:t>(</m:t>
                    </m:r>
                    <m:r>
                      <a:rPr lang="en-US" altLang="en-US" sz="2000" b="1" i="1" dirty="0">
                        <a:latin typeface="Cambria Math" panose="02040503050406030204" pitchFamily="18" charset="0"/>
                        <a:ea typeface="MS Mincho" charset="0"/>
                        <a:cs typeface="DejaVu Math TeX Gyre" panose="02000503000000000000" charset="0"/>
                      </a:rPr>
                      <m:t>𝒒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  <a:ea typeface="MS Mincho" charset="0"/>
                        <a:cs typeface="DejaVu Math TeX Gyre" panose="02000503000000000000" charset="0"/>
                      </a:rPr>
                      <m:t>)</m:t>
                    </m:r>
                  </m:oMath>
                </a14:m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 can be written as:</a:t>
                </a:r>
              </a:p>
              <a:p>
                <a:pPr algn="just"/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𝒢</m:t>
                          </m:r>
                        </m:e>
                        <m:sub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,</m:t>
                          </m:r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</m:sSub>
                      <m:r>
                        <a:rPr lang="en-US" altLang="en-US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(</m:t>
                      </m:r>
                      <m:r>
                        <a:rPr lang="en-US" altLang="en-US" b="1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𝒒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  <a:ea typeface="MS Mincho" charset="0"/>
                          <a:cs typeface="DejaVu Math TeX Gyre" panose="02000503000000000000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𝑢𝑐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(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𝜖</m:t>
                                  </m:r>
                                  <m:r>
                                    <a:rPr lang="en-US" altLang="en-US" i="1" baseline="-25000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𝑟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𝜖</m:t>
                                  </m:r>
                                  <m:r>
                                    <a:rPr lang="en-US" altLang="en-US" i="1" baseline="-25000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0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[(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𝒒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+</m:t>
                                  </m:r>
                                  <m:r>
                                    <a:rPr lang="en-US" altLang="en-US" b="1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𝑮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)</m:t>
                                  </m:r>
                                  <m:r>
                                    <a:rPr lang="en-US" altLang="en-US" i="1" baseline="30000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2</m:t>
                                  </m:r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altLang="en-US" i="1" dirty="0">
                                          <a:latin typeface="Cambria Math" panose="02040503050406030204" pitchFamily="18" charset="0"/>
                                          <a:ea typeface="MS Mincho" charset="0"/>
                                          <a:cs typeface="DejaVu Math TeX Gyre" panose="02000503000000000000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en-US" i="1" dirty="0">
                                          <a:latin typeface="Cambria Math" panose="02040503050406030204" pitchFamily="18" charset="0"/>
                                          <a:ea typeface="MS Mincho" charset="0"/>
                                          <a:cs typeface="DejaVu Math TeX Gyre" panose="02000503000000000000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altLang="en-US" i="1" dirty="0">
                                          <a:latin typeface="Cambria Math" panose="02040503050406030204" pitchFamily="18" charset="0"/>
                                          <a:ea typeface="MS Mincho" charset="0"/>
                                          <a:cs typeface="DejaVu Math TeX Gyre" panose="02000503000000000000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altLang="en-US" i="1" dirty="0">
                                          <a:latin typeface="Cambria Math" panose="02040503050406030204" pitchFamily="18" charset="0"/>
                                          <a:ea typeface="MS Mincho" charset="0"/>
                                          <a:cs typeface="DejaVu Math TeX Gyre" panose="02000503000000000000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  <a:ea typeface="MS Mincho" charset="0"/>
                                      <a:cs typeface="DejaVu Math TeX Gyre" panose="02000503000000000000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d>
                        <m:dPr>
                          <m:begChr m:val="⟨"/>
                          <m:endChr m:val="⟩"/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</m:ctrlPr>
                        </m:dPr>
                        <m:e>
                          <m:r>
                            <a:rPr lang="en-US" altLang="en-US" b="1" i="1" dirty="0">
                              <a:latin typeface="Cambria Math" panose="02040503050406030204" pitchFamily="18" charset="0"/>
                              <a:ea typeface="MS Mincho" charset="0"/>
                              <a:cs typeface="DejaVu Math TeX Gyre" panose="02000503000000000000" charset="0"/>
                            </a:rPr>
                            <m:t>𝒌</m:t>
                          </m:r>
                        </m:e>
                        <m:e>
                          <m:sSup>
                            <m:sSup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𝑖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(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𝒒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+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𝑮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).</m:t>
                              </m:r>
                              <m:r>
                                <a:rPr lang="en-US" altLang="en-US" b="1" i="1" dirty="0">
                                  <a:latin typeface="Cambria Math" panose="02040503050406030204" pitchFamily="18" charset="0"/>
                                  <a:ea typeface="MS Mincho" charset="0"/>
                                  <a:cs typeface="DejaVu Math TeX Gyre" panose="02000503000000000000" charset="0"/>
                                </a:rPr>
                                <m:t>𝒓</m:t>
                              </m:r>
                            </m:sup>
                          </m:sSup>
                        </m:e>
                        <m:e>
                          <m:r>
                            <m:rPr>
                              <m:brk m:alnAt="7"/>
                            </m:rP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b="1" i="1" dirty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</m:d>
                    </m:oMath>
                  </m:oMathPara>
                </a14:m>
                <a:endParaRPr lang="en-US" altLang="en-US" sz="2000" i="1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</a:endParaRPr>
              </a:p>
              <a:p>
                <a:pPr algn="just"/>
                <a:endParaRPr lang="en-US" altLang="en-US" sz="2000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  <a:sym typeface="+mn-ea"/>
                </a:endParaRPr>
              </a:p>
              <a:p>
                <a:pPr algn="just"/>
                <a:r>
                  <a:rPr lang="en-US" altLang="en-US" sz="2000" dirty="0">
                    <a:latin typeface="Times New Roman" panose="02020603050405020304" pitchFamily="18" charset="0"/>
                    <a:ea typeface="MS Mincho" charset="0"/>
                    <a:cs typeface="Times New Roman" panose="02020603050405020304" pitchFamily="18" charset="0"/>
                    <a:sym typeface="+mn-ea"/>
                  </a:rPr>
                  <a:t>and the reciprocal of the screening length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i="1" dirty="0">
                            <a:latin typeface="Cambria Math" panose="02040503050406030204" pitchFamily="18" charset="0"/>
                            <a:ea typeface="MS Mincho" charset="0"/>
                            <a:cs typeface="DejaVu Math TeX Gyre" panose="02000503000000000000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en-US" sz="2000" i="1" dirty="0">
                            <a:latin typeface="Cambria Math" panose="02040503050406030204" pitchFamily="18" charset="0"/>
                            <a:ea typeface="MS Mincho" charset="0"/>
                            <a:cs typeface="DejaVu Math TeX Gyre" panose="02000503000000000000" charset="0"/>
                            <a:sym typeface="+mn-ea"/>
                          </a:rPr>
                          <m:t>𝛽</m:t>
                        </m:r>
                      </m:e>
                      <m:sub>
                        <m:r>
                          <a:rPr lang="en-US" altLang="en-US" sz="2000" i="1" dirty="0">
                            <a:latin typeface="Cambria Math" panose="02040503050406030204" pitchFamily="18" charset="0"/>
                            <a:ea typeface="MS Mincho" charset="0"/>
                            <a:cs typeface="DejaVu Math TeX Gyre" panose="02000503000000000000" charset="0"/>
                            <a:sym typeface="+mn-ea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en-US" sz="2000" dirty="0">
                    <a:latin typeface="Times New Roman" panose="02020603050405020304" pitchFamily="18" charset="0"/>
                    <a:ea typeface="MS Mincho" charset="0"/>
                    <a:cs typeface="Times New Roman" panose="02020603050405020304" pitchFamily="18" charset="0"/>
                  </a:rPr>
                  <a:t>)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MS Mincho" charset="0"/>
                    <a:cs typeface="Times New Roman" panose="02020603050405020304" pitchFamily="18" charset="0"/>
                    <a:sym typeface="+mn-ea"/>
                  </a:rPr>
                  <a:t>can be written as: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  <a:ea typeface="MS Mincho" charset="0"/>
                        <a:cs typeface="DejaVu Math TeX Gyre" panose="02000503000000000000" charset="0"/>
                        <a:sym typeface="+mn-ea"/>
                      </a:rPr>
                      <m:t>𝛽</m:t>
                    </m:r>
                    <m:r>
                      <a:rPr lang="en-US" altLang="en-US" sz="2000" i="1" baseline="-25000" dirty="0">
                        <a:latin typeface="Cambria Math" panose="02040503050406030204" pitchFamily="18" charset="0"/>
                        <a:ea typeface="MS Mincho" charset="0"/>
                        <a:cs typeface="DejaVu Math TeX Gyre" panose="02000503000000000000" charset="0"/>
                        <a:sym typeface="+mn-ea"/>
                      </a:rPr>
                      <m:t>𝑆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MS Mincho" charset="0"/>
                        <a:cs typeface="DejaVu Math TeX Gyre" panose="02000503000000000000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en-US" i="1" dirty="0">
                            <a:latin typeface="Cambria Math" panose="02040503050406030204" pitchFamily="18" charset="0"/>
                            <a:ea typeface="MS Mincho" charset="0"/>
                            <a:cs typeface="DejaVu Math TeX Gyre" panose="02000503000000000000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en-US" i="1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en-US" i="1" dirty="0">
                                    <a:latin typeface="Cambria Math" panose="02040503050406030204" pitchFamily="18" charset="0"/>
                                    <a:ea typeface="MS Mincho" charset="0"/>
                                    <a:cs typeface="DejaVu Math TeX Gyre" panose="02000503000000000000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i="1" dirty="0">
                                    <a:latin typeface="Cambria Math" panose="02040503050406030204" pitchFamily="18" charset="0"/>
                                    <a:ea typeface="MS Mincho" charset="0"/>
                                    <a:cs typeface="DejaVu Math TeX Gyre" panose="02000503000000000000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altLang="en-US" i="1" dirty="0">
                                    <a:latin typeface="Cambria Math" panose="02040503050406030204" pitchFamily="18" charset="0"/>
                                    <a:ea typeface="MS Mincho" charset="0"/>
                                    <a:cs typeface="DejaVu Math TeX Gyre" panose="02000503000000000000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en-US" i="1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𝑛</m:t>
                            </m:r>
                            <m:r>
                              <a:rPr lang="en-US" altLang="en-US" i="1" baseline="-25000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en-US" altLang="en-US" i="1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𝜖</m:t>
                            </m:r>
                            <m:r>
                              <a:rPr lang="en-US" altLang="en-US" i="1" baseline="-25000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𝑟</m:t>
                            </m:r>
                            <m:r>
                              <a:rPr lang="en-US" altLang="en-US" i="1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𝜖</m:t>
                            </m:r>
                            <m:r>
                              <a:rPr lang="en-US" altLang="en-US" i="1" baseline="-25000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0</m:t>
                            </m:r>
                            <m:r>
                              <a:rPr lang="en-US" altLang="en-US" i="1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𝑘</m:t>
                            </m:r>
                            <m:r>
                              <a:rPr lang="en-US" altLang="en-US" i="1" baseline="-25000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𝐵</m:t>
                            </m:r>
                            <m:r>
                              <a:rPr lang="en-US" altLang="en-US" i="1" dirty="0">
                                <a:latin typeface="Cambria Math" panose="02040503050406030204" pitchFamily="18" charset="0"/>
                                <a:ea typeface="MS Mincho" charset="0"/>
                                <a:cs typeface="DejaVu Math TeX Gyre" panose="02000503000000000000" charset="0"/>
                              </a:rPr>
                              <m:t>𝑇</m:t>
                            </m:r>
                          </m:den>
                        </m:f>
                      </m:e>
                    </m:rad>
                  </m:oMath>
                </a14:m>
                <a:endParaRPr lang="en-US" altLang="en-US" dirty="0">
                  <a:latin typeface="DejaVu Math TeX Gyre" panose="02000503000000000000" charset="0"/>
                  <a:ea typeface="MS Mincho" charset="0"/>
                  <a:cs typeface="DejaVu Math TeX Gyre" panose="02000503000000000000" charset="0"/>
                  <a:sym typeface="+mn-ea"/>
                </a:endParaRPr>
              </a:p>
            </p:txBody>
          </p:sp>
        </mc:Choice>
        <mc:Fallback xmlns="">
          <p:sp>
            <p:nvSpPr>
              <p:cNvPr id="45" name="Text 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901" y="633096"/>
                <a:ext cx="8945245" cy="4765407"/>
              </a:xfrm>
              <a:prstGeom prst="rect">
                <a:avLst/>
              </a:prstGeom>
              <a:blipFill>
                <a:blip r:embed="rId3"/>
                <a:stretch>
                  <a:fillRect l="-709" t="-93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Picture 41" descr="downlo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645" y="5989320"/>
            <a:ext cx="854710" cy="519430"/>
          </a:xfrm>
          <a:prstGeom prst="rect">
            <a:avLst/>
          </a:prstGeom>
        </p:spPr>
      </p:pic>
      <p:sp>
        <p:nvSpPr>
          <p:cNvPr id="37" name="Text Box 36"/>
          <p:cNvSpPr txBox="1"/>
          <p:nvPr/>
        </p:nvSpPr>
        <p:spPr>
          <a:xfrm>
            <a:off x="6401435" y="5801996"/>
            <a:ext cx="4156710" cy="70675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implemented the impurity scattering model into the EPW code.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522730" y="5847596"/>
            <a:ext cx="3560444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Fiorentini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085204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(2016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CAA3834E-23B4-66EC-78F8-4A4F1CCB33C2}"/>
              </a:ext>
            </a:extLst>
          </p:cNvPr>
          <p:cNvSpPr txBox="1"/>
          <p:nvPr/>
        </p:nvSpPr>
        <p:spPr>
          <a:xfrm>
            <a:off x="1522730" y="6155373"/>
            <a:ext cx="36576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Jacoboni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Rev. Mod. Phys. 55, 645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(1983)</a:t>
            </a:r>
            <a:endParaRPr lang="en-US" altLang="en-US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6007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73644" y="1"/>
            <a:ext cx="7975156" cy="407035"/>
          </a:xfrm>
        </p:spPr>
        <p:txBody>
          <a:bodyPr/>
          <a:lstStyle/>
          <a:p>
            <a:pPr algn="l"/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Interpolation of electron-phonon matrix element: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20E81-8FC5-FE19-2DAF-E0929E284D94}"/>
              </a:ext>
            </a:extLst>
          </p:cNvPr>
          <p:cNvGrpSpPr/>
          <p:nvPr/>
        </p:nvGrpSpPr>
        <p:grpSpPr>
          <a:xfrm>
            <a:off x="1531776" y="609600"/>
            <a:ext cx="9288624" cy="3048000"/>
            <a:chOff x="7776" y="1219200"/>
            <a:chExt cx="9288624" cy="3048000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3442464-20B5-8A9E-077F-2DA0FF26762E}"/>
                </a:ext>
              </a:extLst>
            </p:cNvPr>
            <p:cNvGrpSpPr/>
            <p:nvPr/>
          </p:nvGrpSpPr>
          <p:grpSpPr>
            <a:xfrm>
              <a:off x="7776" y="1219200"/>
              <a:ext cx="9288624" cy="2816848"/>
              <a:chOff x="13776" y="1460817"/>
              <a:chExt cx="9288624" cy="2816848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55AE112-1328-FD2C-6E20-53600950039A}"/>
                  </a:ext>
                </a:extLst>
              </p:cNvPr>
              <p:cNvSpPr txBox="1"/>
              <p:nvPr/>
            </p:nvSpPr>
            <p:spPr>
              <a:xfrm>
                <a:off x="13776" y="3814364"/>
                <a:ext cx="2286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Coarse </a:t>
                </a:r>
                <a:r>
                  <a:rPr lang="en-FR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FR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en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mesh</a:t>
                </a:r>
                <a:endParaRPr lang="en-FR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665D7B31-10A9-7981-C9B3-A0C276F48942}"/>
                  </a:ext>
                </a:extLst>
              </p:cNvPr>
              <p:cNvGrpSpPr/>
              <p:nvPr/>
            </p:nvGrpSpPr>
            <p:grpSpPr>
              <a:xfrm>
                <a:off x="307747" y="1460817"/>
                <a:ext cx="8994653" cy="2816848"/>
                <a:chOff x="307747" y="1460817"/>
                <a:chExt cx="8994653" cy="2816848"/>
              </a:xfrm>
            </p:grpSpPr>
            <p:pic>
              <p:nvPicPr>
                <p:cNvPr id="11" name="Picture 10" descr="download">
                  <a:extLst>
                    <a:ext uri="{FF2B5EF4-FFF2-40B4-BE49-F238E27FC236}">
                      <a16:creationId xmlns:a16="http://schemas.microsoft.com/office/drawing/2014/main" id="{1B21D8B7-E7F9-CAF8-A2D4-BDD27FE439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065555" y="1613217"/>
                  <a:ext cx="1350645" cy="820823"/>
                </a:xfrm>
                <a:prstGeom prst="rect">
                  <a:avLst/>
                </a:prstGeom>
              </p:spPr>
            </p:pic>
            <p:pic>
              <p:nvPicPr>
                <p:cNvPr id="12" name="Picture 11" descr="logo_header">
                  <a:extLst>
                    <a:ext uri="{FF2B5EF4-FFF2-40B4-BE49-F238E27FC236}">
                      <a16:creationId xmlns:a16="http://schemas.microsoft.com/office/drawing/2014/main" id="{6F9BF879-733E-73D7-B4B5-8B5BF17D6B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7747" y="1460817"/>
                  <a:ext cx="917453" cy="394505"/>
                </a:xfrm>
                <a:prstGeom prst="rect">
                  <a:avLst/>
                </a:prstGeom>
              </p:spPr>
            </p:pic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7BC4C9F-E461-E710-5400-5B8C651C26E1}"/>
                    </a:ext>
                  </a:extLst>
                </p:cNvPr>
                <p:cNvGrpSpPr/>
                <p:nvPr/>
              </p:nvGrpSpPr>
              <p:grpSpPr>
                <a:xfrm>
                  <a:off x="724777" y="2888668"/>
                  <a:ext cx="865200" cy="864000"/>
                  <a:chOff x="762000" y="2304000"/>
                  <a:chExt cx="865200" cy="864000"/>
                </a:xfrm>
              </p:grpSpPr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1C66881-FDCD-8A03-E919-E53F96C7A2EA}"/>
                      </a:ext>
                    </a:extLst>
                  </p:cNvPr>
                  <p:cNvCxnSpPr/>
                  <p:nvPr/>
                </p:nvCxnSpPr>
                <p:spPr>
                  <a:xfrm>
                    <a:off x="1051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4F00E547-45D0-2256-5E30-9B2A8F199E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2000" y="2736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C90FD673-F382-6AE4-CE77-19120803998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592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B92276BE-7250-4C07-8744-51779EDE8B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2000" y="2448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35EA2337-1189-F9C5-E555-3EEBB51D6DB7}"/>
                      </a:ext>
                    </a:extLst>
                  </p:cNvPr>
                  <p:cNvCxnSpPr/>
                  <p:nvPr/>
                </p:nvCxnSpPr>
                <p:spPr>
                  <a:xfrm>
                    <a:off x="1195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673DB07C-EF35-B58B-FCA7-6B0C2BC666A2}"/>
                      </a:ext>
                    </a:extLst>
                  </p:cNvPr>
                  <p:cNvCxnSpPr/>
                  <p:nvPr/>
                </p:nvCxnSpPr>
                <p:spPr>
                  <a:xfrm>
                    <a:off x="1339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1717290F-FD6D-2B5C-1D79-60A8E51BB373}"/>
                      </a:ext>
                    </a:extLst>
                  </p:cNvPr>
                  <p:cNvCxnSpPr/>
                  <p:nvPr/>
                </p:nvCxnSpPr>
                <p:spPr>
                  <a:xfrm>
                    <a:off x="907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7BFD8DB1-7934-E53D-5C3D-B972419E4511}"/>
                      </a:ext>
                    </a:extLst>
                  </p:cNvPr>
                  <p:cNvCxnSpPr/>
                  <p:nvPr/>
                </p:nvCxnSpPr>
                <p:spPr>
                  <a:xfrm>
                    <a:off x="1483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CA16EECC-B314-0A49-7A86-609A1DD688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880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27B58CAA-9C1B-03C3-8228-3C4223AB44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3024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75FFDE3C-A850-7991-FF42-1409115A3603}"/>
                      </a:ext>
                    </a:extLst>
                  </p:cNvPr>
                  <p:cNvSpPr/>
                  <p:nvPr/>
                </p:nvSpPr>
                <p:spPr>
                  <a:xfrm>
                    <a:off x="763200" y="2304000"/>
                    <a:ext cx="864000" cy="864000"/>
                  </a:xfrm>
                  <a:prstGeom prst="rect">
                    <a:avLst/>
                  </a:prstGeom>
                  <a:noFill/>
                  <a:ln w="381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 dirty="0"/>
                  </a:p>
                </p:txBody>
              </p: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B72FDAEA-78B0-6AA3-84CE-70B7DFD73B0C}"/>
                    </a:ext>
                  </a:extLst>
                </p:cNvPr>
                <p:cNvGrpSpPr/>
                <p:nvPr/>
              </p:nvGrpSpPr>
              <p:grpSpPr>
                <a:xfrm>
                  <a:off x="7934400" y="2887200"/>
                  <a:ext cx="865200" cy="872400"/>
                  <a:chOff x="762000" y="2304000"/>
                  <a:chExt cx="865200" cy="872400"/>
                </a:xfrm>
              </p:grpSpPr>
              <p:cxnSp>
                <p:nvCxnSpPr>
                  <p:cNvPr id="8" name="Straight Connector 7">
                    <a:extLst>
                      <a:ext uri="{FF2B5EF4-FFF2-40B4-BE49-F238E27FC236}">
                        <a16:creationId xmlns:a16="http://schemas.microsoft.com/office/drawing/2014/main" id="{033A71E1-8327-A236-EF6E-D04B3CFB9C4A}"/>
                      </a:ext>
                    </a:extLst>
                  </p:cNvPr>
                  <p:cNvCxnSpPr/>
                  <p:nvPr/>
                </p:nvCxnSpPr>
                <p:spPr>
                  <a:xfrm>
                    <a:off x="1051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35F420FA-C952-342C-3F28-B0BD9B8DF8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2000" y="2736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C3C9B8B2-1E60-B496-7B35-9F94B96F04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592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3F48F505-26F6-7E69-8DDA-33940A51E0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2000" y="2448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C121CA1A-4A91-7A7B-D4DC-5E82A25B0EB6}"/>
                      </a:ext>
                    </a:extLst>
                  </p:cNvPr>
                  <p:cNvCxnSpPr/>
                  <p:nvPr/>
                </p:nvCxnSpPr>
                <p:spPr>
                  <a:xfrm>
                    <a:off x="1195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83D14647-6201-CB67-7264-8504FB24AE94}"/>
                      </a:ext>
                    </a:extLst>
                  </p:cNvPr>
                  <p:cNvCxnSpPr/>
                  <p:nvPr/>
                </p:nvCxnSpPr>
                <p:spPr>
                  <a:xfrm>
                    <a:off x="1339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796DED1-6C2D-C486-F680-24EA4B61B61A}"/>
                      </a:ext>
                    </a:extLst>
                  </p:cNvPr>
                  <p:cNvCxnSpPr/>
                  <p:nvPr/>
                </p:nvCxnSpPr>
                <p:spPr>
                  <a:xfrm>
                    <a:off x="907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553A489B-1D01-A732-1E12-4D466ACE27BB}"/>
                      </a:ext>
                    </a:extLst>
                  </p:cNvPr>
                  <p:cNvCxnSpPr/>
                  <p:nvPr/>
                </p:nvCxnSpPr>
                <p:spPr>
                  <a:xfrm>
                    <a:off x="1483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CB944CC9-64B4-35AA-17DF-F0E6C11A2A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880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456D7E1D-74F3-F5A0-9CB3-C255B09662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3024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E03D1A18-4CEC-D383-C8D8-2A8622B324F0}"/>
                      </a:ext>
                    </a:extLst>
                  </p:cNvPr>
                  <p:cNvCxnSpPr/>
                  <p:nvPr/>
                </p:nvCxnSpPr>
                <p:spPr>
                  <a:xfrm>
                    <a:off x="835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9EB44447-72AF-79E6-B851-AA76B45F05A7}"/>
                      </a:ext>
                    </a:extLst>
                  </p:cNvPr>
                  <p:cNvCxnSpPr/>
                  <p:nvPr/>
                </p:nvCxnSpPr>
                <p:spPr>
                  <a:xfrm>
                    <a:off x="979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A46F7E17-7D79-A7AB-4324-08561074157F}"/>
                      </a:ext>
                    </a:extLst>
                  </p:cNvPr>
                  <p:cNvCxnSpPr/>
                  <p:nvPr/>
                </p:nvCxnSpPr>
                <p:spPr>
                  <a:xfrm>
                    <a:off x="1123200" y="23124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F2AAF84D-B207-B1A6-808D-319FAE00DD79}"/>
                      </a:ext>
                    </a:extLst>
                  </p:cNvPr>
                  <p:cNvCxnSpPr/>
                  <p:nvPr/>
                </p:nvCxnSpPr>
                <p:spPr>
                  <a:xfrm>
                    <a:off x="12708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6AED69EE-8DA9-056D-061F-2953E045EA5E}"/>
                      </a:ext>
                    </a:extLst>
                  </p:cNvPr>
                  <p:cNvCxnSpPr/>
                  <p:nvPr/>
                </p:nvCxnSpPr>
                <p:spPr>
                  <a:xfrm>
                    <a:off x="1411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C74CAE73-4934-6D42-8A92-D20ECAA1CECF}"/>
                      </a:ext>
                    </a:extLst>
                  </p:cNvPr>
                  <p:cNvCxnSpPr/>
                  <p:nvPr/>
                </p:nvCxnSpPr>
                <p:spPr>
                  <a:xfrm>
                    <a:off x="1555200" y="2304000"/>
                    <a:ext cx="0" cy="8640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91579317-AD9C-C6DA-4BF0-F92C00EB22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376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193C9D4C-D8F2-CBC4-F178-6334DAB8D8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520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DE0DF197-729E-A7FE-9199-0E00C45031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664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7789C80F-C763-7716-65FF-704D948A38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808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D04BDCA2-8283-CA5C-777F-D92A63E72D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2952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C64C6DE6-F428-DFFC-6206-F5D3F4024D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63200" y="3096000"/>
                    <a:ext cx="864000" cy="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" name="Rectangle 4">
                    <a:extLst>
                      <a:ext uri="{FF2B5EF4-FFF2-40B4-BE49-F238E27FC236}">
                        <a16:creationId xmlns:a16="http://schemas.microsoft.com/office/drawing/2014/main" id="{9A94AAC5-C544-F392-DD3F-137AC4DF6BE8}"/>
                      </a:ext>
                    </a:extLst>
                  </p:cNvPr>
                  <p:cNvSpPr/>
                  <p:nvPr/>
                </p:nvSpPr>
                <p:spPr>
                  <a:xfrm>
                    <a:off x="763200" y="2304000"/>
                    <a:ext cx="864000" cy="864000"/>
                  </a:xfrm>
                  <a:prstGeom prst="rect">
                    <a:avLst/>
                  </a:prstGeom>
                  <a:noFill/>
                  <a:ln w="381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 dirty="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EB99DFD9-2FFA-53A7-B28A-A79D411706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7645" y="2408560"/>
                      <a:ext cx="1378261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𝑚𝑛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n-FR" sz="2400" dirty="0"/>
                    </a:p>
                  </p:txBody>
                </p:sp>
              </mc:Choice>
              <mc:Fallback xmlns="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EB99DFD9-2FFA-53A7-B28A-A79D411706E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7645" y="2408560"/>
                      <a:ext cx="1378261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3670" r="-7339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26F65C6B-91F8-938E-C053-1E0B1D2795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0589" y="1901315"/>
                      <a:ext cx="1412374" cy="41876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n-FR" sz="2400" dirty="0"/>
                    </a:p>
                  </p:txBody>
                </p:sp>
              </mc:Choice>
              <mc:Fallback xmlns="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26F65C6B-91F8-938E-C053-1E0B1D2795D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0589" y="1901315"/>
                      <a:ext cx="1412374" cy="41876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4464" r="-6250" b="-2058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5DBACE37-41C2-277D-7BFB-4B983C6A98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6400" y="3320668"/>
                  <a:ext cx="2260822" cy="0"/>
                </a:xfrm>
                <a:prstGeom prst="straightConnector1">
                  <a:avLst/>
                </a:prstGeom>
                <a:ln w="63500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67" name="Picture 66">
                  <a:extLst>
                    <a:ext uri="{FF2B5EF4-FFF2-40B4-BE49-F238E27FC236}">
                      <a16:creationId xmlns:a16="http://schemas.microsoft.com/office/drawing/2014/main" id="{C897A97A-BD47-ECB0-D3BC-06568E22EF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7542" y="2464712"/>
                  <a:ext cx="1350643" cy="1708976"/>
                </a:xfrm>
                <a:prstGeom prst="rect">
                  <a:avLst/>
                </a:prstGeom>
              </p:spPr>
            </p:pic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BC2EDF8-E9F0-AD2E-2BB4-E074F58B967A}"/>
                    </a:ext>
                  </a:extLst>
                </p:cNvPr>
                <p:cNvSpPr txBox="1"/>
                <p:nvPr/>
              </p:nvSpPr>
              <p:spPr>
                <a:xfrm>
                  <a:off x="2416192" y="2376018"/>
                  <a:ext cx="781238" cy="461665"/>
                </a:xfrm>
                <a:prstGeom prst="rect">
                  <a:avLst/>
                </a:prstGeom>
                <a:solidFill>
                  <a:srgbClr val="003A5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FR" sz="24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W90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88803933-E310-D396-F86A-405AEF63F84C}"/>
                    </a:ext>
                  </a:extLst>
                </p:cNvPr>
                <p:cNvSpPr txBox="1"/>
                <p:nvPr/>
              </p:nvSpPr>
              <p:spPr>
                <a:xfrm>
                  <a:off x="2209800" y="2814935"/>
                  <a:ext cx="10961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FR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MLWF</a:t>
                  </a:r>
                </a:p>
              </p:txBody>
            </p:sp>
            <p:cxnSp>
              <p:nvCxnSpPr>
                <p:cNvPr id="73" name="Straight Arrow Connector 72">
                  <a:extLst>
                    <a:ext uri="{FF2B5EF4-FFF2-40B4-BE49-F238E27FC236}">
                      <a16:creationId xmlns:a16="http://schemas.microsoft.com/office/drawing/2014/main" id="{AA0A5B42-FAE4-D78F-487C-06ADA18322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62000" y="3319200"/>
                  <a:ext cx="2260822" cy="0"/>
                </a:xfrm>
                <a:prstGeom prst="straightConnector1">
                  <a:avLst/>
                </a:prstGeom>
                <a:ln w="63500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80DE678-3D1F-F55F-CD84-01F17480FB66}"/>
                    </a:ext>
                  </a:extLst>
                </p:cNvPr>
                <p:cNvSpPr txBox="1"/>
                <p:nvPr/>
              </p:nvSpPr>
              <p:spPr>
                <a:xfrm>
                  <a:off x="6110148" y="2814935"/>
                  <a:ext cx="10961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FR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MLWF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23E67744-24C9-630B-9718-F95A965E18A2}"/>
                    </a:ext>
                  </a:extLst>
                </p:cNvPr>
                <p:cNvSpPr txBox="1"/>
                <p:nvPr/>
              </p:nvSpPr>
              <p:spPr>
                <a:xfrm>
                  <a:off x="7016400" y="3816000"/>
                  <a:ext cx="2286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FR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Dense </a:t>
                  </a:r>
                  <a:r>
                    <a:rPr lang="en-FR" sz="24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</a:t>
                  </a:r>
                  <a:r>
                    <a:rPr lang="en-FR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/</a:t>
                  </a:r>
                  <a:r>
                    <a:rPr lang="en-FR" sz="24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 </a:t>
                  </a:r>
                  <a:r>
                    <a:rPr lang="en-FR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mesh</a:t>
                  </a:r>
                  <a:endParaRPr lang="en-FR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1B24EE6-0ACE-528E-79D7-CE4F6CAE6593}"/>
                </a:ext>
              </a:extLst>
            </p:cNvPr>
            <p:cNvSpPr txBox="1"/>
            <p:nvPr/>
          </p:nvSpPr>
          <p:spPr>
            <a:xfrm>
              <a:off x="4004977" y="3805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FR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Real Space</a:t>
              </a:r>
            </a:p>
          </p:txBody>
        </p:sp>
      </p:grpSp>
      <p:sp>
        <p:nvSpPr>
          <p:cNvPr id="80" name="Text Box 14">
            <a:extLst>
              <a:ext uri="{FF2B5EF4-FFF2-40B4-BE49-F238E27FC236}">
                <a16:creationId xmlns:a16="http://schemas.microsoft.com/office/drawing/2014/main" id="{811EC49E-011B-1339-B5C8-4D2E85FDFAEB}"/>
              </a:ext>
            </a:extLst>
          </p:cNvPr>
          <p:cNvSpPr txBox="1"/>
          <p:nvPr/>
        </p:nvSpPr>
        <p:spPr>
          <a:xfrm>
            <a:off x="7196408" y="6219497"/>
            <a:ext cx="3505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Sjakste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Phys. Rev.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92, 054307 (2015)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en-US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1" name="Text Box 14">
            <a:extLst>
              <a:ext uri="{FF2B5EF4-FFF2-40B4-BE49-F238E27FC236}">
                <a16:creationId xmlns:a16="http://schemas.microsoft.com/office/drawing/2014/main" id="{1CEC37A4-1B57-C47B-BCFC-389DC3D1D02C}"/>
              </a:ext>
            </a:extLst>
          </p:cNvPr>
          <p:cNvSpPr txBox="1"/>
          <p:nvPr/>
        </p:nvSpPr>
        <p:spPr>
          <a:xfrm>
            <a:off x="7080001" y="673733"/>
            <a:ext cx="3707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Giustino</a:t>
            </a:r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Phys. Rev. </a:t>
            </a:r>
            <a:r>
              <a:rPr 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76, 165108 (2007)</a:t>
            </a:r>
            <a:endParaRPr lang="en-US" altLang="en-US" sz="1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2" name="Text Box 14">
            <a:extLst>
              <a:ext uri="{FF2B5EF4-FFF2-40B4-BE49-F238E27FC236}">
                <a16:creationId xmlns:a16="http://schemas.microsoft.com/office/drawing/2014/main" id="{7F31FCA4-DC5D-AF1E-A35D-5B8ED84CF726}"/>
              </a:ext>
            </a:extLst>
          </p:cNvPr>
          <p:cNvSpPr txBox="1"/>
          <p:nvPr/>
        </p:nvSpPr>
        <p:spPr>
          <a:xfrm>
            <a:off x="6994308" y="977130"/>
            <a:ext cx="3707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Verdi et al. Phys. Rev. Lett. 115, 176401 (2015)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9FA36C1-0E09-7E19-B5E0-3235E0517385}"/>
              </a:ext>
            </a:extLst>
          </p:cNvPr>
          <p:cNvGrpSpPr/>
          <p:nvPr/>
        </p:nvGrpSpPr>
        <p:grpSpPr>
          <a:xfrm>
            <a:off x="2514601" y="3773269"/>
            <a:ext cx="7429983" cy="2753210"/>
            <a:chOff x="875065" y="4000789"/>
            <a:chExt cx="7429983" cy="2753210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B93C0DF-5328-774E-0653-14CA4E5BF8F0}"/>
                </a:ext>
              </a:extLst>
            </p:cNvPr>
            <p:cNvGrpSpPr/>
            <p:nvPr/>
          </p:nvGrpSpPr>
          <p:grpSpPr>
            <a:xfrm>
              <a:off x="875065" y="4712827"/>
              <a:ext cx="7429983" cy="1383173"/>
              <a:chOff x="875065" y="4570800"/>
              <a:chExt cx="7429983" cy="138317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458BA72-36F0-ADAC-B555-DA29E9E0170D}"/>
                      </a:ext>
                    </a:extLst>
                  </p:cNvPr>
                  <p:cNvSpPr txBox="1"/>
                  <p:nvPr/>
                </p:nvSpPr>
                <p:spPr>
                  <a:xfrm>
                    <a:off x="875065" y="4825885"/>
                    <a:ext cx="7429983" cy="81291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F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brk m:alnAt="23"/>
                                </m:r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𝒌𝑹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  <m:sSub>
                                        <m:sSubPr>
                                          <m:ctrlPr>
                                            <a:rPr lang="en-US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</a:rPr>
                                            <m:t>𝑹</m:t>
                                          </m:r>
                                        </m:e>
                                        <m:sub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</a:rPr>
                                            <m:t>𝑳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nary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b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Sup>
                                <m:sSubSupPr>
                                  <m:ctrlPr>
                                    <a:rPr lang="en-F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oMath>
                      </m:oMathPara>
                    </a14:m>
                    <a:endParaRPr lang="en-FR" dirty="0"/>
                  </a:p>
                </p:txBody>
              </p:sp>
            </mc:Choice>
            <mc:Fallback xmlns="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6458BA72-36F0-ADAC-B555-DA29E9E017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5065" y="4825885"/>
                    <a:ext cx="7429983" cy="81291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42" t="-104545" r="-684" b="-159091"/>
                    </a:stretch>
                  </a:blipFill>
                </p:spPr>
                <p:txBody>
                  <a:bodyPr/>
                  <a:lstStyle/>
                  <a:p>
                    <a:r>
                      <a:rPr lang="en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8EE106DB-1FC4-C8D1-9D3B-D5ACFFDA5497}"/>
                  </a:ext>
                </a:extLst>
              </p:cNvPr>
              <p:cNvGrpSpPr/>
              <p:nvPr/>
            </p:nvGrpSpPr>
            <p:grpSpPr>
              <a:xfrm>
                <a:off x="1670400" y="4570800"/>
                <a:ext cx="4433748" cy="458400"/>
                <a:chOff x="1670400" y="4266000"/>
                <a:chExt cx="4433748" cy="458400"/>
              </a:xfrm>
            </p:grpSpPr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835EFFF1-EFE4-F24E-A683-9D2946D3F289}"/>
                    </a:ext>
                  </a:extLst>
                </p:cNvPr>
                <p:cNvCxnSpPr/>
                <p:nvPr/>
              </p:nvCxnSpPr>
              <p:spPr>
                <a:xfrm>
                  <a:off x="1670400" y="4267200"/>
                  <a:ext cx="0" cy="457200"/>
                </a:xfrm>
                <a:prstGeom prst="line">
                  <a:avLst/>
                </a:prstGeom>
                <a:ln w="508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238E5CD5-12CD-1317-6BCE-12FB878DB94D}"/>
                    </a:ext>
                  </a:extLst>
                </p:cNvPr>
                <p:cNvCxnSpPr/>
                <p:nvPr/>
              </p:nvCxnSpPr>
              <p:spPr>
                <a:xfrm>
                  <a:off x="1670400" y="4266000"/>
                  <a:ext cx="4433748" cy="0"/>
                </a:xfrm>
                <a:prstGeom prst="line">
                  <a:avLst/>
                </a:prstGeom>
                <a:ln w="508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Arrow Connector 95">
                  <a:extLst>
                    <a:ext uri="{FF2B5EF4-FFF2-40B4-BE49-F238E27FC236}">
                      <a16:creationId xmlns:a16="http://schemas.microsoft.com/office/drawing/2014/main" id="{A2C69D11-45F3-A449-3E4F-675164063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04148" y="4266000"/>
                  <a:ext cx="0" cy="457200"/>
                </a:xfrm>
                <a:prstGeom prst="straightConnector1">
                  <a:avLst/>
                </a:prstGeom>
                <a:ln w="50800"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D037C320-33A2-2661-F0D8-36CE55A3E345}"/>
                  </a:ext>
                </a:extLst>
              </p:cNvPr>
              <p:cNvGrpSpPr/>
              <p:nvPr/>
            </p:nvGrpSpPr>
            <p:grpSpPr>
              <a:xfrm rot="10800000">
                <a:off x="1657700" y="5495573"/>
                <a:ext cx="4433748" cy="458400"/>
                <a:chOff x="1670400" y="4266000"/>
                <a:chExt cx="4433748" cy="458400"/>
              </a:xfrm>
            </p:grpSpPr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864ED0FF-5F9A-ACDC-5643-25AF35EE7F8B}"/>
                    </a:ext>
                  </a:extLst>
                </p:cNvPr>
                <p:cNvCxnSpPr/>
                <p:nvPr/>
              </p:nvCxnSpPr>
              <p:spPr>
                <a:xfrm>
                  <a:off x="1670400" y="4267200"/>
                  <a:ext cx="0" cy="457200"/>
                </a:xfrm>
                <a:prstGeom prst="line">
                  <a:avLst/>
                </a:prstGeom>
                <a:ln w="508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FBFF704D-B583-8DE0-793D-0C5683EBE3BA}"/>
                    </a:ext>
                  </a:extLst>
                </p:cNvPr>
                <p:cNvCxnSpPr/>
                <p:nvPr/>
              </p:nvCxnSpPr>
              <p:spPr>
                <a:xfrm>
                  <a:off x="1670400" y="4266000"/>
                  <a:ext cx="4433748" cy="0"/>
                </a:xfrm>
                <a:prstGeom prst="line">
                  <a:avLst/>
                </a:prstGeom>
                <a:ln w="508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CF050602-7C92-F9FD-A148-5FA16D50CC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04148" y="4266000"/>
                  <a:ext cx="0" cy="457200"/>
                </a:xfrm>
                <a:prstGeom prst="straightConnector1">
                  <a:avLst/>
                </a:prstGeom>
                <a:ln w="50800"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D66D334-5AEF-C620-C963-09DB73B0893F}"/>
                </a:ext>
              </a:extLst>
            </p:cNvPr>
            <p:cNvSpPr txBox="1"/>
            <p:nvPr/>
          </p:nvSpPr>
          <p:spPr>
            <a:xfrm>
              <a:off x="2774065" y="6107668"/>
              <a:ext cx="213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Bloch to Real space (Fourier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transform.)</a:t>
              </a:r>
              <a:endParaRPr lang="en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228618B-8D00-2EE5-B691-FDD1147672AA}"/>
                </a:ext>
              </a:extLst>
            </p:cNvPr>
            <p:cNvSpPr txBox="1"/>
            <p:nvPr/>
          </p:nvSpPr>
          <p:spPr>
            <a:xfrm>
              <a:off x="2693973" y="4000789"/>
              <a:ext cx="2829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Real to Bloch space</a:t>
              </a:r>
            </a:p>
            <a:p>
              <a:pPr algn="ctr"/>
              <a:r>
                <a:rPr lang="en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(Inverse Fourier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transform.)</a:t>
              </a:r>
              <a:endParaRPr lang="en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6396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297637</TotalTime>
  <Words>1245</Words>
  <Application>Microsoft Macintosh PowerPoint</Application>
  <PresentationFormat>Grand écran</PresentationFormat>
  <Paragraphs>250</Paragraphs>
  <Slides>21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Liens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4" baseType="lpstr">
      <vt:lpstr>MS Mincho</vt:lpstr>
      <vt:lpstr>ＭＳ Ｐゴシック</vt:lpstr>
      <vt:lpstr>AR PL UMing HK</vt:lpstr>
      <vt:lpstr>Arial</vt:lpstr>
      <vt:lpstr>Calibri</vt:lpstr>
      <vt:lpstr>Cambria Math</vt:lpstr>
      <vt:lpstr>DejaVu Math TeX Gyre</vt:lpstr>
      <vt:lpstr>Helvetica</vt:lpstr>
      <vt:lpstr>Times New Roman</vt:lpstr>
      <vt:lpstr>Wingdings</vt:lpstr>
      <vt:lpstr>Thème Office</vt:lpstr>
      <vt:lpstr>???</vt:lpstr>
      <vt:lpstr>???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Phonon-drag in Silicon nanostructures:</vt:lpstr>
      <vt:lpstr>Ab initio study of transport coefficients:</vt:lpstr>
      <vt:lpstr>Electron-phonon scattering process:</vt:lpstr>
      <vt:lpstr>Electron-impurity scattering process:</vt:lpstr>
      <vt:lpstr>Interpolation of electron-phonon matrix element: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 Windows</dc:creator>
  <cp:lastModifiedBy>Microsoft Office User</cp:lastModifiedBy>
  <cp:revision>1320</cp:revision>
  <cp:lastPrinted>2023-06-23T12:33:53Z</cp:lastPrinted>
  <dcterms:created xsi:type="dcterms:W3CDTF">2001-01-01T00:37:48Z</dcterms:created>
  <dcterms:modified xsi:type="dcterms:W3CDTF">2023-11-09T07:51:10Z</dcterms:modified>
</cp:coreProperties>
</file>